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charts/chart1.xml" ContentType="application/vnd.openxmlformats-officedocument.drawingml.chart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charts/chart2.xml" ContentType="application/vnd.openxmlformats-officedocument.drawingml.chart+xml"/>
  <Override PartName="/ppt/notesSlides/notesSlide15.xml" ContentType="application/vnd.openxmlformats-officedocument.presentationml.notesSlide+xml"/>
  <Override PartName="/ppt/charts/chart3.xml" ContentType="application/vnd.openxmlformats-officedocument.drawingml.chart+xml"/>
  <Override PartName="/ppt/theme/themeOverride1.xml" ContentType="application/vnd.openxmlformats-officedocument.themeOverr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charts/chart4.xml" ContentType="application/vnd.openxmlformats-officedocument.drawingml.chart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2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</p:sldIdLst>
  <p:sldSz cx="9144000" cy="6858000" type="screen4x3"/>
  <p:notesSz cx="6858000" cy="9144000"/>
  <p:embeddedFontLst>
    <p:embeddedFont>
      <p:font typeface="Gill Sans" panose="020B0604020202020204" charset="0"/>
      <p:regular r:id="rId24"/>
      <p:bold r:id="rId25"/>
    </p:embeddedFont>
    <p:embeddedFont>
      <p:font typeface="PT Sans Narrow" panose="020B0604020202020204" charset="0"/>
      <p:regular r:id="rId26"/>
      <p:bold r:id="rId27"/>
    </p:embeddedFont>
    <p:embeddedFont>
      <p:font typeface="Calibri" panose="020F0502020204030204" pitchFamily="34" charset="0"/>
      <p:regular r:id="rId28"/>
      <p:bold r:id="rId29"/>
      <p:italic r:id="rId30"/>
      <p:boldItalic r:id="rId31"/>
    </p:embeddedFont>
    <p:embeddedFont>
      <p:font typeface="Open Sans" panose="020B0604020202020204" charset="0"/>
      <p:regular r:id="rId32"/>
      <p:bold r:id="rId33"/>
      <p:italic r:id="rId34"/>
      <p:boldItalic r:id="rId35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  <p:ext uri="http://customooxmlschemas.google.com/">
      <go:slidesCustomData xmlns:go="http://customooxmlschemas.google.com/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36" roundtripDataSignature="AMtx7mgoKR9Zk46T19pryJkygAhk6MBxC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DB423C09-AB70-4680-8BC3-EA2D8295ABDB}">
  <a:tblStyle styleId="{DB423C09-AB70-4680-8BC3-EA2D8295ABDB}" styleName="Table_0">
    <a:wholeTbl>
      <a:tcTxStyle b="off" i="off">
        <a:font>
          <a:latin typeface="Arial"/>
          <a:ea typeface="Arial"/>
          <a:cs typeface="Arial"/>
        </a:font>
        <a:schemeClr val="dk1"/>
      </a:tcTxStyle>
      <a:tcStyle>
        <a:tcBdr>
          <a:left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FFFFFF">
              <a:alpha val="0"/>
            </a:srgbClr>
          </a:solidFill>
        </a:fill>
      </a:tcStyle>
    </a:wholeTbl>
    <a:band1H>
      <a:tcTxStyle b="off" i="off"/>
      <a:tcStyle>
        <a:tcBdr>
          <a:top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a:bottom>
        </a:tcBdr>
      </a:tcStyle>
    </a:band1H>
    <a:band2H>
      <a:tcTxStyle b="off" i="off"/>
      <a:tcStyle>
        <a:tcBdr/>
      </a:tcStyle>
    </a:band2H>
    <a:band1V>
      <a:tcTxStyle b="off" i="off"/>
      <a:tcStyle>
        <a:tcBdr>
          <a:left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a:right>
        </a:tcBdr>
      </a:tcStyle>
    </a:band1V>
    <a:band2V>
      <a:tcTxStyle b="off" i="off"/>
      <a:tcStyle>
        <a:tcBdr>
          <a:left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a:right>
        </a:tcBdr>
      </a:tcStyle>
    </a:band2V>
    <a:lastCol>
      <a:tcTxStyle b="on" i="off"/>
      <a:tcStyle>
        <a:tcBdr/>
      </a:tcStyle>
    </a:lastCol>
    <a:firstCol>
      <a:tcTxStyle b="on" i="off"/>
      <a:tcStyle>
        <a:tcBdr/>
      </a:tcStyle>
    </a:firstCol>
    <a:lastRow>
      <a:tcTxStyle b="on" i="off"/>
      <a:tcStyle>
        <a:tcBdr>
          <a:top>
            <a:ln w="508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a:top>
        </a:tcBdr>
      </a:tcStyle>
    </a:lastRow>
    <a:seCell>
      <a:tcTxStyle b="off" i="off"/>
      <a:tcStyle>
        <a:tcBdr/>
      </a:tcStyle>
    </a:seCell>
    <a:swCell>
      <a:tcTxStyle b="off" i="off"/>
      <a:tcStyle>
        <a:tcBdr/>
      </a:tcStyle>
    </a:swCell>
    <a:firstRow>
      <a:tcTxStyle b="on" i="off">
        <a:font>
          <a:latin typeface="Arial"/>
          <a:ea typeface="Arial"/>
          <a:cs typeface="Arial"/>
        </a:font>
        <a:schemeClr val="lt1"/>
      </a:tcTxStyle>
      <a:tcStyle>
        <a:tcBdr/>
        <a:fill>
          <a:solidFill>
            <a:schemeClr val="dk1"/>
          </a:solidFill>
        </a:fill>
      </a:tcStyle>
    </a:firstRow>
    <a:neCell>
      <a:tcTxStyle b="off" i="off"/>
      <a:tcStyle>
        <a:tcBdr/>
      </a:tcStyle>
    </a:neCell>
    <a:nwCell>
      <a:tcTxStyle b="off" i="off"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1" d="100"/>
          <a:sy n="71" d="100"/>
        </p:scale>
        <p:origin x="1356" y="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3.fntdata"/><Relationship Id="rId39" Type="http://schemas.openxmlformats.org/officeDocument/2006/relationships/theme" Target="theme/theme1.xml"/><Relationship Id="rId21" Type="http://schemas.openxmlformats.org/officeDocument/2006/relationships/slide" Target="slides/slide20.xml"/><Relationship Id="rId34" Type="http://schemas.openxmlformats.org/officeDocument/2006/relationships/font" Target="fonts/font11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2.fntdata"/><Relationship Id="rId33" Type="http://schemas.openxmlformats.org/officeDocument/2006/relationships/font" Target="fonts/font10.fntdata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6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1.fntdata"/><Relationship Id="rId32" Type="http://schemas.openxmlformats.org/officeDocument/2006/relationships/font" Target="fonts/font9.fntdata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font" Target="fonts/font5.fntdata"/><Relationship Id="rId36" Type="http://customschemas.google.com/relationships/presentationmetadata" Target="meta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8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4.fntdata"/><Relationship Id="rId30" Type="http://schemas.openxmlformats.org/officeDocument/2006/relationships/font" Target="fonts/font7.fntdata"/><Relationship Id="rId35" Type="http://schemas.openxmlformats.org/officeDocument/2006/relationships/font" Target="fonts/font12.fntdata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Pamela\Downloads\Base%20de%20la%20PROVINCIA%20STA%20FE%20GRAFICOS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Pamela\Downloads\Base%20de%20la%20PROVINCIA%20STA%20FE%20GRAFICOS.xlsx" TargetMode="External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oleObject" Target="../embeddings/oleObject1.bin"/><Relationship Id="rId1" Type="http://schemas.openxmlformats.org/officeDocument/2006/relationships/themeOverride" Target="../theme/themeOverride1.xm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Pamela\Downloads\Base%20de%20la%20PROVINCIA%20STA%20FE%20GRAFICOS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Graficos!$B$1:$B$2</c:f>
              <c:strCache>
                <c:ptCount val="1"/>
                <c:pt idx="0">
                  <c:v>Provincia Santa Fe Nº</c:v>
                </c:pt>
              </c:strCache>
            </c:strRef>
          </c:tx>
          <c:dPt>
            <c:idx val="0"/>
            <c:bubble3D val="0"/>
            <c:spPr>
              <a:solidFill>
                <a:schemeClr val="accent4"/>
              </a:solidFill>
            </c:spPr>
            <c:extLst>
              <c:ext xmlns:c16="http://schemas.microsoft.com/office/drawing/2014/chart" uri="{C3380CC4-5D6E-409C-BE32-E72D297353CC}">
                <c16:uniqueId val="{00000001-7127-4EF0-B4DA-95E8E24E93DF}"/>
              </c:ext>
            </c:extLst>
          </c:dPt>
          <c:dPt>
            <c:idx val="2"/>
            <c:bubble3D val="0"/>
            <c:spPr>
              <a:solidFill>
                <a:schemeClr val="accent6"/>
              </a:solidFill>
            </c:spPr>
            <c:extLst>
              <c:ext xmlns:c16="http://schemas.microsoft.com/office/drawing/2014/chart" uri="{C3380CC4-5D6E-409C-BE32-E72D297353CC}">
                <c16:uniqueId val="{00000003-7127-4EF0-B4DA-95E8E24E93DF}"/>
              </c:ext>
            </c:extLst>
          </c:dPt>
          <c:dPt>
            <c:idx val="3"/>
            <c:bubble3D val="0"/>
            <c:spPr>
              <a:solidFill>
                <a:schemeClr val="accent3"/>
              </a:solidFill>
            </c:spPr>
            <c:extLst>
              <c:ext xmlns:c16="http://schemas.microsoft.com/office/drawing/2014/chart" uri="{C3380CC4-5D6E-409C-BE32-E72D297353CC}">
                <c16:uniqueId val="{00000005-7127-4EF0-B4DA-95E8E24E93DF}"/>
              </c:ext>
            </c:extLst>
          </c:dPt>
          <c:dLbls>
            <c:dLbl>
              <c:idx val="0"/>
              <c:layout>
                <c:manualLayout>
                  <c:x val="-0.10696298056262274"/>
                  <c:y val="0.1584966120321868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7127-4EF0-B4DA-95E8E24E93DF}"/>
                </c:ext>
              </c:extLst>
            </c:dLbl>
            <c:dLbl>
              <c:idx val="3"/>
              <c:layout>
                <c:manualLayout>
                  <c:x val="0.15816339547755481"/>
                  <c:y val="-0.15606778617647829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7127-4EF0-B4DA-95E8E24E93DF}"/>
                </c:ext>
              </c:extLst>
            </c:dLbl>
            <c:spPr>
              <a:noFill/>
              <a:ln>
                <a:noFill/>
              </a:ln>
              <a:effectLst/>
            </c:sp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eparator>
</c:separator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Graficos!$A$3:$A$6</c:f>
              <c:strCache>
                <c:ptCount val="4"/>
                <c:pt idx="0">
                  <c:v>Duplicados</c:v>
                </c:pt>
                <c:pt idx="1">
                  <c:v>Outliers</c:v>
                </c:pt>
                <c:pt idx="2">
                  <c:v>Sin Información</c:v>
                </c:pt>
                <c:pt idx="3">
                  <c:v>Muestra</c:v>
                </c:pt>
              </c:strCache>
            </c:strRef>
          </c:cat>
          <c:val>
            <c:numRef>
              <c:f>Graficos!$C$3:$C$6</c:f>
              <c:numCache>
                <c:formatCode>0.0</c:formatCode>
                <c:ptCount val="4"/>
                <c:pt idx="0">
                  <c:v>24.029562349234482</c:v>
                </c:pt>
                <c:pt idx="1">
                  <c:v>0.82028750061536948</c:v>
                </c:pt>
                <c:pt idx="2">
                  <c:v>0.82274897848668338</c:v>
                </c:pt>
                <c:pt idx="3">
                  <c:v>74.327401171663467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7127-4EF0-B4DA-95E8E24E93DF}"/>
            </c:ext>
          </c:extLst>
        </c:ser>
        <c:ser>
          <c:idx val="1"/>
          <c:order val="1"/>
          <c:tx>
            <c:strRef>
              <c:f>Graficos!$C$1:$C$2</c:f>
              <c:strCache>
                <c:ptCount val="1"/>
                <c:pt idx="0">
                  <c:v>Provincia Santa Fe %</c:v>
                </c:pt>
              </c:strCache>
            </c:strRef>
          </c:tx>
          <c:dLbls>
            <c:spPr>
              <a:noFill/>
              <a:ln>
                <a:noFill/>
              </a:ln>
              <a:effectLst/>
            </c:sp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Graficos!$A$3:$A$6</c:f>
              <c:strCache>
                <c:ptCount val="4"/>
                <c:pt idx="0">
                  <c:v>Duplicados</c:v>
                </c:pt>
                <c:pt idx="1">
                  <c:v>Outliers</c:v>
                </c:pt>
                <c:pt idx="2">
                  <c:v>Sin Información</c:v>
                </c:pt>
                <c:pt idx="3">
                  <c:v>Muestra</c:v>
                </c:pt>
              </c:strCache>
            </c:strRef>
          </c:cat>
          <c:val>
            <c:numRef>
              <c:f>Graficos!$C$3:$C$6</c:f>
              <c:numCache>
                <c:formatCode>0.0</c:formatCode>
                <c:ptCount val="4"/>
                <c:pt idx="0">
                  <c:v>24.029562349234482</c:v>
                </c:pt>
                <c:pt idx="1">
                  <c:v>0.82028750061536948</c:v>
                </c:pt>
                <c:pt idx="2">
                  <c:v>0.82274897848668338</c:v>
                </c:pt>
                <c:pt idx="3">
                  <c:v>74.327401171663467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7127-4EF0-B4DA-95E8E24E93DF}"/>
            </c:ext>
          </c:extLst>
        </c:ser>
        <c:ser>
          <c:idx val="2"/>
          <c:order val="2"/>
          <c:tx>
            <c:strRef>
              <c:f>Graficos!$B$3:$B$6</c:f>
              <c:strCache>
                <c:ptCount val="1"/>
                <c:pt idx="0">
                  <c:v>39.049 1.333 1.337 120.785</c:v>
                </c:pt>
              </c:strCache>
            </c:strRef>
          </c:tx>
          <c:dLbls>
            <c:spPr>
              <a:noFill/>
              <a:ln>
                <a:noFill/>
              </a:ln>
              <a:effectLst/>
            </c:sp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val>
            <c:numLit>
              <c:formatCode>General</c:formatCode>
              <c:ptCount val="1"/>
              <c:pt idx="0">
                <c:v>1</c:v>
              </c:pt>
            </c:numLit>
          </c:val>
          <c:extLst>
            <c:ext xmlns:c16="http://schemas.microsoft.com/office/drawing/2014/chart" uri="{C3380CC4-5D6E-409C-BE32-E72D297353CC}">
              <c16:uniqueId val="{00000008-7127-4EF0-B4DA-95E8E24E93DF}"/>
            </c:ext>
          </c:extLst>
        </c:ser>
        <c:dLbls>
          <c:dLblPos val="bestFit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legend>
      <c:legendPos val="r"/>
      <c:layout>
        <c:manualLayout>
          <c:xMode val="edge"/>
          <c:yMode val="edge"/>
          <c:x val="0.68896393179876059"/>
          <c:y val="0.62390085846765564"/>
          <c:w val="0.26259539312245178"/>
          <c:h val="0.31092277623995002"/>
        </c:manualLayout>
      </c:layout>
      <c:overlay val="0"/>
      <c:txPr>
        <a:bodyPr/>
        <a:lstStyle/>
        <a:p>
          <a:pPr>
            <a:defRPr b="0"/>
          </a:pPr>
          <a:endParaRPr lang="es-AR"/>
        </a:p>
      </c:txPr>
    </c:legend>
    <c:plotVisOnly val="1"/>
    <c:dispBlanksAs val="gap"/>
    <c:showDLblsOverMax val="0"/>
  </c:chart>
  <c:txPr>
    <a:bodyPr/>
    <a:lstStyle/>
    <a:p>
      <a:pPr>
        <a:defRPr sz="1400" b="1">
          <a:solidFill>
            <a:srgbClr val="000000"/>
          </a:solidFill>
        </a:defRPr>
      </a:pPr>
      <a:endParaRPr lang="es-AR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Graficos!$B$69</c:f>
              <c:strCache>
                <c:ptCount val="1"/>
                <c:pt idx="0">
                  <c:v>Total</c:v>
                </c:pt>
              </c:strCache>
            </c:strRef>
          </c:tx>
          <c:invertIfNegative val="0"/>
          <c:cat>
            <c:strRef>
              <c:f>Graficos!$A$73:$A$75</c:f>
              <c:strCache>
                <c:ptCount val="3"/>
                <c:pt idx="0">
                  <c:v>Normal</c:v>
                </c:pt>
                <c:pt idx="1">
                  <c:v>Sobrepeso</c:v>
                </c:pt>
                <c:pt idx="2">
                  <c:v>Obesidad</c:v>
                </c:pt>
              </c:strCache>
            </c:strRef>
          </c:cat>
          <c:val>
            <c:numRef>
              <c:f>Graficos!$C$73:$C$75</c:f>
              <c:numCache>
                <c:formatCode>0.0</c:formatCode>
                <c:ptCount val="3"/>
                <c:pt idx="0">
                  <c:v>60.41</c:v>
                </c:pt>
                <c:pt idx="1">
                  <c:v>21.55</c:v>
                </c:pt>
                <c:pt idx="2">
                  <c:v>16.16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045-42B1-A700-84578F0393D6}"/>
            </c:ext>
          </c:extLst>
        </c:ser>
        <c:ser>
          <c:idx val="1"/>
          <c:order val="1"/>
          <c:tx>
            <c:strRef>
              <c:f>Graficos!$D$70</c:f>
              <c:strCache>
                <c:ptCount val="1"/>
                <c:pt idx="0">
                  <c:v>Femenino</c:v>
                </c:pt>
              </c:strCache>
            </c:strRef>
          </c:tx>
          <c:invertIfNegative val="0"/>
          <c:cat>
            <c:strRef>
              <c:f>Graficos!$A$73:$A$75</c:f>
              <c:strCache>
                <c:ptCount val="3"/>
                <c:pt idx="0">
                  <c:v>Normal</c:v>
                </c:pt>
                <c:pt idx="1">
                  <c:v>Sobrepeso</c:v>
                </c:pt>
                <c:pt idx="2">
                  <c:v>Obesidad</c:v>
                </c:pt>
              </c:strCache>
            </c:strRef>
          </c:cat>
          <c:val>
            <c:numRef>
              <c:f>Graficos!$E$73:$E$75</c:f>
              <c:numCache>
                <c:formatCode>0.0</c:formatCode>
                <c:ptCount val="3"/>
                <c:pt idx="0">
                  <c:v>60.99</c:v>
                </c:pt>
                <c:pt idx="1">
                  <c:v>21.99</c:v>
                </c:pt>
                <c:pt idx="2">
                  <c:v>15.36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045-42B1-A700-84578F0393D6}"/>
            </c:ext>
          </c:extLst>
        </c:ser>
        <c:ser>
          <c:idx val="2"/>
          <c:order val="2"/>
          <c:tx>
            <c:strRef>
              <c:f>Graficos!$F$70</c:f>
              <c:strCache>
                <c:ptCount val="1"/>
                <c:pt idx="0">
                  <c:v>Masculino</c:v>
                </c:pt>
              </c:strCache>
            </c:strRef>
          </c:tx>
          <c:invertIfNegative val="0"/>
          <c:cat>
            <c:strRef>
              <c:f>Graficos!$A$73:$A$75</c:f>
              <c:strCache>
                <c:ptCount val="3"/>
                <c:pt idx="0">
                  <c:v>Normal</c:v>
                </c:pt>
                <c:pt idx="1">
                  <c:v>Sobrepeso</c:v>
                </c:pt>
                <c:pt idx="2">
                  <c:v>Obesidad</c:v>
                </c:pt>
              </c:strCache>
            </c:strRef>
          </c:cat>
          <c:val>
            <c:numRef>
              <c:f>Graficos!$G$73:$G$75</c:f>
              <c:numCache>
                <c:formatCode>0.0</c:formatCode>
                <c:ptCount val="3"/>
                <c:pt idx="0">
                  <c:v>59.8</c:v>
                </c:pt>
                <c:pt idx="1">
                  <c:v>21.09</c:v>
                </c:pt>
                <c:pt idx="2">
                  <c:v>17.010000000000002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4045-42B1-A700-84578F0393D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-17"/>
        <c:axId val="90974848"/>
        <c:axId val="90977024"/>
      </c:barChart>
      <c:catAx>
        <c:axId val="90974848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Estado nutricional</a:t>
                </a:r>
              </a:p>
            </c:rich>
          </c:tx>
          <c:overlay val="0"/>
        </c:title>
        <c:numFmt formatCode="General" sourceLinked="0"/>
        <c:majorTickMark val="out"/>
        <c:minorTickMark val="none"/>
        <c:tickLblPos val="nextTo"/>
        <c:crossAx val="90977024"/>
        <c:crosses val="autoZero"/>
        <c:auto val="1"/>
        <c:lblAlgn val="ctr"/>
        <c:lblOffset val="100"/>
        <c:noMultiLvlLbl val="0"/>
      </c:catAx>
      <c:valAx>
        <c:axId val="90977024"/>
        <c:scaling>
          <c:orientation val="minMax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s-AR"/>
                  <a:t>%</a:t>
                </a:r>
              </a:p>
            </c:rich>
          </c:tx>
          <c:overlay val="0"/>
        </c:title>
        <c:numFmt formatCode="0.0" sourceLinked="1"/>
        <c:majorTickMark val="out"/>
        <c:minorTickMark val="none"/>
        <c:tickLblPos val="nextTo"/>
        <c:crossAx val="90974848"/>
        <c:crosses val="autoZero"/>
        <c:crossBetween val="between"/>
      </c:valAx>
      <c:dTable>
        <c:showHorzBorder val="1"/>
        <c:showVertBorder val="1"/>
        <c:showOutline val="1"/>
        <c:showKeys val="1"/>
      </c:dTable>
    </c:plotArea>
    <c:plotVisOnly val="1"/>
    <c:dispBlanksAs val="gap"/>
    <c:showDLblsOverMax val="0"/>
  </c:chart>
  <c:txPr>
    <a:bodyPr/>
    <a:lstStyle/>
    <a:p>
      <a:pPr>
        <a:defRPr sz="1100">
          <a:solidFill>
            <a:srgbClr val="000000"/>
          </a:solidFill>
        </a:defRPr>
      </a:pPr>
      <a:endParaRPr lang="es-AR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'[Base de la PROVINCIA STA FE GRAFICOS.xlsx]Graficos'!$J$70</c:f>
              <c:strCache>
                <c:ptCount val="1"/>
                <c:pt idx="0">
                  <c:v>Exceso de peso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'[Base de la PROVINCIA STA FE GRAFICOS.xlsx]Graficos'!$A$37:$A$53</c:f>
              <c:numCache>
                <c:formatCode>General</c:formatCode>
                <c:ptCount val="17"/>
                <c:pt idx="0">
                  <c:v>2</c:v>
                </c:pt>
                <c:pt idx="1">
                  <c:v>3</c:v>
                </c:pt>
                <c:pt idx="2">
                  <c:v>4</c:v>
                </c:pt>
                <c:pt idx="3">
                  <c:v>5</c:v>
                </c:pt>
                <c:pt idx="4">
                  <c:v>6</c:v>
                </c:pt>
                <c:pt idx="5">
                  <c:v>7</c:v>
                </c:pt>
                <c:pt idx="6">
                  <c:v>8</c:v>
                </c:pt>
                <c:pt idx="7">
                  <c:v>9</c:v>
                </c:pt>
                <c:pt idx="8">
                  <c:v>10</c:v>
                </c:pt>
                <c:pt idx="9">
                  <c:v>11</c:v>
                </c:pt>
                <c:pt idx="10">
                  <c:v>12</c:v>
                </c:pt>
                <c:pt idx="11">
                  <c:v>13</c:v>
                </c:pt>
                <c:pt idx="12">
                  <c:v>14</c:v>
                </c:pt>
                <c:pt idx="13">
                  <c:v>15</c:v>
                </c:pt>
                <c:pt idx="14">
                  <c:v>16</c:v>
                </c:pt>
                <c:pt idx="15">
                  <c:v>17</c:v>
                </c:pt>
                <c:pt idx="16">
                  <c:v>18</c:v>
                </c:pt>
              </c:numCache>
            </c:numRef>
          </c:cat>
          <c:val>
            <c:numRef>
              <c:f>'[Base de la PROVINCIA STA FE GRAFICOS.xlsx]Graficos'!$K$73:$K$89</c:f>
              <c:numCache>
                <c:formatCode>0.0</c:formatCode>
                <c:ptCount val="17"/>
                <c:pt idx="0">
                  <c:v>32.64</c:v>
                </c:pt>
                <c:pt idx="1">
                  <c:v>32.81</c:v>
                </c:pt>
                <c:pt idx="2">
                  <c:v>32.369999999999997</c:v>
                </c:pt>
                <c:pt idx="3">
                  <c:v>33.549999999999997</c:v>
                </c:pt>
                <c:pt idx="4">
                  <c:v>35.17</c:v>
                </c:pt>
                <c:pt idx="5">
                  <c:v>38.020000000000003</c:v>
                </c:pt>
                <c:pt idx="6">
                  <c:v>41.82</c:v>
                </c:pt>
                <c:pt idx="7">
                  <c:v>45.13</c:v>
                </c:pt>
                <c:pt idx="8">
                  <c:v>46.54</c:v>
                </c:pt>
                <c:pt idx="9">
                  <c:v>46.85</c:v>
                </c:pt>
                <c:pt idx="10">
                  <c:v>44</c:v>
                </c:pt>
                <c:pt idx="11">
                  <c:v>41.8</c:v>
                </c:pt>
                <c:pt idx="12">
                  <c:v>37.75</c:v>
                </c:pt>
                <c:pt idx="13">
                  <c:v>32.479999999999997</c:v>
                </c:pt>
                <c:pt idx="14">
                  <c:v>32.159999999999997</c:v>
                </c:pt>
                <c:pt idx="15">
                  <c:v>32.799999999999997</c:v>
                </c:pt>
                <c:pt idx="16">
                  <c:v>34.799999999999997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5E1-4A58-8B34-2D4CCD060F85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34305920"/>
        <c:axId val="34321536"/>
      </c:barChart>
      <c:catAx>
        <c:axId val="34305920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s-AR"/>
                  <a:t>Edad (años)</a:t>
                </a:r>
              </a:p>
            </c:rich>
          </c:tx>
          <c:overlay val="0"/>
        </c:title>
        <c:numFmt formatCode="General" sourceLinked="1"/>
        <c:majorTickMark val="out"/>
        <c:minorTickMark val="none"/>
        <c:tickLblPos val="nextTo"/>
        <c:crossAx val="34321536"/>
        <c:crosses val="autoZero"/>
        <c:auto val="1"/>
        <c:lblAlgn val="ctr"/>
        <c:lblOffset val="100"/>
        <c:noMultiLvlLbl val="0"/>
      </c:catAx>
      <c:valAx>
        <c:axId val="34321536"/>
        <c:scaling>
          <c:orientation val="minMax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s-AR"/>
                  <a:t>%</a:t>
                </a:r>
              </a:p>
            </c:rich>
          </c:tx>
          <c:overlay val="0"/>
        </c:title>
        <c:numFmt formatCode="0.0" sourceLinked="1"/>
        <c:majorTickMark val="out"/>
        <c:minorTickMark val="none"/>
        <c:tickLblPos val="nextTo"/>
        <c:crossAx val="34305920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200"/>
      </a:pPr>
      <a:endParaRPr lang="es-AR"/>
    </a:p>
  </c:txPr>
  <c:externalData r:id="rId2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Graficos!$B$56</c:f>
              <c:strCache>
                <c:ptCount val="1"/>
                <c:pt idx="0">
                  <c:v>Total general</c:v>
                </c:pt>
              </c:strCache>
            </c:strRef>
          </c:tx>
          <c:invertIfNegative val="0"/>
          <c:cat>
            <c:strRef>
              <c:f>Graficos!$A$59:$A$61</c:f>
              <c:strCache>
                <c:ptCount val="3"/>
                <c:pt idx="0">
                  <c:v>Centro de salud</c:v>
                </c:pt>
                <c:pt idx="1">
                  <c:v>Samco</c:v>
                </c:pt>
                <c:pt idx="2">
                  <c:v>Hospital</c:v>
                </c:pt>
              </c:strCache>
            </c:strRef>
          </c:cat>
          <c:val>
            <c:numRef>
              <c:f>Graficos!$C$59:$C$61</c:f>
              <c:numCache>
                <c:formatCode>0.0</c:formatCode>
                <c:ptCount val="3"/>
                <c:pt idx="0">
                  <c:v>73.37</c:v>
                </c:pt>
                <c:pt idx="1">
                  <c:v>21.18</c:v>
                </c:pt>
                <c:pt idx="2">
                  <c:v>5.45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63C-42BF-BDCF-862EF72DF6FD}"/>
            </c:ext>
          </c:extLst>
        </c:ser>
        <c:ser>
          <c:idx val="1"/>
          <c:order val="1"/>
          <c:tx>
            <c:strRef>
              <c:f>Graficos!$D$56</c:f>
              <c:strCache>
                <c:ptCount val="1"/>
                <c:pt idx="0">
                  <c:v>Exceso de peso</c:v>
                </c:pt>
              </c:strCache>
            </c:strRef>
          </c:tx>
          <c:invertIfNegative val="0"/>
          <c:cat>
            <c:strRef>
              <c:f>Graficos!$A$59:$A$61</c:f>
              <c:strCache>
                <c:ptCount val="3"/>
                <c:pt idx="0">
                  <c:v>Centro de salud</c:v>
                </c:pt>
                <c:pt idx="1">
                  <c:v>Samco</c:v>
                </c:pt>
                <c:pt idx="2">
                  <c:v>Hospital</c:v>
                </c:pt>
              </c:strCache>
            </c:strRef>
          </c:cat>
          <c:val>
            <c:numRef>
              <c:f>Graficos!$E$59:$E$61</c:f>
              <c:numCache>
                <c:formatCode>0.0</c:formatCode>
                <c:ptCount val="3"/>
                <c:pt idx="0">
                  <c:v>37.729999999999997</c:v>
                </c:pt>
                <c:pt idx="1">
                  <c:v>36.92</c:v>
                </c:pt>
                <c:pt idx="2">
                  <c:v>40.630000000000003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63C-42BF-BDCF-862EF72DF6F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-12"/>
        <c:axId val="91293568"/>
        <c:axId val="91303936"/>
      </c:barChart>
      <c:catAx>
        <c:axId val="91293568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s-AR"/>
                  <a:t>Efector de atención</a:t>
                </a:r>
              </a:p>
            </c:rich>
          </c:tx>
          <c:overlay val="0"/>
        </c:title>
        <c:numFmt formatCode="General" sourceLinked="0"/>
        <c:majorTickMark val="out"/>
        <c:minorTickMark val="none"/>
        <c:tickLblPos val="nextTo"/>
        <c:crossAx val="91303936"/>
        <c:crosses val="autoZero"/>
        <c:auto val="1"/>
        <c:lblAlgn val="ctr"/>
        <c:lblOffset val="100"/>
        <c:noMultiLvlLbl val="0"/>
      </c:catAx>
      <c:valAx>
        <c:axId val="91303936"/>
        <c:scaling>
          <c:orientation val="minMax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s-AR"/>
                  <a:t>% </a:t>
                </a:r>
              </a:p>
            </c:rich>
          </c:tx>
          <c:overlay val="0"/>
        </c:title>
        <c:numFmt formatCode="0.0" sourceLinked="1"/>
        <c:majorTickMark val="out"/>
        <c:minorTickMark val="none"/>
        <c:tickLblPos val="nextTo"/>
        <c:crossAx val="91293568"/>
        <c:crosses val="autoZero"/>
        <c:crossBetween val="between"/>
      </c:valAx>
      <c:dTable>
        <c:showHorzBorder val="1"/>
        <c:showVertBorder val="1"/>
        <c:showOutline val="1"/>
        <c:showKeys val="1"/>
      </c:dTable>
    </c:plotArea>
    <c:plotVisOnly val="1"/>
    <c:dispBlanksAs val="gap"/>
    <c:showDLblsOverMax val="0"/>
  </c:chart>
  <c:txPr>
    <a:bodyPr/>
    <a:lstStyle/>
    <a:p>
      <a:pPr>
        <a:defRPr sz="1200">
          <a:solidFill>
            <a:srgbClr val="000000"/>
          </a:solidFill>
        </a:defRPr>
      </a:pPr>
      <a:endParaRPr lang="es-AR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s-AR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‹Nº›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311869860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53" name="Google Shape;53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65" name="Google Shape;65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71" name="Google Shape;71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9" name="Google Shape;79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80" name="Google Shape;80;p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s-AR"/>
              <a:t>4</a:t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87" name="Google Shape;87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g6fab552dec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93" name="Google Shape;93;g6fab552dec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94" name="Google Shape;94;g6fab552dec_0_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lang="es-AR"/>
              <a:t>6</a:t>
            </a:fld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g6fab552dec_0_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0" name="Google Shape;100;g6fab552dec_0_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01" name="Google Shape;101;g6fab552dec_0_6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lang="es-AR"/>
              <a:t>7</a:t>
            </a:fld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08" name="Google Shape;108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4" name="Google Shape;114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41" name="Google Shape;141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7" name="Google Shape;147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76" name="Google Shape;176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84" name="Google Shape;184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3" name="Google Shape;193;p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p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01" name="Google Shape;201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15" name="Google Shape;215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p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49" name="Google Shape;249;p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Google Shape;256;g760343dfac_1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57" name="Google Shape;257;g760343dfac_1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58" name="Google Shape;258;g760343dfac_1_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s-AR"/>
              <a:t>18</a:t>
            </a:fld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Google Shape;266;g7b8f389923_1_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67" name="Google Shape;267;g7b8f389923_1_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68" name="Google Shape;268;g7b8f389923_1_8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s-AR"/>
              <a:t>19</a:t>
            </a:fld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Google Shape;273;p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4" name="Google Shape;274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Google Shape;279;p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0" name="Google Shape;280;p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4" name="Google Shape;14;g75eaa8e6c9_0_4"/>
          <p:cNvCxnSpPr/>
          <p:nvPr/>
        </p:nvCxnSpPr>
        <p:spPr>
          <a:xfrm>
            <a:off x="7007735" y="4235850"/>
            <a:ext cx="562200" cy="0"/>
          </a:xfrm>
          <a:prstGeom prst="straightConnector1">
            <a:avLst/>
          </a:prstGeom>
          <a:noFill/>
          <a:ln w="76200" cap="flat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15" name="Google Shape;15;g75eaa8e6c9_0_4"/>
          <p:cNvCxnSpPr/>
          <p:nvPr/>
        </p:nvCxnSpPr>
        <p:spPr>
          <a:xfrm>
            <a:off x="1575035" y="4211002"/>
            <a:ext cx="562200" cy="0"/>
          </a:xfrm>
          <a:prstGeom prst="straightConnector1">
            <a:avLst/>
          </a:prstGeom>
          <a:noFill/>
          <a:ln w="76200" cap="flat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</p:spPr>
      </p:cxnSp>
      <p:grpSp>
        <p:nvGrpSpPr>
          <p:cNvPr id="16" name="Google Shape;16;g75eaa8e6c9_0_4"/>
          <p:cNvGrpSpPr/>
          <p:nvPr/>
        </p:nvGrpSpPr>
        <p:grpSpPr>
          <a:xfrm>
            <a:off x="1004144" y="1362666"/>
            <a:ext cx="7136669" cy="203195"/>
            <a:chOff x="1346429" y="1011300"/>
            <a:chExt cx="6452100" cy="152400"/>
          </a:xfrm>
        </p:grpSpPr>
        <p:cxnSp>
          <p:nvCxnSpPr>
            <p:cNvPr id="17" name="Google Shape;17;g75eaa8e6c9_0_4"/>
            <p:cNvCxnSpPr/>
            <p:nvPr/>
          </p:nvCxnSpPr>
          <p:spPr>
            <a:xfrm rot="10800000">
              <a:off x="1346429" y="1011300"/>
              <a:ext cx="6452100" cy="0"/>
            </a:xfrm>
            <a:prstGeom prst="straightConnector1">
              <a:avLst/>
            </a:prstGeom>
            <a:noFill/>
            <a:ln w="76200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</p:cxnSp>
        <p:cxnSp>
          <p:nvCxnSpPr>
            <p:cNvPr id="18" name="Google Shape;18;g75eaa8e6c9_0_4"/>
            <p:cNvCxnSpPr/>
            <p:nvPr/>
          </p:nvCxnSpPr>
          <p:spPr>
            <a:xfrm rot="10800000">
              <a:off x="1346429" y="1163700"/>
              <a:ext cx="64521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</p:cxnSp>
      </p:grpSp>
      <p:grpSp>
        <p:nvGrpSpPr>
          <p:cNvPr id="19" name="Google Shape;19;g75eaa8e6c9_0_4"/>
          <p:cNvGrpSpPr/>
          <p:nvPr/>
        </p:nvGrpSpPr>
        <p:grpSpPr>
          <a:xfrm>
            <a:off x="1004151" y="5292001"/>
            <a:ext cx="7136669" cy="203195"/>
            <a:chOff x="1346435" y="3969088"/>
            <a:chExt cx="6452100" cy="152400"/>
          </a:xfrm>
        </p:grpSpPr>
        <p:cxnSp>
          <p:nvCxnSpPr>
            <p:cNvPr id="20" name="Google Shape;20;g75eaa8e6c9_0_4"/>
            <p:cNvCxnSpPr/>
            <p:nvPr/>
          </p:nvCxnSpPr>
          <p:spPr>
            <a:xfrm>
              <a:off x="1346435" y="4121488"/>
              <a:ext cx="6452100" cy="0"/>
            </a:xfrm>
            <a:prstGeom prst="straightConnector1">
              <a:avLst/>
            </a:prstGeom>
            <a:noFill/>
            <a:ln w="76200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</p:cxnSp>
        <p:cxnSp>
          <p:nvCxnSpPr>
            <p:cNvPr id="21" name="Google Shape;21;g75eaa8e6c9_0_4"/>
            <p:cNvCxnSpPr/>
            <p:nvPr/>
          </p:nvCxnSpPr>
          <p:spPr>
            <a:xfrm>
              <a:off x="1346435" y="3969088"/>
              <a:ext cx="64521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</p:cxnSp>
      </p:grpSp>
      <p:sp>
        <p:nvSpPr>
          <p:cNvPr id="22" name="Google Shape;22;g75eaa8e6c9_0_4"/>
          <p:cNvSpPr txBox="1">
            <a:spLocks noGrp="1"/>
          </p:cNvSpPr>
          <p:nvPr>
            <p:ph type="ctrTitle"/>
          </p:nvPr>
        </p:nvSpPr>
        <p:spPr>
          <a:xfrm>
            <a:off x="1004150" y="2335685"/>
            <a:ext cx="7136700" cy="136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9pPr>
          </a:lstStyle>
          <a:p>
            <a:endParaRPr/>
          </a:p>
        </p:txBody>
      </p:sp>
      <p:sp>
        <p:nvSpPr>
          <p:cNvPr id="23" name="Google Shape;23;g75eaa8e6c9_0_4"/>
          <p:cNvSpPr txBox="1">
            <a:spLocks noGrp="1"/>
          </p:cNvSpPr>
          <p:nvPr>
            <p:ph type="subTitle" idx="1"/>
          </p:nvPr>
        </p:nvSpPr>
        <p:spPr>
          <a:xfrm>
            <a:off x="2137225" y="3800052"/>
            <a:ext cx="4870500" cy="105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24" name="Google Shape;24;g75eaa8e6c9_0_4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A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y objetos" type="obj">
  <p:cSld name="OBJECT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g75eaa8e6c9_0_57"/>
          <p:cNvSpPr txBox="1">
            <a:spLocks noGrp="1"/>
          </p:cNvSpPr>
          <p:nvPr>
            <p:ph type="title"/>
          </p:nvPr>
        </p:nvSpPr>
        <p:spPr>
          <a:xfrm>
            <a:off x="1435608" y="274638"/>
            <a:ext cx="74982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2214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g75eaa8e6c9_0_57"/>
          <p:cNvSpPr txBox="1">
            <a:spLocks noGrp="1"/>
          </p:cNvSpPr>
          <p:nvPr>
            <p:ph type="body" idx="1"/>
          </p:nvPr>
        </p:nvSpPr>
        <p:spPr>
          <a:xfrm>
            <a:off x="1435608" y="1447800"/>
            <a:ext cx="7498200" cy="48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2004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440"/>
              <a:buChar char="●"/>
              <a:defRPr/>
            </a:lvl1pPr>
            <a:lvl2pPr marL="914400" lvl="1" indent="-34290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800"/>
              <a:buChar char="○"/>
              <a:defRPr/>
            </a:lvl2pPr>
            <a:lvl3pPr marL="1371600" lvl="2" indent="-34290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800"/>
              <a:buChar char="■"/>
              <a:defRPr/>
            </a:lvl3pPr>
            <a:lvl4pPr marL="1828800" lvl="3" indent="-34290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800"/>
              <a:buChar char="●"/>
              <a:defRPr/>
            </a:lvl4pPr>
            <a:lvl5pPr marL="2286000" lvl="4" indent="-34290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800"/>
              <a:buChar char="○"/>
              <a:defRPr/>
            </a:lvl5pPr>
            <a:lvl6pPr marL="2743200" lvl="5" indent="-34290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800"/>
              <a:buChar char="■"/>
              <a:defRPr/>
            </a:lvl6pPr>
            <a:lvl7pPr marL="3200400" lvl="6" indent="-34290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800"/>
              <a:buChar char="●"/>
              <a:defRPr/>
            </a:lvl7pPr>
            <a:lvl8pPr marL="3657600" lvl="7" indent="-34290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800"/>
              <a:buChar char="○"/>
              <a:defRPr/>
            </a:lvl8pPr>
            <a:lvl9pPr marL="4114800" lvl="8" indent="-342900" algn="l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800"/>
              <a:buChar char="■"/>
              <a:defRPr/>
            </a:lvl9pPr>
          </a:lstStyle>
          <a:p>
            <a:endParaRPr/>
          </a:p>
        </p:txBody>
      </p:sp>
      <p:sp>
        <p:nvSpPr>
          <p:cNvPr id="28" name="Google Shape;28;g75eaa8e6c9_0_57"/>
          <p:cNvSpPr txBox="1">
            <a:spLocks noGrp="1"/>
          </p:cNvSpPr>
          <p:nvPr>
            <p:ph type="dt" idx="10"/>
          </p:nvPr>
        </p:nvSpPr>
        <p:spPr>
          <a:xfrm>
            <a:off x="3581400" y="6305550"/>
            <a:ext cx="2133600" cy="47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9" name="Google Shape;29;g75eaa8e6c9_0_57"/>
          <p:cNvSpPr txBox="1">
            <a:spLocks noGrp="1"/>
          </p:cNvSpPr>
          <p:nvPr>
            <p:ph type="ftr" idx="11"/>
          </p:nvPr>
        </p:nvSpPr>
        <p:spPr>
          <a:xfrm>
            <a:off x="5715000" y="6305550"/>
            <a:ext cx="2895600" cy="47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0" name="Google Shape;30;g75eaa8e6c9_0_57"/>
          <p:cNvSpPr txBox="1">
            <a:spLocks noGrp="1"/>
          </p:cNvSpPr>
          <p:nvPr>
            <p:ph type="sldNum" idx="12"/>
          </p:nvPr>
        </p:nvSpPr>
        <p:spPr>
          <a:xfrm>
            <a:off x="8613648" y="6305550"/>
            <a:ext cx="457200" cy="47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0" marR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0" marR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0" marR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0" marR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0" marR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L="0" marR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L="0" marR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L="0" marR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A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g75eaa8e6c9_0_30"/>
          <p:cNvSpPr txBox="1">
            <a:spLocks noGrp="1"/>
          </p:cNvSpPr>
          <p:nvPr>
            <p:ph type="title"/>
          </p:nvPr>
        </p:nvSpPr>
        <p:spPr>
          <a:xfrm>
            <a:off x="311700" y="593367"/>
            <a:ext cx="8520600" cy="94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>
            <a:endParaRPr/>
          </a:p>
        </p:txBody>
      </p:sp>
      <p:sp>
        <p:nvSpPr>
          <p:cNvPr id="33" name="Google Shape;33;g75eaa8e6c9_0_30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A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g75eaa8e6c9_0_33"/>
          <p:cNvSpPr txBox="1">
            <a:spLocks noGrp="1"/>
          </p:cNvSpPr>
          <p:nvPr>
            <p:ph type="title"/>
          </p:nvPr>
        </p:nvSpPr>
        <p:spPr>
          <a:xfrm>
            <a:off x="311700" y="740800"/>
            <a:ext cx="2808000" cy="100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6" name="Google Shape;36;g75eaa8e6c9_0_33"/>
          <p:cNvSpPr txBox="1">
            <a:spLocks noGrp="1"/>
          </p:cNvSpPr>
          <p:nvPr>
            <p:ph type="body" idx="1"/>
          </p:nvPr>
        </p:nvSpPr>
        <p:spPr>
          <a:xfrm>
            <a:off x="311700" y="1852800"/>
            <a:ext cx="2808000" cy="423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7" name="Google Shape;37;g75eaa8e6c9_0_33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A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bg>
      <p:bgPr>
        <a:solidFill>
          <a:schemeClr val="accent6"/>
        </a:solidFill>
        <a:effectLst/>
      </p:bgPr>
    </p:bg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g75eaa8e6c9_0_37"/>
          <p:cNvSpPr txBox="1">
            <a:spLocks noGrp="1"/>
          </p:cNvSpPr>
          <p:nvPr>
            <p:ph type="title"/>
          </p:nvPr>
        </p:nvSpPr>
        <p:spPr>
          <a:xfrm>
            <a:off x="490250" y="701800"/>
            <a:ext cx="5613600" cy="545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sz="5400" b="0">
                <a:solidFill>
                  <a:schemeClr val="dk2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sz="5400" b="0">
                <a:solidFill>
                  <a:schemeClr val="dk2"/>
                </a:solidFill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sz="5400" b="0">
                <a:solidFill>
                  <a:schemeClr val="dk2"/>
                </a:solidFill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sz="5400" b="0">
                <a:solidFill>
                  <a:schemeClr val="dk2"/>
                </a:solidFill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sz="5400" b="0">
                <a:solidFill>
                  <a:schemeClr val="dk2"/>
                </a:solidFill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sz="5400" b="0">
                <a:solidFill>
                  <a:schemeClr val="dk2"/>
                </a:solidFill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sz="5400" b="0">
                <a:solidFill>
                  <a:schemeClr val="dk2"/>
                </a:solidFill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sz="5400" b="0">
                <a:solidFill>
                  <a:schemeClr val="dk2"/>
                </a:solidFill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sz="5400" b="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40" name="Google Shape;40;g75eaa8e6c9_0_37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A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g75eaa8e6c9_0_47"/>
          <p:cNvSpPr txBox="1">
            <a:spLocks noGrp="1"/>
          </p:cNvSpPr>
          <p:nvPr>
            <p:ph type="body" idx="1"/>
          </p:nvPr>
        </p:nvSpPr>
        <p:spPr>
          <a:xfrm>
            <a:off x="311700" y="5640967"/>
            <a:ext cx="5998800" cy="79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PT Sans Narrow"/>
              <a:buNone/>
              <a:defRPr sz="2400">
                <a:latin typeface="PT Sans Narrow"/>
                <a:ea typeface="PT Sans Narrow"/>
                <a:cs typeface="PT Sans Narrow"/>
                <a:sym typeface="PT Sans Narrow"/>
              </a:defRPr>
            </a:lvl1pPr>
          </a:lstStyle>
          <a:p>
            <a:endParaRPr/>
          </a:p>
        </p:txBody>
      </p:sp>
      <p:sp>
        <p:nvSpPr>
          <p:cNvPr id="43" name="Google Shape;43;g75eaa8e6c9_0_47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A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g75eaa8e6c9_0_50"/>
          <p:cNvSpPr/>
          <p:nvPr/>
        </p:nvSpPr>
        <p:spPr>
          <a:xfrm>
            <a:off x="-75" y="6727600"/>
            <a:ext cx="9144000" cy="130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6" name="Google Shape;46;g75eaa8e6c9_0_50"/>
          <p:cNvSpPr txBox="1">
            <a:spLocks noGrp="1"/>
          </p:cNvSpPr>
          <p:nvPr>
            <p:ph type="title" hasCustomPrompt="1"/>
          </p:nvPr>
        </p:nvSpPr>
        <p:spPr>
          <a:xfrm>
            <a:off x="311700" y="1739800"/>
            <a:ext cx="8520600" cy="205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47" name="Google Shape;47;g75eaa8e6c9_0_50"/>
          <p:cNvSpPr txBox="1">
            <a:spLocks noGrp="1"/>
          </p:cNvSpPr>
          <p:nvPr>
            <p:ph type="body" idx="1"/>
          </p:nvPr>
        </p:nvSpPr>
        <p:spPr>
          <a:xfrm>
            <a:off x="311700" y="3994200"/>
            <a:ext cx="8520600" cy="14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8" name="Google Shape;48;g75eaa8e6c9_0_50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A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g75eaa8e6c9_0_55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AR"/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tropic"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g75eaa8e6c9_0_0"/>
          <p:cNvSpPr txBox="1">
            <a:spLocks noGrp="1"/>
          </p:cNvSpPr>
          <p:nvPr>
            <p:ph type="title"/>
          </p:nvPr>
        </p:nvSpPr>
        <p:spPr>
          <a:xfrm>
            <a:off x="311700" y="593367"/>
            <a:ext cx="8520600" cy="94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sz="3600" b="1" i="0" u="none" strike="noStrike" cap="none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sz="3600" b="1" i="0" u="none" strike="noStrike" cap="none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sz="3600" b="1" i="0" u="none" strike="noStrike" cap="none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sz="3600" b="1" i="0" u="none" strike="noStrike" cap="none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sz="3600" b="1" i="0" u="none" strike="noStrike" cap="none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sz="3600" b="1" i="0" u="none" strike="noStrike" cap="none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sz="3600" b="1" i="0" u="none" strike="noStrike" cap="none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sz="3600" b="1" i="0" u="none" strike="noStrike" cap="none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sz="3600" b="1" i="0" u="none" strike="noStrike" cap="none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9pPr>
          </a:lstStyle>
          <a:p>
            <a:endParaRPr/>
          </a:p>
        </p:txBody>
      </p:sp>
      <p:sp>
        <p:nvSpPr>
          <p:cNvPr id="11" name="Google Shape;11;g75eaa8e6c9_0_0"/>
          <p:cNvSpPr txBox="1">
            <a:spLocks noGrp="1"/>
          </p:cNvSpPr>
          <p:nvPr>
            <p:ph type="body" idx="1"/>
          </p:nvPr>
        </p:nvSpPr>
        <p:spPr>
          <a:xfrm>
            <a:off x="311700" y="1688433"/>
            <a:ext cx="8520600" cy="4403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Open Sans"/>
              <a:buChar char="●"/>
              <a:defRPr sz="18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○"/>
              <a:defRPr sz="14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■"/>
              <a:defRPr sz="14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●"/>
              <a:defRPr sz="14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○"/>
              <a:defRPr sz="14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■"/>
              <a:defRPr sz="14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●"/>
              <a:defRPr sz="14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○"/>
              <a:defRPr sz="14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Open Sans"/>
              <a:buChar char="■"/>
              <a:defRPr sz="14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endParaRPr/>
          </a:p>
        </p:txBody>
      </p:sp>
      <p:sp>
        <p:nvSpPr>
          <p:cNvPr id="12" name="Google Shape;12;g75eaa8e6c9_0_0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AR"/>
              <a:t>‹Nº›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"/>
          <p:cNvSpPr txBox="1">
            <a:spLocks noGrp="1"/>
          </p:cNvSpPr>
          <p:nvPr>
            <p:ph type="ctrTitle"/>
          </p:nvPr>
        </p:nvSpPr>
        <p:spPr>
          <a:xfrm>
            <a:off x="1263635" y="645185"/>
            <a:ext cx="6978491" cy="2811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2214"/>
              </a:buClr>
              <a:buSzPts val="4300"/>
              <a:buFont typeface="Gill Sans"/>
              <a:buNone/>
            </a:pPr>
            <a:r>
              <a:rPr lang="es-AR" sz="3000" b="1"/>
              <a:t> DESCRIPCIÓN DE LA SITUACIÓN DEL SOBREPESO Y LA OBESIDAD EN POBLACIÓN INFANTIL Y ADOLESCENTE DE LA PROVINCIA DE SANTA FE. PRIMER SEMESTRE 2019</a:t>
            </a:r>
            <a:endParaRPr sz="3000"/>
          </a:p>
        </p:txBody>
      </p:sp>
      <p:pic>
        <p:nvPicPr>
          <p:cNvPr id="56" name="Google Shape;56;p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156478" y="672572"/>
            <a:ext cx="1910938" cy="612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7" name="Google Shape;57;p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114862" y="572043"/>
            <a:ext cx="3041616" cy="684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8" name="Google Shape;58;p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993173" y="486244"/>
            <a:ext cx="1003150" cy="828000"/>
          </a:xfrm>
          <a:prstGeom prst="rect">
            <a:avLst/>
          </a:prstGeom>
          <a:noFill/>
          <a:ln>
            <a:noFill/>
          </a:ln>
        </p:spPr>
      </p:pic>
      <p:sp>
        <p:nvSpPr>
          <p:cNvPr id="59" name="Google Shape;59;p1"/>
          <p:cNvSpPr/>
          <p:nvPr/>
        </p:nvSpPr>
        <p:spPr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0" name="Google Shape;60;p1"/>
          <p:cNvSpPr/>
          <p:nvPr/>
        </p:nvSpPr>
        <p:spPr>
          <a:xfrm>
            <a:off x="0" y="1866900"/>
            <a:ext cx="9144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1" name="Google Shape;61;p1"/>
          <p:cNvSpPr txBox="1"/>
          <p:nvPr/>
        </p:nvSpPr>
        <p:spPr>
          <a:xfrm>
            <a:off x="581708" y="3616859"/>
            <a:ext cx="7980583" cy="28270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0" rIns="91425" bIns="45700" anchor="t" anchorCtr="0">
            <a:normAutofit/>
          </a:bodyPr>
          <a:lstStyle/>
          <a:p>
            <a:pPr marL="27432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80"/>
              <a:buFont typeface="Open Sans"/>
              <a:buNone/>
            </a:pPr>
            <a:r>
              <a:rPr lang="es-AR" sz="259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Residentes: Meinardi Pamela</a:t>
            </a:r>
            <a:r>
              <a:rPr lang="es-AR" sz="2590" b="0" i="0" u="none" strike="noStrike" cap="none" baseline="300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1</a:t>
            </a:r>
            <a:r>
              <a:rPr lang="es-AR" sz="259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- Wouters Gisela</a:t>
            </a:r>
            <a:r>
              <a:rPr lang="es-AR" sz="2590" b="0" i="0" u="none" strike="noStrike" cap="none" baseline="300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1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7432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80"/>
              <a:buFont typeface="Open Sans"/>
              <a:buNone/>
            </a:pPr>
            <a:endParaRPr sz="1665" b="0" i="0" u="none" strike="noStrike" cap="none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27432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80"/>
              <a:buFont typeface="Open Sans"/>
              <a:buNone/>
            </a:pPr>
            <a:r>
              <a:rPr lang="es-AR" sz="1665" b="0" i="0" u="none" strike="noStrike" cap="none" baseline="300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1</a:t>
            </a:r>
            <a:r>
              <a:rPr lang="es-AR" sz="1665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Residencia de Epidemiología</a:t>
            </a:r>
            <a:endParaRPr sz="1665" b="0" i="0" u="none" strike="noStrike" cap="none">
              <a:solidFill>
                <a:schemeClr val="dk2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27432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80"/>
              <a:buFont typeface="Open Sans"/>
              <a:buNone/>
            </a:pPr>
            <a:r>
              <a:rPr lang="es-AR" sz="1665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Instituto Nacional de Enfermedades Respiratorias Dr. Emilio Coni</a:t>
            </a:r>
            <a:endParaRPr sz="1665" b="0" i="0" u="none" strike="noStrike" cap="none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27432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80"/>
              <a:buFont typeface="Open Sans"/>
              <a:buNone/>
            </a:pPr>
            <a:endParaRPr sz="1665" b="0" i="0" u="none" strike="noStrike" cap="none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27432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80"/>
              <a:buFont typeface="Open Sans"/>
              <a:buNone/>
            </a:pPr>
            <a:endParaRPr sz="1665" b="0" i="0" u="none" strike="noStrike" cap="none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27432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80"/>
              <a:buFont typeface="Open Sans"/>
              <a:buNone/>
            </a:pPr>
            <a:endParaRPr sz="1665" b="0" i="0" u="none" strike="noStrike" cap="none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27432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80"/>
              <a:buFont typeface="Open Sans"/>
              <a:buNone/>
            </a:pPr>
            <a:endParaRPr sz="1665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7432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80"/>
              <a:buFont typeface="Open Sans"/>
              <a:buNone/>
            </a:pPr>
            <a:r>
              <a:rPr lang="es-AR" sz="1665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Dirección Provincial de Prevención y Promoción de la Salud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7432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80"/>
              <a:buFont typeface="Open Sans"/>
              <a:buNone/>
            </a:pPr>
            <a:r>
              <a:rPr lang="es-AR" sz="1665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Programa de Enfermedades Crónicas no Transmisibles         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7432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80"/>
              <a:buFont typeface="Open Sans"/>
              <a:buNone/>
            </a:pPr>
            <a:r>
              <a:rPr lang="es-AR" sz="1665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Ministerio de Salud de la Provincia de Santa Fe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62" name="Google Shape;62;p1" descr="Resultado de imagen para gobierno de santa fe salud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7031634" y="457200"/>
            <a:ext cx="1152000" cy="864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4"/>
          <p:cNvSpPr txBox="1">
            <a:spLocks noGrp="1"/>
          </p:cNvSpPr>
          <p:nvPr>
            <p:ph type="title"/>
          </p:nvPr>
        </p:nvSpPr>
        <p:spPr>
          <a:xfrm>
            <a:off x="1271834" y="179104"/>
            <a:ext cx="2454004" cy="6943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2214"/>
              </a:buClr>
              <a:buSzPts val="1800"/>
              <a:buNone/>
            </a:pPr>
            <a:r>
              <a:rPr lang="es-AR"/>
              <a:t>Justificación </a:t>
            </a:r>
            <a:endParaRPr/>
          </a:p>
        </p:txBody>
      </p:sp>
      <p:sp>
        <p:nvSpPr>
          <p:cNvPr id="68" name="Google Shape;68;p14"/>
          <p:cNvSpPr txBox="1">
            <a:spLocks noGrp="1"/>
          </p:cNvSpPr>
          <p:nvPr>
            <p:ph type="body" idx="1"/>
          </p:nvPr>
        </p:nvSpPr>
        <p:spPr>
          <a:xfrm>
            <a:off x="350753" y="788162"/>
            <a:ext cx="8442600" cy="528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320040" algn="l" rtl="0">
              <a:lnSpc>
                <a:spcPct val="200000"/>
              </a:lnSpc>
              <a:spcBef>
                <a:spcPts val="600"/>
              </a:spcBef>
              <a:spcAft>
                <a:spcPts val="0"/>
              </a:spcAft>
              <a:buSzPts val="1440"/>
              <a:buChar char="●"/>
            </a:pPr>
            <a:r>
              <a:rPr lang="es-AR">
                <a:solidFill>
                  <a:srgbClr val="000000"/>
                </a:solidFill>
              </a:rPr>
              <a:t>La Obesidad es una pandemia, cuya prevalencia alcanzó el 20,4% en la población de 5 a 17 años de Argentina, y a lo largo de los últimos años continúa una tendencia creciente en todos los grupos etarios y sociales, particularmente en los grupos en situación de mayor vulnerabilidad (ENNyS, 2019).</a:t>
            </a:r>
            <a:endParaRPr/>
          </a:p>
          <a:p>
            <a:pPr marL="457200" lvl="0" indent="-320040" algn="l" rtl="0">
              <a:lnSpc>
                <a:spcPct val="200000"/>
              </a:lnSpc>
              <a:spcBef>
                <a:spcPts val="600"/>
              </a:spcBef>
              <a:spcAft>
                <a:spcPts val="0"/>
              </a:spcAft>
              <a:buSzPts val="1440"/>
              <a:buChar char="●"/>
            </a:pPr>
            <a:r>
              <a:rPr lang="es-AR">
                <a:solidFill>
                  <a:srgbClr val="000000"/>
                </a:solidFill>
              </a:rPr>
              <a:t>Las consecuencias a largo plazo son aún más graves en niños y adolescentes.</a:t>
            </a:r>
            <a:endParaRPr/>
          </a:p>
          <a:p>
            <a:pPr marL="457200" lvl="0" indent="-320040" algn="l" rtl="0">
              <a:lnSpc>
                <a:spcPct val="200000"/>
              </a:lnSpc>
              <a:spcBef>
                <a:spcPts val="600"/>
              </a:spcBef>
              <a:spcAft>
                <a:spcPts val="0"/>
              </a:spcAft>
              <a:buSzPts val="1440"/>
              <a:buChar char="●"/>
            </a:pPr>
            <a:r>
              <a:rPr lang="es-AR">
                <a:solidFill>
                  <a:srgbClr val="000000"/>
                </a:solidFill>
              </a:rPr>
              <a:t>Para poder dirigir y evaluar los resultados de las intervenciones, es de suma importancia contar con información acerca de la situación del estado nutricional de los niños, niñas y adolescentes a nivel local.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4"/>
          <p:cNvSpPr txBox="1">
            <a:spLocks noGrp="1"/>
          </p:cNvSpPr>
          <p:nvPr>
            <p:ph type="title"/>
          </p:nvPr>
        </p:nvSpPr>
        <p:spPr>
          <a:xfrm>
            <a:off x="853174" y="341194"/>
            <a:ext cx="7498080" cy="7254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2214"/>
              </a:buClr>
              <a:buSzPts val="3870"/>
              <a:buFont typeface="Gill Sans"/>
              <a:buNone/>
            </a:pPr>
            <a:r>
              <a:rPr lang="es-AR" sz="3200" b="1"/>
              <a:t>Objetivo general</a:t>
            </a:r>
            <a:endParaRPr sz="3200" b="1"/>
          </a:p>
        </p:txBody>
      </p:sp>
      <p:sp>
        <p:nvSpPr>
          <p:cNvPr id="74" name="Google Shape;74;p4"/>
          <p:cNvSpPr txBox="1">
            <a:spLocks noGrp="1"/>
          </p:cNvSpPr>
          <p:nvPr>
            <p:ph type="body" idx="1"/>
          </p:nvPr>
        </p:nvSpPr>
        <p:spPr>
          <a:xfrm>
            <a:off x="566049" y="774143"/>
            <a:ext cx="8108725" cy="10273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85750" lvl="0" indent="-285750" algn="l" rtl="0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●"/>
            </a:pPr>
            <a:r>
              <a:rPr lang="es-AR">
                <a:solidFill>
                  <a:srgbClr val="000000"/>
                </a:solidFill>
              </a:rPr>
              <a:t>Describir la magnitud y características del sobrepeso y la obesidad, en la población de 2 a 18 años atendida en efectores públicos de la Provincia de Santa Fe, en el primer semestre de 2019.</a:t>
            </a:r>
            <a:endParaRPr>
              <a:solidFill>
                <a:srgbClr val="000000"/>
              </a:solidFill>
            </a:endParaRPr>
          </a:p>
        </p:txBody>
      </p:sp>
      <p:sp>
        <p:nvSpPr>
          <p:cNvPr id="75" name="Google Shape;75;p4"/>
          <p:cNvSpPr txBox="1"/>
          <p:nvPr/>
        </p:nvSpPr>
        <p:spPr>
          <a:xfrm>
            <a:off x="853174" y="2392536"/>
            <a:ext cx="7498200" cy="72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2214"/>
              </a:buClr>
              <a:buSzPts val="3870"/>
              <a:buFont typeface="Gill Sans"/>
              <a:buNone/>
            </a:pPr>
            <a:r>
              <a:rPr lang="es-AR" sz="3200" b="1" i="0" u="none" strike="noStrike" cap="none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rPr>
              <a:t>Objetivos específicos</a:t>
            </a:r>
            <a:endParaRPr sz="3200" b="1" i="0" u="none" strike="noStrike" cap="none">
              <a:solidFill>
                <a:schemeClr val="accent1"/>
              </a:solidFill>
              <a:latin typeface="PT Sans Narrow"/>
              <a:ea typeface="PT Sans Narrow"/>
              <a:cs typeface="PT Sans Narrow"/>
              <a:sym typeface="PT Sans Narrow"/>
            </a:endParaRPr>
          </a:p>
        </p:txBody>
      </p:sp>
      <p:sp>
        <p:nvSpPr>
          <p:cNvPr id="76" name="Google Shape;76;p4"/>
          <p:cNvSpPr txBox="1"/>
          <p:nvPr/>
        </p:nvSpPr>
        <p:spPr>
          <a:xfrm>
            <a:off x="566049" y="2745746"/>
            <a:ext cx="8072450" cy="37216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85750" marR="0" lvl="0" indent="-285750" algn="l" rtl="0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  <a:buSzPts val="1100"/>
              <a:buFont typeface="Open Sans"/>
              <a:buChar char="●"/>
            </a:pPr>
            <a:r>
              <a:rPr lang="es-AR" sz="18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Evaluar la calidad, consistencia y reparo de las bases de datos y registros con los que cuenta y trabaja el Programa de Enfermedades Crónicas No Transmisibles de la Provincia de Santa Fe.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85750" marR="0" lvl="0" indent="-285750" algn="l" rtl="0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  <a:buSzPts val="1100"/>
              <a:buFont typeface="Open Sans"/>
              <a:buChar char="●"/>
            </a:pPr>
            <a:r>
              <a:rPr lang="es-AR" sz="18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Describir la distribución y frecuencia del estado nutricional de la población, según sexo y edad, que se atendió en efectores públicos de la Provincia de Santa Fe, durante el primer semestre de 2019.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85750" marR="0" lvl="0" indent="-285750" algn="l" rtl="0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  <a:buSzPts val="1100"/>
              <a:buFont typeface="Open Sans"/>
              <a:buChar char="●"/>
            </a:pPr>
            <a:r>
              <a:rPr lang="es-AR" sz="18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Caracterizar a la población con obesidad y sobrepeso en función de las variables: sexo, edad, lugar de residencia y de atención.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2"/>
          <p:cNvSpPr txBox="1">
            <a:spLocks noGrp="1"/>
          </p:cNvSpPr>
          <p:nvPr>
            <p:ph type="title"/>
          </p:nvPr>
        </p:nvSpPr>
        <p:spPr>
          <a:xfrm>
            <a:off x="824067" y="1538643"/>
            <a:ext cx="7717200" cy="375669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Gill Sans"/>
              <a:buNone/>
            </a:pPr>
            <a:r>
              <a:rPr lang="es-AR" sz="2000"/>
              <a:t/>
            </a:r>
            <a:br>
              <a:rPr lang="es-AR" sz="2000"/>
            </a:br>
            <a:r>
              <a:rPr lang="es-AR" sz="2000" b="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/>
            </a:r>
            <a:br>
              <a:rPr lang="es-AR" sz="2000" b="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</a:br>
            <a:r>
              <a:rPr lang="es-AR" sz="2000" b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Se realizó una descripción epidemiológica de tipo transversal, del estado nutricional de la población infantil y adolescente, que se ha atendido en efectores públicos de la Provincia de Santa Fe, a partir de los datos provenientes del Sistema de Información de los Centros de Atención Primaria (SICAP).</a:t>
            </a:r>
            <a:endParaRPr sz="2000" b="0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Gill Sans"/>
              <a:buNone/>
            </a:pPr>
            <a:r>
              <a:rPr lang="es-AR" sz="20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/>
            </a:r>
            <a:br>
              <a:rPr lang="es-AR" sz="20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</a:br>
            <a:r>
              <a:rPr lang="es-AR" sz="20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/>
            </a:r>
            <a:br>
              <a:rPr lang="es-AR" sz="20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</a:br>
            <a:endParaRPr sz="2000">
              <a:solidFill>
                <a:schemeClr val="dk2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83" name="Google Shape;83;p2"/>
          <p:cNvSpPr txBox="1"/>
          <p:nvPr/>
        </p:nvSpPr>
        <p:spPr>
          <a:xfrm>
            <a:off x="824067" y="808770"/>
            <a:ext cx="7712400" cy="729873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90"/>
              <a:buFont typeface="PT Sans Narrow"/>
              <a:buNone/>
            </a:pPr>
            <a:r>
              <a:rPr lang="es-AR" sz="3622" b="1" i="0" u="none" strike="noStrike" cap="none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rPr>
              <a:t>Materiales y métodos </a:t>
            </a:r>
            <a:r>
              <a:rPr lang="es-AR" sz="1470" b="1" i="0" u="none" strike="noStrike" cap="none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rPr>
              <a:t/>
            </a:r>
            <a:br>
              <a:rPr lang="es-AR" sz="1470" b="1" i="0" u="none" strike="noStrike" cap="none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rPr>
            </a:br>
            <a:endParaRPr sz="1464" b="1" i="0" u="none" strike="noStrike" cap="none">
              <a:solidFill>
                <a:schemeClr val="accent1"/>
              </a:solidFill>
              <a:latin typeface="PT Sans Narrow"/>
              <a:ea typeface="PT Sans Narrow"/>
              <a:cs typeface="PT Sans Narrow"/>
              <a:sym typeface="PT Sans Narrow"/>
            </a:endParaRPr>
          </a:p>
        </p:txBody>
      </p:sp>
      <p:sp>
        <p:nvSpPr>
          <p:cNvPr id="84" name="Google Shape;84;p2"/>
          <p:cNvSpPr txBox="1"/>
          <p:nvPr/>
        </p:nvSpPr>
        <p:spPr>
          <a:xfrm>
            <a:off x="831267" y="1360496"/>
            <a:ext cx="7712400" cy="729873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90"/>
              <a:buFont typeface="PT Sans Narrow"/>
              <a:buNone/>
            </a:pPr>
            <a:r>
              <a:rPr lang="es-AR" sz="2624" b="1" i="0" u="none" strike="noStrike" cap="none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rPr>
              <a:t>Tipo de estudio: </a:t>
            </a:r>
            <a:r>
              <a:rPr lang="es-AR" sz="1836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/>
            </a:r>
            <a:br>
              <a:rPr lang="es-AR" sz="1836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endParaRPr sz="1829" b="1" i="0" u="none" strike="noStrike" cap="none">
              <a:solidFill>
                <a:schemeClr val="accent1"/>
              </a:solidFill>
              <a:latin typeface="PT Sans Narrow"/>
              <a:ea typeface="PT Sans Narrow"/>
              <a:cs typeface="PT Sans Narrow"/>
              <a:sym typeface="PT Sans Narrow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3"/>
          <p:cNvSpPr txBox="1">
            <a:spLocks noGrp="1"/>
          </p:cNvSpPr>
          <p:nvPr>
            <p:ph type="title"/>
          </p:nvPr>
        </p:nvSpPr>
        <p:spPr>
          <a:xfrm>
            <a:off x="796771" y="484778"/>
            <a:ext cx="7712400" cy="729873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90"/>
              <a:buNone/>
            </a:pPr>
            <a:r>
              <a:rPr lang="es-AR" sz="2361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rPr>
              <a:t>Universo, población y muestra: </a:t>
            </a:r>
            <a:r>
              <a:rPr lang="es-AR" sz="1652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/>
            </a:r>
            <a:br>
              <a:rPr lang="es-AR" sz="1652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endParaRPr sz="1645"/>
          </a:p>
        </p:txBody>
      </p:sp>
      <p:sp>
        <p:nvSpPr>
          <p:cNvPr id="90" name="Google Shape;90;p3"/>
          <p:cNvSpPr txBox="1">
            <a:spLocks noGrp="1"/>
          </p:cNvSpPr>
          <p:nvPr>
            <p:ph type="body" idx="1"/>
          </p:nvPr>
        </p:nvSpPr>
        <p:spPr>
          <a:xfrm>
            <a:off x="362693" y="1216388"/>
            <a:ext cx="8262691" cy="528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689864" lvl="0" indent="-45720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  <a:buSzPts val="1800"/>
              <a:buFont typeface="Arial"/>
              <a:buChar char="•"/>
            </a:pPr>
            <a:r>
              <a:rPr lang="es-AR" sz="2000" b="1">
                <a:solidFill>
                  <a:srgbClr val="000000"/>
                </a:solidFill>
              </a:rPr>
              <a:t>Universo: </a:t>
            </a:r>
            <a:r>
              <a:rPr lang="es-AR" sz="2000">
                <a:solidFill>
                  <a:srgbClr val="000000"/>
                </a:solidFill>
              </a:rPr>
              <a:t>todos los NNyA de 2 a 18 años atendidos en efectores públicos de salud de la provincia de Santa Fe.</a:t>
            </a:r>
            <a:endParaRPr/>
          </a:p>
          <a:p>
            <a:pPr marL="689864" lvl="0" indent="-457200" algn="l" rtl="0">
              <a:lnSpc>
                <a:spcPct val="100000"/>
              </a:lnSpc>
              <a:spcBef>
                <a:spcPts val="2800"/>
              </a:spcBef>
              <a:spcAft>
                <a:spcPts val="0"/>
              </a:spcAft>
              <a:buClr>
                <a:schemeClr val="accent2"/>
              </a:buClr>
              <a:buSzPts val="1800"/>
              <a:buFont typeface="Arial"/>
              <a:buChar char="•"/>
            </a:pPr>
            <a:r>
              <a:rPr lang="es-AR" sz="2000" b="1">
                <a:solidFill>
                  <a:srgbClr val="000000"/>
                </a:solidFill>
              </a:rPr>
              <a:t>Población:</a:t>
            </a:r>
            <a:r>
              <a:rPr lang="es-AR" sz="2000">
                <a:solidFill>
                  <a:srgbClr val="000000"/>
                </a:solidFill>
              </a:rPr>
              <a:t> NNyA de 2 a 18 años, atendidos en efectores públicos y registrados en SICAP, de la Provincia de Santa Fe.</a:t>
            </a:r>
            <a:endParaRPr/>
          </a:p>
          <a:p>
            <a:pPr marL="689864" lvl="0" indent="-457200" algn="l" rtl="0">
              <a:lnSpc>
                <a:spcPct val="100000"/>
              </a:lnSpc>
              <a:spcBef>
                <a:spcPts val="2800"/>
              </a:spcBef>
              <a:spcAft>
                <a:spcPts val="0"/>
              </a:spcAft>
              <a:buClr>
                <a:schemeClr val="accent2"/>
              </a:buClr>
              <a:buSzPts val="1800"/>
              <a:buFont typeface="Arial"/>
              <a:buChar char="•"/>
            </a:pPr>
            <a:r>
              <a:rPr lang="es-AR" sz="2000" b="1">
                <a:solidFill>
                  <a:srgbClr val="000000"/>
                </a:solidFill>
              </a:rPr>
              <a:t>Muestra: </a:t>
            </a:r>
            <a:r>
              <a:rPr lang="es-AR" sz="2000">
                <a:solidFill>
                  <a:srgbClr val="000000"/>
                </a:solidFill>
              </a:rPr>
              <a:t>conformada por 120.785 NNyA de 2 a 18 años atendidos en efectores públicos de la Provincia de Santa Fe, en el primer semestre de 2019, registrados en SICAP y que cuentan con el puntaje Z del IMC para la edad. </a:t>
            </a:r>
            <a:endParaRPr sz="2000">
              <a:solidFill>
                <a:srgbClr val="000000"/>
              </a:solidFill>
            </a:endParaRPr>
          </a:p>
          <a:p>
            <a:pPr marL="689864" lvl="0" indent="-320040" algn="l" rtl="0">
              <a:lnSpc>
                <a:spcPct val="80000"/>
              </a:lnSpc>
              <a:spcBef>
                <a:spcPts val="2800"/>
              </a:spcBef>
              <a:spcAft>
                <a:spcPts val="1600"/>
              </a:spcAft>
              <a:buClr>
                <a:schemeClr val="accent2"/>
              </a:buClr>
              <a:buSzPts val="2160"/>
              <a:buFont typeface="Arial"/>
              <a:buNone/>
            </a:pPr>
            <a:endParaRPr sz="240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g6fab552dec_0_0"/>
          <p:cNvSpPr txBox="1">
            <a:spLocks noGrp="1"/>
          </p:cNvSpPr>
          <p:nvPr>
            <p:ph type="title"/>
          </p:nvPr>
        </p:nvSpPr>
        <p:spPr>
          <a:xfrm>
            <a:off x="2437798" y="122825"/>
            <a:ext cx="5082118" cy="71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s-AR" sz="3000"/>
              <a:t>Operacionalización de v</a:t>
            </a:r>
            <a:r>
              <a:rPr lang="es-AR" sz="3000" b="1"/>
              <a:t>ariables</a:t>
            </a:r>
            <a:endParaRPr sz="3000" b="1"/>
          </a:p>
        </p:txBody>
      </p:sp>
      <p:graphicFrame>
        <p:nvGraphicFramePr>
          <p:cNvPr id="97" name="Google Shape;97;g6fab552dec_0_0"/>
          <p:cNvGraphicFramePr/>
          <p:nvPr/>
        </p:nvGraphicFramePr>
        <p:xfrm>
          <a:off x="335697" y="909785"/>
          <a:ext cx="8521700" cy="4773560"/>
        </p:xfrm>
        <a:graphic>
          <a:graphicData uri="http://schemas.openxmlformats.org/drawingml/2006/table">
            <a:tbl>
              <a:tblPr firstRow="1" firstCol="1" bandRow="1">
                <a:noFill/>
                <a:tableStyleId>{DB423C09-AB70-4680-8BC3-EA2D8295ABDB}</a:tableStyleId>
              </a:tblPr>
              <a:tblGrid>
                <a:gridCol w="21304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907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532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1304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591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s-AR" sz="1400" b="1" u="none" strike="noStrike" cap="none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Variable</a:t>
                      </a:r>
                      <a:endParaRPr sz="1400" b="1" u="none" strike="noStrike" cap="none"/>
                    </a:p>
                  </a:txBody>
                  <a:tcPr marL="68575" marR="68575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s-AR" sz="1400" u="none" strike="noStrike" cap="none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Descripción</a:t>
                      </a:r>
                      <a:endParaRPr sz="1400" u="none" strike="noStrike" cap="none"/>
                    </a:p>
                  </a:txBody>
                  <a:tcPr marL="68575" marR="68575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s-AR" sz="1400" u="none" strike="noStrike" cap="none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Tipo</a:t>
                      </a:r>
                      <a:endParaRPr sz="1400" u="none" strike="noStrike" cap="none"/>
                    </a:p>
                  </a:txBody>
                  <a:tcPr marL="68575" marR="68575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s-AR" sz="1400" u="none" strike="noStrike" cap="none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Valores</a:t>
                      </a:r>
                      <a:endParaRPr sz="1400" u="none" strike="noStrike" cap="none"/>
                    </a:p>
                  </a:txBody>
                  <a:tcPr marL="68575" marR="68575" marT="0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77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s-AR" sz="1400" u="none" strike="noStrike" cap="none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Sexo</a:t>
                      </a:r>
                      <a:endParaRPr sz="1400" u="none" strike="noStrike" cap="none"/>
                    </a:p>
                  </a:txBody>
                  <a:tcPr marL="68575" marR="68575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s-AR" sz="1400" u="none" strike="noStrike" cap="none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Condición biológica de hombre o mujer</a:t>
                      </a:r>
                      <a:endParaRPr sz="1400" u="none" strike="noStrike" cap="none"/>
                    </a:p>
                  </a:txBody>
                  <a:tcPr marL="68575" marR="68575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s-AR" sz="1400" u="none" strike="noStrike" cap="none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Cualitativa dicotómica</a:t>
                      </a:r>
                      <a:endParaRPr sz="1400" u="none" strike="noStrike" cap="none"/>
                    </a:p>
                  </a:txBody>
                  <a:tcPr marL="68575" marR="68575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s-AR" sz="1400" u="none" strike="noStrike" cap="none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Femenino - Masculino</a:t>
                      </a:r>
                      <a:endParaRPr sz="1400" u="none" strike="noStrike" cap="none"/>
                    </a:p>
                  </a:txBody>
                  <a:tcPr marL="68575" marR="68575" marT="0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77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s-AR" sz="1400" u="none" strike="noStrike" cap="none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Edad</a:t>
                      </a:r>
                      <a:endParaRPr sz="1400" u="none" strike="noStrike" cap="none"/>
                    </a:p>
                  </a:txBody>
                  <a:tcPr marL="68575" marR="68575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s-AR" sz="1400" u="none" strike="noStrike" cap="none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Tiempo transcurrido desde el nacimiento en años</a:t>
                      </a:r>
                      <a:endParaRPr sz="1400" u="none" strike="noStrike" cap="none"/>
                    </a:p>
                  </a:txBody>
                  <a:tcPr marL="68575" marR="68575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s-AR" sz="1400" u="none" strike="noStrike" cap="none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Cuantitativa continua</a:t>
                      </a:r>
                      <a:endParaRPr sz="1400" u="none" strike="noStrike" cap="none"/>
                    </a:p>
                  </a:txBody>
                  <a:tcPr marL="68575" marR="68575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s-AR" sz="1400" u="none" strike="noStrike" cap="none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Número al momento de la consulta</a:t>
                      </a:r>
                      <a:endParaRPr sz="1400" u="none" strike="noStrike" cap="none"/>
                    </a:p>
                  </a:txBody>
                  <a:tcPr marL="68575" marR="68575" marT="0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505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s-AR" sz="1400" u="none" strike="noStrike" cap="none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Fecha de nacimiento</a:t>
                      </a:r>
                      <a:endParaRPr sz="1400" u="none" strike="noStrike" cap="none"/>
                    </a:p>
                  </a:txBody>
                  <a:tcPr marL="68575" marR="68575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s-AR" sz="1400" u="none" strike="noStrike" cap="none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Fecha en que nació</a:t>
                      </a:r>
                      <a:endParaRPr sz="1400" u="none" strike="noStrike" cap="none"/>
                    </a:p>
                  </a:txBody>
                  <a:tcPr marL="68575" marR="68575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s-AR" sz="1400" u="none" strike="noStrike" cap="none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Cuantitativa</a:t>
                      </a:r>
                      <a:endParaRPr sz="1400" u="none" strike="noStrike" cap="none"/>
                    </a:p>
                  </a:txBody>
                  <a:tcPr marL="68575" marR="68575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s-AR" sz="1400" u="none" strike="noStrike" cap="none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Día, mes y año</a:t>
                      </a:r>
                      <a:endParaRPr sz="1400" u="none" strike="noStrike" cap="none"/>
                    </a:p>
                  </a:txBody>
                  <a:tcPr marL="68575" marR="68575" marT="0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501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s-AR" sz="1400" u="none" strike="noStrike" cap="none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Fecha de consulta</a:t>
                      </a:r>
                      <a:endParaRPr sz="1400" u="none" strike="noStrike" cap="none">
                        <a:solidFill>
                          <a:srgbClr val="000000"/>
                        </a:solidFill>
                      </a:endParaRPr>
                    </a:p>
                  </a:txBody>
                  <a:tcPr marL="68575" marR="68575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s-AR" sz="1400" u="none" strike="noStrike" cap="none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Fecha en que consulto</a:t>
                      </a:r>
                      <a:endParaRPr sz="1400" u="none" strike="noStrike" cap="none"/>
                    </a:p>
                  </a:txBody>
                  <a:tcPr marL="68575" marR="68575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s-AR" sz="1400" u="none" strike="noStrike" cap="none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Cuantitativa</a:t>
                      </a:r>
                      <a:endParaRPr sz="1400" u="none" strike="noStrike" cap="none">
                        <a:solidFill>
                          <a:srgbClr val="000000"/>
                        </a:solidFill>
                      </a:endParaRPr>
                    </a:p>
                  </a:txBody>
                  <a:tcPr marL="68575" marR="68575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s-AR" sz="1400" u="none" strike="noStrike" cap="none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Día, mes y año</a:t>
                      </a:r>
                      <a:endParaRPr sz="1400" u="none" strike="noStrike" cap="none">
                        <a:solidFill>
                          <a:srgbClr val="000000"/>
                        </a:solidFill>
                      </a:endParaRPr>
                    </a:p>
                  </a:txBody>
                  <a:tcPr marL="68575" marR="68575" marT="0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46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s-AR" sz="1400" u="none" strike="noStrike" cap="none">
                          <a:solidFill>
                            <a:srgbClr val="000000"/>
                          </a:solidFill>
                        </a:rPr>
                        <a:t>Peso</a:t>
                      </a:r>
                      <a:endParaRPr sz="1400" u="none" strike="noStrike" cap="none">
                        <a:solidFill>
                          <a:srgbClr val="000000"/>
                        </a:solidFill>
                      </a:endParaRPr>
                    </a:p>
                  </a:txBody>
                  <a:tcPr marL="68575" marR="68575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s-AR" sz="1400" b="0" i="0" u="none" strike="noStrike" cap="none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Resultado de pesar sobe una balanza</a:t>
                      </a:r>
                      <a:endParaRPr sz="1400" b="0" i="0" u="none" strike="noStrike" cap="none">
                        <a:solidFill>
                          <a:srgbClr val="000000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68575" marR="68575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s-AR" sz="1400" b="0" i="0" u="none" strike="noStrike" cap="none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Cuantitativa, continua</a:t>
                      </a:r>
                      <a:endParaRPr sz="1400" b="0" i="0" u="none" strike="noStrike" cap="none">
                        <a:solidFill>
                          <a:srgbClr val="000000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68575" marR="68575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s-AR" sz="1400" b="0" i="0" u="none" strike="noStrike" cap="none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Cualquier valor en kilogramos</a:t>
                      </a:r>
                      <a:endParaRPr sz="1400" b="0" i="0" u="none" strike="noStrike" cap="none">
                        <a:solidFill>
                          <a:srgbClr val="000000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68575" marR="68575" marT="0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77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s-AR" sz="1400" u="none" strike="noStrike" cap="none">
                          <a:solidFill>
                            <a:srgbClr val="000000"/>
                          </a:solidFill>
                        </a:rPr>
                        <a:t>Talla</a:t>
                      </a:r>
                      <a:endParaRPr sz="1400" u="none" strike="noStrike" cap="none">
                        <a:solidFill>
                          <a:srgbClr val="000000"/>
                        </a:solidFill>
                      </a:endParaRPr>
                    </a:p>
                  </a:txBody>
                  <a:tcPr marL="68575" marR="68575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s-AR" sz="1400" b="0" i="0" u="none" strike="noStrike" cap="none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Resultado de medir la estatura con cinta métrica o tallímetro</a:t>
                      </a:r>
                      <a:endParaRPr sz="1400" b="0" i="0" u="none" strike="noStrike" cap="none">
                        <a:solidFill>
                          <a:srgbClr val="000000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68575" marR="68575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s-AR" sz="1400" b="0" i="0" u="none" strike="noStrike" cap="none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Cuantitativa, continua</a:t>
                      </a:r>
                      <a:endParaRPr sz="1400" u="none" strike="noStrike" cap="none"/>
                    </a:p>
                  </a:txBody>
                  <a:tcPr marL="68575" marR="68575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s-AR" sz="1400" b="0" i="0" u="none" strike="noStrike" cap="none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Cualquier valor en centimetros</a:t>
                      </a:r>
                      <a:endParaRPr sz="1400" b="0" i="0" u="none" strike="noStrike" cap="none">
                        <a:solidFill>
                          <a:srgbClr val="000000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68575" marR="68575" marT="0" marB="0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77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s-AR" sz="1400" u="none" strike="noStrike" cap="none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Efector de atención </a:t>
                      </a:r>
                      <a:endParaRPr sz="1400" u="none" strike="noStrike" cap="none"/>
                    </a:p>
                  </a:txBody>
                  <a:tcPr marL="68575" marR="68575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s-AR" sz="1400" u="none" strike="noStrike" cap="none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Efector donde se atendió en esa consulta</a:t>
                      </a:r>
                      <a:endParaRPr sz="1400" u="none" strike="noStrike" cap="none"/>
                    </a:p>
                  </a:txBody>
                  <a:tcPr marL="68575" marR="68575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s-AR" sz="1400" b="0" i="0" u="none" strike="noStrike" cap="none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Cualitativa nominal</a:t>
                      </a:r>
                      <a:endParaRPr sz="1400" b="0" i="0" u="none" strike="noStrike" cap="none">
                        <a:solidFill>
                          <a:srgbClr val="000000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68575" marR="68575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s-AR" sz="1400" b="0" i="0" u="none" strike="noStrike" cap="none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Nombre del efector</a:t>
                      </a:r>
                      <a:endParaRPr sz="1400" b="0" i="0" u="none" strike="noStrike" cap="none">
                        <a:solidFill>
                          <a:srgbClr val="000000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68575" marR="68575" marT="0" marB="0"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77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s-AR" sz="1400" u="none" strike="noStrike" cap="none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Localidad</a:t>
                      </a:r>
                      <a:endParaRPr sz="1400" u="none" strike="noStrike" cap="none"/>
                    </a:p>
                  </a:txBody>
                  <a:tcPr marL="68575" marR="68575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s-AR" sz="1400" u="none" strike="noStrike" cap="none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Localidad de residencia</a:t>
                      </a:r>
                      <a:endParaRPr sz="1400" u="none" strike="noStrike" cap="none"/>
                    </a:p>
                  </a:txBody>
                  <a:tcPr marL="68575" marR="68575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s-AR" sz="1400" u="none" strike="noStrike" cap="none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Cualitativa nominal</a:t>
                      </a:r>
                      <a:endParaRPr sz="1400" u="none" strike="noStrike" cap="none"/>
                    </a:p>
                  </a:txBody>
                  <a:tcPr marL="68575" marR="68575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s-AR" sz="1400" u="none" strike="noStrike" cap="none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Nombre de la localidad</a:t>
                      </a:r>
                      <a:endParaRPr sz="1400" u="none" strike="noStrike" cap="none"/>
                    </a:p>
                  </a:txBody>
                  <a:tcPr marL="68575" marR="68575" marT="0" marB="0" anchor="ctr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77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s-AR" sz="1400" u="none" strike="noStrike" cap="none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Departamento</a:t>
                      </a:r>
                      <a:endParaRPr sz="1400" u="none" strike="noStrike" cap="none"/>
                    </a:p>
                  </a:txBody>
                  <a:tcPr marL="68575" marR="68575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s-AR" sz="1400" u="none" strike="noStrike" cap="none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Departamento de residencia</a:t>
                      </a:r>
                      <a:endParaRPr sz="1400" u="none" strike="noStrike" cap="none"/>
                    </a:p>
                  </a:txBody>
                  <a:tcPr marL="68575" marR="68575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s-AR" sz="1400" u="none" strike="noStrike" cap="none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Cualitativa nominal</a:t>
                      </a:r>
                      <a:endParaRPr sz="1400" u="none" strike="noStrike" cap="none"/>
                    </a:p>
                  </a:txBody>
                  <a:tcPr marL="68575" marR="68575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s-AR" sz="1400" u="none" strike="noStrike" cap="none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Nombre del departamento</a:t>
                      </a:r>
                      <a:endParaRPr sz="1400" u="none" strike="noStrike" cap="none"/>
                    </a:p>
                  </a:txBody>
                  <a:tcPr marL="68575" marR="68575" marT="0" marB="0" anchor="ctr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77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s-AR" sz="1400" u="none" strike="noStrike" cap="none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Nodo</a:t>
                      </a:r>
                      <a:endParaRPr sz="1400" u="none" strike="noStrike" cap="none"/>
                    </a:p>
                  </a:txBody>
                  <a:tcPr marL="68575" marR="68575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s-AR" sz="1400" u="none" strike="noStrike" cap="none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Nodo de residencia</a:t>
                      </a:r>
                      <a:endParaRPr sz="1400" u="none" strike="noStrike" cap="none"/>
                    </a:p>
                  </a:txBody>
                  <a:tcPr marL="68575" marR="68575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s-AR" sz="1400" u="none" strike="noStrike" cap="none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Cualitativa nominal</a:t>
                      </a:r>
                      <a:endParaRPr sz="1400" u="none" strike="noStrike" cap="none"/>
                    </a:p>
                  </a:txBody>
                  <a:tcPr marL="68575" marR="68575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s-AR" sz="1400" u="none" strike="noStrike" cap="none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Nombre del nodo</a:t>
                      </a:r>
                      <a:endParaRPr sz="1400" u="none" strike="noStrike" cap="none"/>
                    </a:p>
                  </a:txBody>
                  <a:tcPr marL="68575" marR="68575" marT="0" marB="0" anchor="ctr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g6fab552dec_0_6"/>
          <p:cNvSpPr txBox="1">
            <a:spLocks noGrp="1"/>
          </p:cNvSpPr>
          <p:nvPr>
            <p:ph type="body" idx="1"/>
          </p:nvPr>
        </p:nvSpPr>
        <p:spPr>
          <a:xfrm>
            <a:off x="132894" y="548950"/>
            <a:ext cx="8779090" cy="6309050"/>
          </a:xfrm>
          <a:prstGeom prst="rect">
            <a:avLst/>
          </a:prstGeom>
          <a:noFill/>
          <a:ln w="1905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85750" lvl="0" indent="-28575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2160"/>
              <a:buFont typeface="Arial"/>
              <a:buChar char="•"/>
            </a:pPr>
            <a:r>
              <a:rPr lang="es-AR" b="1">
                <a:solidFill>
                  <a:srgbClr val="000000"/>
                </a:solidFill>
              </a:rPr>
              <a:t>Proporción de NNyA con peso normal, obesidad y sobrepeso: </a:t>
            </a:r>
            <a:r>
              <a:rPr lang="es-AR">
                <a:solidFill>
                  <a:srgbClr val="000000"/>
                </a:solidFill>
              </a:rPr>
              <a:t>según puntaje Z de IMC (peso /talla</a:t>
            </a:r>
            <a:r>
              <a:rPr lang="es-AR" baseline="30000">
                <a:solidFill>
                  <a:srgbClr val="000000"/>
                </a:solidFill>
              </a:rPr>
              <a:t>2</a:t>
            </a:r>
            <a:r>
              <a:rPr lang="es-AR">
                <a:solidFill>
                  <a:srgbClr val="000000"/>
                </a:solidFill>
              </a:rPr>
              <a:t>) para la edad. </a:t>
            </a:r>
            <a:endParaRPr>
              <a:solidFill>
                <a:srgbClr val="000000"/>
              </a:solidFill>
            </a:endParaRPr>
          </a:p>
          <a:p>
            <a:pPr marL="285750" lvl="0" indent="-194310" algn="l" rtl="0">
              <a:lnSpc>
                <a:spcPct val="100000"/>
              </a:lnSpc>
              <a:spcBef>
                <a:spcPts val="3200"/>
              </a:spcBef>
              <a:spcAft>
                <a:spcPts val="0"/>
              </a:spcAft>
              <a:buClr>
                <a:schemeClr val="accent2"/>
              </a:buClr>
              <a:buSzPts val="1440"/>
              <a:buFont typeface="Arial"/>
              <a:buNone/>
            </a:pPr>
            <a:endParaRPr>
              <a:solidFill>
                <a:srgbClr val="000000"/>
              </a:solidFill>
            </a:endParaRPr>
          </a:p>
          <a:p>
            <a:pPr marL="285750" lvl="0" indent="-194310" algn="l" rtl="0">
              <a:lnSpc>
                <a:spcPct val="100000"/>
              </a:lnSpc>
              <a:spcBef>
                <a:spcPts val="3200"/>
              </a:spcBef>
              <a:spcAft>
                <a:spcPts val="0"/>
              </a:spcAft>
              <a:buClr>
                <a:schemeClr val="accent2"/>
              </a:buClr>
              <a:buSzPts val="1440"/>
              <a:buFont typeface="Arial"/>
              <a:buNone/>
            </a:pPr>
            <a:endParaRPr>
              <a:solidFill>
                <a:srgbClr val="000000"/>
              </a:solidFill>
            </a:endParaRPr>
          </a:p>
          <a:p>
            <a:pPr marL="285750" lvl="0" indent="-194310" algn="l" rtl="0">
              <a:lnSpc>
                <a:spcPct val="100000"/>
              </a:lnSpc>
              <a:spcBef>
                <a:spcPts val="3200"/>
              </a:spcBef>
              <a:spcAft>
                <a:spcPts val="0"/>
              </a:spcAft>
              <a:buClr>
                <a:schemeClr val="accent2"/>
              </a:buClr>
              <a:buSzPts val="1440"/>
              <a:buFont typeface="Arial"/>
              <a:buNone/>
            </a:pPr>
            <a:endParaRPr>
              <a:solidFill>
                <a:srgbClr val="000000"/>
              </a:solidFill>
            </a:endParaRPr>
          </a:p>
          <a:p>
            <a:pPr marL="285750" lvl="0" indent="-194310" algn="l" rtl="0">
              <a:lnSpc>
                <a:spcPct val="100000"/>
              </a:lnSpc>
              <a:spcBef>
                <a:spcPts val="3200"/>
              </a:spcBef>
              <a:spcAft>
                <a:spcPts val="0"/>
              </a:spcAft>
              <a:buClr>
                <a:schemeClr val="accent2"/>
              </a:buClr>
              <a:buSzPts val="1440"/>
              <a:buFont typeface="Arial"/>
              <a:buNone/>
            </a:pPr>
            <a:r>
              <a:rPr lang="es-AR" sz="2400" b="1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rPr>
              <a:t>	</a:t>
            </a:r>
            <a:endParaRPr/>
          </a:p>
          <a:p>
            <a:pPr marL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562214"/>
              </a:buClr>
              <a:buSzPts val="1800"/>
              <a:buNone/>
            </a:pPr>
            <a:r>
              <a:rPr lang="es-AR" sz="2800" b="1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rPr>
              <a:t>Indicadores de las características de la muestra:</a:t>
            </a:r>
            <a:endParaRPr/>
          </a:p>
          <a:p>
            <a:pPr marL="285750" lvl="0" indent="-2857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160"/>
              <a:buFont typeface="Arial"/>
              <a:buChar char="•"/>
            </a:pPr>
            <a:r>
              <a:rPr lang="es-AR" b="1">
                <a:solidFill>
                  <a:srgbClr val="000000"/>
                </a:solidFill>
              </a:rPr>
              <a:t>Proporción de NNyA por edad y sexo</a:t>
            </a:r>
            <a:endParaRPr/>
          </a:p>
          <a:p>
            <a:pPr marL="285750" lvl="0" indent="-2857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160"/>
              <a:buFont typeface="Arial"/>
              <a:buChar char="•"/>
            </a:pPr>
            <a:r>
              <a:rPr lang="es-AR" b="1">
                <a:solidFill>
                  <a:srgbClr val="000000"/>
                </a:solidFill>
              </a:rPr>
              <a:t>Proporción de NNyA con exceso de peso por edad y sexo</a:t>
            </a:r>
            <a:endParaRPr/>
          </a:p>
          <a:p>
            <a:pPr marL="285750" lvl="0" indent="-2857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160"/>
              <a:buFont typeface="Arial"/>
              <a:buChar char="•"/>
            </a:pPr>
            <a:r>
              <a:rPr lang="es-AR" b="1">
                <a:solidFill>
                  <a:srgbClr val="000000"/>
                </a:solidFill>
              </a:rPr>
              <a:t>Proporción de NNyA con exceso de peso por lugar de residencia</a:t>
            </a:r>
            <a:endParaRPr/>
          </a:p>
          <a:p>
            <a:pPr marL="285750" lvl="0" indent="-2857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160"/>
              <a:buFont typeface="Arial"/>
              <a:buChar char="•"/>
            </a:pPr>
            <a:r>
              <a:rPr lang="es-AR" b="1">
                <a:solidFill>
                  <a:srgbClr val="000000"/>
                </a:solidFill>
              </a:rPr>
              <a:t>Proporción de NNyA con exceso de peso por efector de atención</a:t>
            </a:r>
            <a:endParaRPr b="1">
              <a:solidFill>
                <a:srgbClr val="000000"/>
              </a:solidFill>
            </a:endParaRPr>
          </a:p>
          <a:p>
            <a:pPr marL="285750" lvl="0" indent="-1333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400"/>
              <a:buFont typeface="Arial"/>
              <a:buNone/>
            </a:pPr>
            <a:endParaRPr sz="2000"/>
          </a:p>
        </p:txBody>
      </p:sp>
      <p:sp>
        <p:nvSpPr>
          <p:cNvPr id="104" name="Google Shape;104;g6fab552dec_0_6"/>
          <p:cNvSpPr txBox="1">
            <a:spLocks noGrp="1"/>
          </p:cNvSpPr>
          <p:nvPr>
            <p:ph type="title"/>
          </p:nvPr>
        </p:nvSpPr>
        <p:spPr>
          <a:xfrm>
            <a:off x="3311254" y="-5"/>
            <a:ext cx="3005139" cy="71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s-AR" sz="3000" b="1"/>
              <a:t>Indicador principal</a:t>
            </a:r>
            <a:endParaRPr sz="3000" b="1"/>
          </a:p>
        </p:txBody>
      </p:sp>
      <p:graphicFrame>
        <p:nvGraphicFramePr>
          <p:cNvPr id="105" name="Google Shape;105;g6fab552dec_0_6"/>
          <p:cNvGraphicFramePr/>
          <p:nvPr/>
        </p:nvGraphicFramePr>
        <p:xfrm>
          <a:off x="2500934" y="1797514"/>
          <a:ext cx="4224000" cy="1985005"/>
        </p:xfrm>
        <a:graphic>
          <a:graphicData uri="http://schemas.openxmlformats.org/drawingml/2006/table">
            <a:tbl>
              <a:tblPr firstRow="1" firstCol="1" bandRow="1">
                <a:noFill/>
                <a:tableStyleId>{DB423C09-AB70-4680-8BC3-EA2D8295ABDB}</a:tableStyleId>
              </a:tblPr>
              <a:tblGrid>
                <a:gridCol w="18230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009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85125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s-AR" sz="1600" b="0" u="none" strike="noStrike" cap="none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Criterio clasificatorio según IMC / edad</a:t>
                      </a:r>
                      <a:endParaRPr sz="1600" b="0" u="none" strike="noStrike" cap="none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s-AR" sz="1600" b="0" u="none" strike="noStrike" cap="none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OMS, 2006</a:t>
                      </a:r>
                      <a:endParaRPr sz="1600" b="0" u="none" strike="noStrike" cap="none">
                        <a:solidFill>
                          <a:srgbClr val="000000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44450" marR="44450" marT="0" marB="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829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s-AR" sz="1400" b="1" u="none" strike="noStrike" cap="none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Estado nutricional antropométrico</a:t>
                      </a:r>
                      <a:endParaRPr sz="1400" b="1" u="none" strike="noStrike" cap="none">
                        <a:solidFill>
                          <a:srgbClr val="000000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44450" marR="44450" marT="0" marB="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s-AR" sz="1400" b="1" u="none" strike="noStrike" cap="none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Rango de Desvío Estándar (DE) para puntaje z</a:t>
                      </a:r>
                      <a:endParaRPr sz="1400" b="1" u="none" strike="noStrike" cap="none">
                        <a:solidFill>
                          <a:srgbClr val="000000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44450" marR="44450" marT="0" marB="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95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s-AR" sz="1400" b="0" u="none" strike="noStrike" cap="none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Peso normal</a:t>
                      </a:r>
                      <a:endParaRPr sz="1400" b="0" u="none" strike="noStrike" cap="none">
                        <a:solidFill>
                          <a:srgbClr val="000000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44450" marR="44450" marT="0" marB="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es-AR" sz="1600" b="0" u="none" strike="noStrike" cap="none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&gt; -2 y &lt; 1</a:t>
                      </a:r>
                      <a:endParaRPr sz="1400" b="0" u="none" strike="noStrike" cap="none">
                        <a:solidFill>
                          <a:srgbClr val="000000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44450" marR="44450" marT="0" marB="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095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s-AR" sz="1400" b="0" u="none" strike="noStrike" cap="none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Sobrepeso</a:t>
                      </a:r>
                      <a:endParaRPr sz="1400" b="0" u="none" strike="noStrike" cap="none">
                        <a:solidFill>
                          <a:srgbClr val="000000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44450" marR="44450" marT="0" marB="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es-AR" sz="1600" b="0" u="none" strike="noStrike" cap="none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≥ 1 y &lt; 2</a:t>
                      </a:r>
                      <a:endParaRPr sz="1400" b="0" u="none" strike="noStrike" cap="none">
                        <a:solidFill>
                          <a:srgbClr val="000000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44450" marR="44450" marT="0" marB="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095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s-AR" sz="1400" b="0" u="none" strike="noStrike" cap="none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Obesidad</a:t>
                      </a:r>
                      <a:endParaRPr sz="1400" b="0" u="none" strike="noStrike" cap="none">
                        <a:solidFill>
                          <a:srgbClr val="000000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44450" marR="44450" marT="0" marB="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es-AR" sz="1600" b="0" u="none" strike="noStrike" cap="none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≥ 2 y ≤ 5</a:t>
                      </a:r>
                      <a:endParaRPr sz="1400" b="0" u="none" strike="noStrike" cap="none">
                        <a:solidFill>
                          <a:srgbClr val="000000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44450" marR="44450" marT="0" marB="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5"/>
          <p:cNvSpPr txBox="1">
            <a:spLocks noGrp="1"/>
          </p:cNvSpPr>
          <p:nvPr>
            <p:ph type="title"/>
          </p:nvPr>
        </p:nvSpPr>
        <p:spPr>
          <a:xfrm>
            <a:off x="1140186" y="457517"/>
            <a:ext cx="7498200" cy="3162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2214"/>
              </a:buClr>
              <a:buSzPts val="1800"/>
              <a:buNone/>
            </a:pPr>
            <a:r>
              <a:rPr lang="es-AR" sz="2800"/>
              <a:t>Indicadores de calidad de los datos</a:t>
            </a:r>
            <a:endParaRPr sz="2800"/>
          </a:p>
        </p:txBody>
      </p:sp>
      <p:sp>
        <p:nvSpPr>
          <p:cNvPr id="111" name="Google Shape;111;p5"/>
          <p:cNvSpPr txBox="1">
            <a:spLocks noGrp="1"/>
          </p:cNvSpPr>
          <p:nvPr>
            <p:ph type="body" idx="1"/>
          </p:nvPr>
        </p:nvSpPr>
        <p:spPr>
          <a:xfrm>
            <a:off x="286603" y="1077000"/>
            <a:ext cx="8857397" cy="62631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320040" algn="l" rtl="0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chemeClr val="accent2"/>
              </a:buClr>
              <a:buSzPts val="1440"/>
              <a:buChar char="●"/>
            </a:pPr>
            <a:r>
              <a:rPr lang="es-AR" b="1">
                <a:solidFill>
                  <a:srgbClr val="000000"/>
                </a:solidFill>
              </a:rPr>
              <a:t>Proporción de duplicados</a:t>
            </a:r>
            <a:endParaRPr b="1">
              <a:solidFill>
                <a:srgbClr val="000000"/>
              </a:solidFill>
            </a:endParaRPr>
          </a:p>
          <a:p>
            <a:pPr marL="457200" lvl="0" indent="0" algn="l" rtl="0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None/>
            </a:pPr>
            <a:endParaRPr b="1">
              <a:solidFill>
                <a:srgbClr val="000000"/>
              </a:solidFill>
            </a:endParaRPr>
          </a:p>
          <a:p>
            <a:pPr marL="457200" lvl="0" indent="-320040" algn="l" rtl="0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chemeClr val="accent2"/>
              </a:buClr>
              <a:buSzPts val="1440"/>
              <a:buChar char="●"/>
            </a:pPr>
            <a:r>
              <a:rPr lang="es-AR" b="1">
                <a:solidFill>
                  <a:srgbClr val="000000"/>
                </a:solidFill>
              </a:rPr>
              <a:t>Proporción de outliers</a:t>
            </a:r>
            <a:endParaRPr b="1">
              <a:solidFill>
                <a:srgbClr val="000000"/>
              </a:solidFill>
            </a:endParaRPr>
          </a:p>
          <a:p>
            <a:pPr marL="457200" lvl="0" indent="0" algn="l" rtl="0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None/>
            </a:pPr>
            <a:endParaRPr b="1">
              <a:solidFill>
                <a:srgbClr val="000000"/>
              </a:solidFill>
            </a:endParaRPr>
          </a:p>
          <a:p>
            <a:pPr marL="457200" lvl="0" indent="-320040" algn="l" rtl="0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chemeClr val="accent2"/>
              </a:buClr>
              <a:buSzPts val="1440"/>
              <a:buChar char="●"/>
            </a:pPr>
            <a:r>
              <a:rPr lang="es-AR" b="1">
                <a:solidFill>
                  <a:srgbClr val="000000"/>
                </a:solidFill>
              </a:rPr>
              <a:t>Proporción de registros sin información de las variables</a:t>
            </a:r>
            <a:endParaRPr/>
          </a:p>
          <a:p>
            <a:pPr marL="457200" lvl="0" indent="-2286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440"/>
              <a:buNone/>
            </a:pP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7"/>
          <p:cNvSpPr txBox="1">
            <a:spLocks noGrp="1"/>
          </p:cNvSpPr>
          <p:nvPr>
            <p:ph type="title"/>
          </p:nvPr>
        </p:nvSpPr>
        <p:spPr>
          <a:xfrm>
            <a:off x="1106571" y="0"/>
            <a:ext cx="3646768" cy="5258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2214"/>
              </a:buClr>
              <a:buSzPts val="1800"/>
              <a:buNone/>
            </a:pPr>
            <a:r>
              <a:rPr lang="es-AR" sz="3200" dirty="0"/>
              <a:t>Procesamiento de datos</a:t>
            </a:r>
            <a:endParaRPr dirty="0"/>
          </a:p>
        </p:txBody>
      </p:sp>
      <p:sp>
        <p:nvSpPr>
          <p:cNvPr id="25" name="Google Shape;149;p13">
            <a:extLst>
              <a:ext uri="{FF2B5EF4-FFF2-40B4-BE49-F238E27FC236}">
                <a16:creationId xmlns:a16="http://schemas.microsoft.com/office/drawing/2014/main" id="{E010754A-0A26-4C86-AC4D-51F6F396CE13}"/>
              </a:ext>
            </a:extLst>
          </p:cNvPr>
          <p:cNvSpPr/>
          <p:nvPr/>
        </p:nvSpPr>
        <p:spPr>
          <a:xfrm>
            <a:off x="937759" y="525877"/>
            <a:ext cx="7091702" cy="4852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 w="25400" cap="flat" cmpd="sng">
            <a:solidFill>
              <a:schemeClr val="accent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AR" sz="1400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Reportes antropométricos descargados de SICAP, primer semestre de 2019</a:t>
            </a:r>
            <a:endParaRPr/>
          </a:p>
        </p:txBody>
      </p:sp>
      <p:sp>
        <p:nvSpPr>
          <p:cNvPr id="26" name="Google Shape;150;p13">
            <a:extLst>
              <a:ext uri="{FF2B5EF4-FFF2-40B4-BE49-F238E27FC236}">
                <a16:creationId xmlns:a16="http://schemas.microsoft.com/office/drawing/2014/main" id="{6D2CFCF8-63D5-443C-8A2A-EEF868539595}"/>
              </a:ext>
            </a:extLst>
          </p:cNvPr>
          <p:cNvSpPr/>
          <p:nvPr/>
        </p:nvSpPr>
        <p:spPr>
          <a:xfrm>
            <a:off x="3385610" y="1434274"/>
            <a:ext cx="2196000" cy="533048"/>
          </a:xfrm>
          <a:prstGeom prst="roundRect">
            <a:avLst>
              <a:gd name="adj" fmla="val 16667"/>
            </a:avLst>
          </a:prstGeom>
          <a:solidFill>
            <a:schemeClr val="dk1"/>
          </a:solidFill>
          <a:ln w="381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0000" dir="5400000" rotWithShape="0">
              <a:srgbClr val="000000">
                <a:alpha val="37647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AR" sz="1400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Búsqueda duplicados por DNI</a:t>
            </a:r>
            <a:endParaRPr/>
          </a:p>
        </p:txBody>
      </p:sp>
      <p:sp>
        <p:nvSpPr>
          <p:cNvPr id="27" name="Google Shape;151;p13">
            <a:extLst>
              <a:ext uri="{FF2B5EF4-FFF2-40B4-BE49-F238E27FC236}">
                <a16:creationId xmlns:a16="http://schemas.microsoft.com/office/drawing/2014/main" id="{9C0D2587-A0E9-4257-99AE-4127E52CFC33}"/>
              </a:ext>
            </a:extLst>
          </p:cNvPr>
          <p:cNvSpPr/>
          <p:nvPr/>
        </p:nvSpPr>
        <p:spPr>
          <a:xfrm>
            <a:off x="804399" y="2223731"/>
            <a:ext cx="2363893" cy="948799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 w="25400" cap="flat" cmpd="sng">
            <a:solidFill>
              <a:schemeClr val="accent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AR" sz="1400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Duplicado por DNI + </a:t>
            </a:r>
            <a:endParaRPr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AR" sz="1400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nombre + apellido +</a:t>
            </a:r>
            <a:endParaRPr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AR" sz="1400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fecha de nacimiento</a:t>
            </a:r>
            <a:endParaRPr sz="1400" b="1" i="0" u="none" strike="noStrike" cap="none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8" name="Google Shape;152;p13">
            <a:extLst>
              <a:ext uri="{FF2B5EF4-FFF2-40B4-BE49-F238E27FC236}">
                <a16:creationId xmlns:a16="http://schemas.microsoft.com/office/drawing/2014/main" id="{A530C3E5-B930-4F44-BDCB-109489F2527A}"/>
              </a:ext>
            </a:extLst>
          </p:cNvPr>
          <p:cNvSpPr/>
          <p:nvPr/>
        </p:nvSpPr>
        <p:spPr>
          <a:xfrm>
            <a:off x="1178150" y="3635150"/>
            <a:ext cx="1292400" cy="576000"/>
          </a:xfrm>
          <a:prstGeom prst="rect">
            <a:avLst/>
          </a:prstGeom>
          <a:solidFill>
            <a:schemeClr val="lt1"/>
          </a:solidFill>
          <a:ln w="25400" cap="flat" cmpd="sng">
            <a:solidFill>
              <a:schemeClr val="accent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AR" sz="1200" b="1" dirty="0">
                <a:latin typeface="Open Sans"/>
                <a:ea typeface="Open Sans"/>
                <a:cs typeface="Open Sans"/>
                <a:sym typeface="Open Sans"/>
              </a:rPr>
              <a:t>Se eliminaron</a:t>
            </a:r>
            <a:endParaRPr dirty="0"/>
          </a:p>
        </p:txBody>
      </p:sp>
      <p:sp>
        <p:nvSpPr>
          <p:cNvPr id="29" name="Google Shape;153;p13">
            <a:extLst>
              <a:ext uri="{FF2B5EF4-FFF2-40B4-BE49-F238E27FC236}">
                <a16:creationId xmlns:a16="http://schemas.microsoft.com/office/drawing/2014/main" id="{98876361-1B61-464D-9AE3-B3D45617EFBD}"/>
              </a:ext>
            </a:extLst>
          </p:cNvPr>
          <p:cNvSpPr/>
          <p:nvPr/>
        </p:nvSpPr>
        <p:spPr>
          <a:xfrm>
            <a:off x="4924591" y="2618932"/>
            <a:ext cx="1008000" cy="432000"/>
          </a:xfrm>
          <a:prstGeom prst="rect">
            <a:avLst/>
          </a:prstGeom>
          <a:solidFill>
            <a:schemeClr val="lt1"/>
          </a:solidFill>
          <a:ln w="25400" cap="flat" cmpd="sng">
            <a:solidFill>
              <a:schemeClr val="accent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AR" sz="1100" b="1" i="0" u="none" strike="noStrike" cap="none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NO </a:t>
            </a:r>
            <a:r>
              <a:rPr lang="es-AR" sz="1200" b="1" i="0" u="none" strike="noStrike" cap="none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ELIMINAR</a:t>
            </a:r>
            <a:endParaRPr sz="1100" b="1" i="0" u="none" strike="noStrike" cap="none" dirty="0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0" name="Google Shape;154;p13">
            <a:extLst>
              <a:ext uri="{FF2B5EF4-FFF2-40B4-BE49-F238E27FC236}">
                <a16:creationId xmlns:a16="http://schemas.microsoft.com/office/drawing/2014/main" id="{DA2EF9A3-731E-4373-83DA-09FC163D6690}"/>
              </a:ext>
            </a:extLst>
          </p:cNvPr>
          <p:cNvSpPr/>
          <p:nvPr/>
        </p:nvSpPr>
        <p:spPr>
          <a:xfrm>
            <a:off x="1708546" y="3186623"/>
            <a:ext cx="180000" cy="395785"/>
          </a:xfrm>
          <a:prstGeom prst="downArrow">
            <a:avLst>
              <a:gd name="adj1" fmla="val 50000"/>
              <a:gd name="adj2" fmla="val 50000"/>
            </a:avLst>
          </a:prstGeom>
          <a:solidFill>
            <a:schemeClr val="lt1"/>
          </a:solidFill>
          <a:ln w="25400" cap="flat" cmpd="sng">
            <a:solidFill>
              <a:schemeClr val="accent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31" name="Google Shape;155;p13">
            <a:extLst>
              <a:ext uri="{FF2B5EF4-FFF2-40B4-BE49-F238E27FC236}">
                <a16:creationId xmlns:a16="http://schemas.microsoft.com/office/drawing/2014/main" id="{3C5C80AF-4A79-4FA6-B22A-C792E6133311}"/>
              </a:ext>
            </a:extLst>
          </p:cNvPr>
          <p:cNvCxnSpPr/>
          <p:nvPr/>
        </p:nvCxnSpPr>
        <p:spPr>
          <a:xfrm>
            <a:off x="4483610" y="1008909"/>
            <a:ext cx="0" cy="360000"/>
          </a:xfrm>
          <a:prstGeom prst="straightConnector1">
            <a:avLst/>
          </a:prstGeom>
          <a:solidFill>
            <a:schemeClr val="lt1"/>
          </a:solidFill>
          <a:ln w="25400" cap="flat" cmpd="sng">
            <a:solidFill>
              <a:schemeClr val="accent3"/>
            </a:solidFill>
            <a:prstDash val="solid"/>
            <a:round/>
            <a:headEnd type="none" w="sm" len="sm"/>
            <a:tailEnd type="stealth" w="med" len="med"/>
          </a:ln>
        </p:spPr>
      </p:cxnSp>
      <p:sp>
        <p:nvSpPr>
          <p:cNvPr id="32" name="Google Shape;156;p13">
            <a:extLst>
              <a:ext uri="{FF2B5EF4-FFF2-40B4-BE49-F238E27FC236}">
                <a16:creationId xmlns:a16="http://schemas.microsoft.com/office/drawing/2014/main" id="{7B77D754-17B4-4F9B-AB1E-D9AFC9DD6046}"/>
              </a:ext>
            </a:extLst>
          </p:cNvPr>
          <p:cNvSpPr/>
          <p:nvPr/>
        </p:nvSpPr>
        <p:spPr>
          <a:xfrm>
            <a:off x="7150438" y="3769007"/>
            <a:ext cx="180000" cy="324000"/>
          </a:xfrm>
          <a:prstGeom prst="downArrow">
            <a:avLst>
              <a:gd name="adj1" fmla="val 50000"/>
              <a:gd name="adj2" fmla="val 50000"/>
            </a:avLst>
          </a:prstGeom>
          <a:solidFill>
            <a:schemeClr val="lt1"/>
          </a:solidFill>
          <a:ln w="25400" cap="flat" cmpd="sng">
            <a:solidFill>
              <a:schemeClr val="accent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" name="Google Shape;157;p13">
            <a:extLst>
              <a:ext uri="{FF2B5EF4-FFF2-40B4-BE49-F238E27FC236}">
                <a16:creationId xmlns:a16="http://schemas.microsoft.com/office/drawing/2014/main" id="{A11CBC2A-0E11-4329-9B19-41BBF3D8B326}"/>
              </a:ext>
            </a:extLst>
          </p:cNvPr>
          <p:cNvSpPr/>
          <p:nvPr/>
        </p:nvSpPr>
        <p:spPr>
          <a:xfrm>
            <a:off x="6484438" y="5651229"/>
            <a:ext cx="1512000" cy="972000"/>
          </a:xfrm>
          <a:prstGeom prst="roundRect">
            <a:avLst>
              <a:gd name="adj" fmla="val 16667"/>
            </a:avLst>
          </a:prstGeom>
          <a:solidFill>
            <a:schemeClr val="dk1"/>
          </a:solidFill>
          <a:ln w="381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0000" dir="5400000" rotWithShape="0">
              <a:srgbClr val="000000">
                <a:alpha val="37647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AR" sz="1600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MUESTRA</a:t>
            </a:r>
            <a:endParaRPr dirty="0"/>
          </a:p>
        </p:txBody>
      </p:sp>
      <p:sp>
        <p:nvSpPr>
          <p:cNvPr id="34" name="Google Shape;158;p13">
            <a:extLst>
              <a:ext uri="{FF2B5EF4-FFF2-40B4-BE49-F238E27FC236}">
                <a16:creationId xmlns:a16="http://schemas.microsoft.com/office/drawing/2014/main" id="{E5A9D91D-8C41-44F0-823A-EAC8B908F204}"/>
              </a:ext>
            </a:extLst>
          </p:cNvPr>
          <p:cNvSpPr/>
          <p:nvPr/>
        </p:nvSpPr>
        <p:spPr>
          <a:xfrm>
            <a:off x="6245275" y="4132875"/>
            <a:ext cx="1889100" cy="9051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 w="25400" cap="flat" cmpd="sng">
            <a:solidFill>
              <a:schemeClr val="accent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AR" b="1" dirty="0">
                <a:latin typeface="Open Sans"/>
                <a:ea typeface="Open Sans"/>
                <a:cs typeface="Open Sans"/>
                <a:sym typeface="Open Sans"/>
              </a:rPr>
              <a:t>Se eliminaron </a:t>
            </a:r>
            <a:r>
              <a:rPr lang="es-AR" sz="1400" b="1" i="0" u="none" strike="noStrike" cap="none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Outliers</a:t>
            </a:r>
            <a:r>
              <a:rPr lang="es-AR" sz="1400" b="1" i="0" u="none" strike="noStrike" cap="none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y sin información </a:t>
            </a:r>
            <a:endParaRPr sz="1400" b="1" i="0" u="none" strike="noStrike" cap="none" dirty="0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AR" sz="1400" b="1" i="0" u="none" strike="noStrike" cap="none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 </a:t>
            </a:r>
            <a:endParaRPr dirty="0"/>
          </a:p>
        </p:txBody>
      </p:sp>
      <p:sp>
        <p:nvSpPr>
          <p:cNvPr id="35" name="Google Shape;159;p13">
            <a:extLst>
              <a:ext uri="{FF2B5EF4-FFF2-40B4-BE49-F238E27FC236}">
                <a16:creationId xmlns:a16="http://schemas.microsoft.com/office/drawing/2014/main" id="{8610770A-4A39-4380-9719-F7C06E1893D0}"/>
              </a:ext>
            </a:extLst>
          </p:cNvPr>
          <p:cNvSpPr/>
          <p:nvPr/>
        </p:nvSpPr>
        <p:spPr>
          <a:xfrm>
            <a:off x="7121875" y="5037975"/>
            <a:ext cx="180000" cy="622200"/>
          </a:xfrm>
          <a:prstGeom prst="downArrow">
            <a:avLst>
              <a:gd name="adj1" fmla="val 50000"/>
              <a:gd name="adj2" fmla="val 50000"/>
            </a:avLst>
          </a:prstGeom>
          <a:solidFill>
            <a:schemeClr val="lt1"/>
          </a:solidFill>
          <a:ln w="25400" cap="flat" cmpd="sng">
            <a:solidFill>
              <a:schemeClr val="accent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" name="Google Shape;160;p13">
            <a:extLst>
              <a:ext uri="{FF2B5EF4-FFF2-40B4-BE49-F238E27FC236}">
                <a16:creationId xmlns:a16="http://schemas.microsoft.com/office/drawing/2014/main" id="{78B4C258-9109-4828-AFA8-AAE33EE0BF8D}"/>
              </a:ext>
            </a:extLst>
          </p:cNvPr>
          <p:cNvSpPr/>
          <p:nvPr/>
        </p:nvSpPr>
        <p:spPr>
          <a:xfrm>
            <a:off x="6383868" y="2299471"/>
            <a:ext cx="1656000" cy="5760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 w="25400" cap="flat" cmpd="sng">
            <a:solidFill>
              <a:schemeClr val="accent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AR" sz="1400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No duplicados</a:t>
            </a:r>
            <a:endParaRPr sz="1400" b="1" i="0" u="none" strike="noStrike" cap="none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cxnSp>
        <p:nvCxnSpPr>
          <p:cNvPr id="37" name="Google Shape;161;p13">
            <a:extLst>
              <a:ext uri="{FF2B5EF4-FFF2-40B4-BE49-F238E27FC236}">
                <a16:creationId xmlns:a16="http://schemas.microsoft.com/office/drawing/2014/main" id="{92BD3BED-F73C-43C6-8E87-988B938A2B35}"/>
              </a:ext>
            </a:extLst>
          </p:cNvPr>
          <p:cNvCxnSpPr/>
          <p:nvPr/>
        </p:nvCxnSpPr>
        <p:spPr>
          <a:xfrm rot="10800000">
            <a:off x="1767678" y="1729180"/>
            <a:ext cx="1584000" cy="0"/>
          </a:xfrm>
          <a:prstGeom prst="straightConnector1">
            <a:avLst/>
          </a:prstGeom>
          <a:noFill/>
          <a:ln w="28575" cap="flat" cmpd="sng">
            <a:solidFill>
              <a:schemeClr val="accent3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38" name="Google Shape;162;p13">
            <a:extLst>
              <a:ext uri="{FF2B5EF4-FFF2-40B4-BE49-F238E27FC236}">
                <a16:creationId xmlns:a16="http://schemas.microsoft.com/office/drawing/2014/main" id="{9B11ABB2-607A-46AB-B6B8-C1B580419E5E}"/>
              </a:ext>
            </a:extLst>
          </p:cNvPr>
          <p:cNvCxnSpPr/>
          <p:nvPr/>
        </p:nvCxnSpPr>
        <p:spPr>
          <a:xfrm>
            <a:off x="1784691" y="1714653"/>
            <a:ext cx="0" cy="504000"/>
          </a:xfrm>
          <a:prstGeom prst="straightConnector1">
            <a:avLst/>
          </a:prstGeom>
          <a:noFill/>
          <a:ln w="28575" cap="flat" cmpd="sng">
            <a:solidFill>
              <a:schemeClr val="accent3"/>
            </a:solidFill>
            <a:prstDash val="solid"/>
            <a:round/>
            <a:headEnd type="none" w="sm" len="sm"/>
            <a:tailEnd type="stealth" w="med" len="med"/>
          </a:ln>
        </p:spPr>
      </p:cxnSp>
      <p:cxnSp>
        <p:nvCxnSpPr>
          <p:cNvPr id="39" name="Google Shape;163;p13">
            <a:extLst>
              <a:ext uri="{FF2B5EF4-FFF2-40B4-BE49-F238E27FC236}">
                <a16:creationId xmlns:a16="http://schemas.microsoft.com/office/drawing/2014/main" id="{41D4BE39-E333-483A-B0F6-110BB60008C5}"/>
              </a:ext>
            </a:extLst>
          </p:cNvPr>
          <p:cNvCxnSpPr/>
          <p:nvPr/>
        </p:nvCxnSpPr>
        <p:spPr>
          <a:xfrm flipH="1">
            <a:off x="5656757" y="1724966"/>
            <a:ext cx="1583681" cy="4214"/>
          </a:xfrm>
          <a:prstGeom prst="straightConnector1">
            <a:avLst/>
          </a:prstGeom>
          <a:noFill/>
          <a:ln w="28575" cap="flat" cmpd="sng">
            <a:solidFill>
              <a:schemeClr val="accent3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40" name="Google Shape;164;p13">
            <a:extLst>
              <a:ext uri="{FF2B5EF4-FFF2-40B4-BE49-F238E27FC236}">
                <a16:creationId xmlns:a16="http://schemas.microsoft.com/office/drawing/2014/main" id="{72BD6C68-63D3-4909-B761-33909315BB10}"/>
              </a:ext>
            </a:extLst>
          </p:cNvPr>
          <p:cNvCxnSpPr/>
          <p:nvPr/>
        </p:nvCxnSpPr>
        <p:spPr>
          <a:xfrm>
            <a:off x="7211868" y="1715322"/>
            <a:ext cx="0" cy="504000"/>
          </a:xfrm>
          <a:prstGeom prst="straightConnector1">
            <a:avLst/>
          </a:prstGeom>
          <a:noFill/>
          <a:ln w="28575" cap="flat" cmpd="sng">
            <a:solidFill>
              <a:schemeClr val="accent3"/>
            </a:solidFill>
            <a:prstDash val="solid"/>
            <a:round/>
            <a:headEnd type="none" w="sm" len="sm"/>
            <a:tailEnd type="stealth" w="med" len="med"/>
          </a:ln>
        </p:spPr>
      </p:cxnSp>
      <p:sp>
        <p:nvSpPr>
          <p:cNvPr id="41" name="Google Shape;165;p13">
            <a:extLst>
              <a:ext uri="{FF2B5EF4-FFF2-40B4-BE49-F238E27FC236}">
                <a16:creationId xmlns:a16="http://schemas.microsoft.com/office/drawing/2014/main" id="{C455D068-C5BC-4FCB-BAB9-4D54A173BDD0}"/>
              </a:ext>
            </a:extLst>
          </p:cNvPr>
          <p:cNvSpPr/>
          <p:nvPr/>
        </p:nvSpPr>
        <p:spPr>
          <a:xfrm>
            <a:off x="7145746" y="2897954"/>
            <a:ext cx="180000" cy="288000"/>
          </a:xfrm>
          <a:prstGeom prst="downArrow">
            <a:avLst>
              <a:gd name="adj1" fmla="val 50000"/>
              <a:gd name="adj2" fmla="val 50000"/>
            </a:avLst>
          </a:prstGeom>
          <a:solidFill>
            <a:schemeClr val="lt1"/>
          </a:solidFill>
          <a:ln w="25400" cap="flat" cmpd="sng">
            <a:solidFill>
              <a:schemeClr val="accent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" name="Google Shape;167;p13">
            <a:extLst>
              <a:ext uri="{FF2B5EF4-FFF2-40B4-BE49-F238E27FC236}">
                <a16:creationId xmlns:a16="http://schemas.microsoft.com/office/drawing/2014/main" id="{18C207AA-E5D2-4803-AFBD-C7EF60BFDB58}"/>
              </a:ext>
            </a:extLst>
          </p:cNvPr>
          <p:cNvSpPr/>
          <p:nvPr/>
        </p:nvSpPr>
        <p:spPr>
          <a:xfrm>
            <a:off x="6578198" y="3186194"/>
            <a:ext cx="1324500" cy="622200"/>
          </a:xfrm>
          <a:prstGeom prst="roundRect">
            <a:avLst>
              <a:gd name="adj" fmla="val 16667"/>
            </a:avLst>
          </a:prstGeom>
          <a:ln>
            <a:headEnd type="none" w="sm" len="sm"/>
            <a:tailEnd type="none" w="sm" len="sm"/>
          </a:ln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s-AR" sz="1600" b="1" i="0" u="none" strike="noStrike" cap="none" dirty="0">
              <a:solidFill>
                <a:sysClr val="windowText" lastClr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AR" sz="1600" b="1" i="0" u="none" strike="noStrike" cap="none" dirty="0">
                <a:solidFill>
                  <a:sysClr val="windowText" lastClr="000000"/>
                </a:solidFill>
                <a:latin typeface="Arial"/>
                <a:ea typeface="Arial"/>
                <a:cs typeface="Arial"/>
                <a:sym typeface="Arial"/>
              </a:rPr>
              <a:t>MUESTRA</a:t>
            </a:r>
            <a:r>
              <a:rPr lang="es-AR" sz="1600" b="1" i="0" u="none" strike="noStrike" cap="none" dirty="0">
                <a:latin typeface="Arial"/>
                <a:ea typeface="Arial"/>
                <a:cs typeface="Arial"/>
                <a:sym typeface="Arial"/>
              </a:rPr>
              <a:t> </a:t>
            </a:r>
            <a:endParaRPr sz="1600" b="1" i="0" u="none" strike="noStrike" cap="none" dirty="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4" name="Google Shape;169;p13">
            <a:extLst>
              <a:ext uri="{FF2B5EF4-FFF2-40B4-BE49-F238E27FC236}">
                <a16:creationId xmlns:a16="http://schemas.microsoft.com/office/drawing/2014/main" id="{4A0586A7-FFEB-4417-9DEE-11E3969540B9}"/>
              </a:ext>
            </a:extLst>
          </p:cNvPr>
          <p:cNvSpPr txBox="1"/>
          <p:nvPr/>
        </p:nvSpPr>
        <p:spPr>
          <a:xfrm>
            <a:off x="6784575" y="3173340"/>
            <a:ext cx="11145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AR" sz="1400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1ra etapa</a:t>
            </a:r>
            <a:endParaRPr dirty="0"/>
          </a:p>
        </p:txBody>
      </p:sp>
      <p:sp>
        <p:nvSpPr>
          <p:cNvPr id="45" name="Google Shape;170;p13">
            <a:extLst>
              <a:ext uri="{FF2B5EF4-FFF2-40B4-BE49-F238E27FC236}">
                <a16:creationId xmlns:a16="http://schemas.microsoft.com/office/drawing/2014/main" id="{40DFD948-D096-4A1A-8E83-2033FC5DC7A1}"/>
              </a:ext>
            </a:extLst>
          </p:cNvPr>
          <p:cNvSpPr txBox="1"/>
          <p:nvPr/>
        </p:nvSpPr>
        <p:spPr>
          <a:xfrm>
            <a:off x="6744625" y="5689710"/>
            <a:ext cx="11145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AR" sz="1400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2da etapa</a:t>
            </a:r>
            <a:endParaRPr dirty="0"/>
          </a:p>
        </p:txBody>
      </p:sp>
      <p:sp>
        <p:nvSpPr>
          <p:cNvPr id="46" name="Google Shape;171;p13">
            <a:extLst>
              <a:ext uri="{FF2B5EF4-FFF2-40B4-BE49-F238E27FC236}">
                <a16:creationId xmlns:a16="http://schemas.microsoft.com/office/drawing/2014/main" id="{C9953007-467A-4FDC-82E7-041DC657C0C5}"/>
              </a:ext>
            </a:extLst>
          </p:cNvPr>
          <p:cNvSpPr/>
          <p:nvPr/>
        </p:nvSpPr>
        <p:spPr>
          <a:xfrm rot="556697">
            <a:off x="3155052" y="3150840"/>
            <a:ext cx="3347394" cy="172669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lt1"/>
          </a:solidFill>
          <a:ln w="25400" cap="flat" cmpd="sng">
            <a:solidFill>
              <a:schemeClr val="accent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7" name="Google Shape;172;p13">
            <a:extLst>
              <a:ext uri="{FF2B5EF4-FFF2-40B4-BE49-F238E27FC236}">
                <a16:creationId xmlns:a16="http://schemas.microsoft.com/office/drawing/2014/main" id="{9FF211C6-76E5-4CCC-9BED-BC21FE8CFC29}"/>
              </a:ext>
            </a:extLst>
          </p:cNvPr>
          <p:cNvSpPr txBox="1"/>
          <p:nvPr/>
        </p:nvSpPr>
        <p:spPr>
          <a:xfrm>
            <a:off x="4378117" y="4209085"/>
            <a:ext cx="1292400" cy="52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AR" sz="14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Evaluación de la validez </a:t>
            </a:r>
            <a:endParaRPr/>
          </a:p>
        </p:txBody>
      </p:sp>
      <p:sp>
        <p:nvSpPr>
          <p:cNvPr id="48" name="Google Shape;173;p13">
            <a:extLst>
              <a:ext uri="{FF2B5EF4-FFF2-40B4-BE49-F238E27FC236}">
                <a16:creationId xmlns:a16="http://schemas.microsoft.com/office/drawing/2014/main" id="{F3C29DF2-C0D5-4183-878A-9511CB306F7C}"/>
              </a:ext>
            </a:extLst>
          </p:cNvPr>
          <p:cNvSpPr/>
          <p:nvPr/>
        </p:nvSpPr>
        <p:spPr>
          <a:xfrm>
            <a:off x="5581595" y="4354375"/>
            <a:ext cx="573900" cy="180000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lt1"/>
          </a:solidFill>
          <a:ln w="25400" cap="flat" cmpd="sng">
            <a:solidFill>
              <a:schemeClr val="accent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8"/>
          <p:cNvSpPr txBox="1">
            <a:spLocks noGrp="1"/>
          </p:cNvSpPr>
          <p:nvPr>
            <p:ph type="title"/>
          </p:nvPr>
        </p:nvSpPr>
        <p:spPr>
          <a:xfrm>
            <a:off x="218102" y="0"/>
            <a:ext cx="87078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2214"/>
              </a:buClr>
              <a:buSzPts val="4300"/>
              <a:buFont typeface="Gill Sans"/>
              <a:buNone/>
            </a:pPr>
            <a:r>
              <a:rPr lang="es-AR" sz="3600"/>
              <a:t>Procesamiento de datos</a:t>
            </a:r>
            <a:endParaRPr sz="3600"/>
          </a:p>
        </p:txBody>
      </p:sp>
      <p:sp>
        <p:nvSpPr>
          <p:cNvPr id="144" name="Google Shape;144;p8"/>
          <p:cNvSpPr txBox="1">
            <a:spLocks noGrp="1"/>
          </p:cNvSpPr>
          <p:nvPr>
            <p:ph type="body" idx="1"/>
          </p:nvPr>
        </p:nvSpPr>
        <p:spPr>
          <a:xfrm>
            <a:off x="1012528" y="1243083"/>
            <a:ext cx="8131472" cy="48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320040" algn="l" rtl="0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chemeClr val="accent2"/>
              </a:buClr>
              <a:buSzPts val="2160"/>
              <a:buChar char="●"/>
            </a:pPr>
            <a:r>
              <a:rPr lang="es-AR">
                <a:solidFill>
                  <a:srgbClr val="000000"/>
                </a:solidFill>
              </a:rPr>
              <a:t>Se aplicó estadística descriptiva mediante el cálculo de frecuencias absolutas y relativas (proporciones), a fin de caracterizar a la población en estudio según las variables: estado nutricional, sexo, edad, lugar de residencia –localidad, departamento, nodo - y de atención.</a:t>
            </a:r>
            <a:endParaRPr/>
          </a:p>
          <a:p>
            <a:pPr marL="457200" lvl="0" indent="-320040" algn="l" rtl="0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chemeClr val="accent2"/>
              </a:buClr>
              <a:buSzPts val="2160"/>
              <a:buChar char="●"/>
            </a:pPr>
            <a:r>
              <a:rPr lang="es-AR">
                <a:solidFill>
                  <a:srgbClr val="000000"/>
                </a:solidFill>
              </a:rPr>
              <a:t>Se utilizó Microsoft Excel y Epidat. </a:t>
            </a:r>
            <a:endParaRPr/>
          </a:p>
          <a:p>
            <a:pPr marL="457200" lvl="0" indent="-228600" algn="l" rtl="0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SzPts val="1440"/>
              <a:buNone/>
            </a:pP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13"/>
          <p:cNvSpPr/>
          <p:nvPr/>
        </p:nvSpPr>
        <p:spPr>
          <a:xfrm>
            <a:off x="937759" y="525877"/>
            <a:ext cx="7091702" cy="4852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 w="25400" cap="flat" cmpd="sng">
            <a:solidFill>
              <a:schemeClr val="accent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AR" sz="1400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Reportes antropométricos descargados de SICAP, primer semestre de 2019</a:t>
            </a:r>
            <a:endParaRPr/>
          </a:p>
        </p:txBody>
      </p:sp>
      <p:sp>
        <p:nvSpPr>
          <p:cNvPr id="150" name="Google Shape;150;p13"/>
          <p:cNvSpPr/>
          <p:nvPr/>
        </p:nvSpPr>
        <p:spPr>
          <a:xfrm>
            <a:off x="3385610" y="1434274"/>
            <a:ext cx="2196000" cy="533048"/>
          </a:xfrm>
          <a:prstGeom prst="roundRect">
            <a:avLst>
              <a:gd name="adj" fmla="val 16667"/>
            </a:avLst>
          </a:prstGeom>
          <a:solidFill>
            <a:schemeClr val="dk1"/>
          </a:solidFill>
          <a:ln w="381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0000" dir="5400000" rotWithShape="0">
              <a:srgbClr val="000000">
                <a:alpha val="37647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AR" sz="1400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Búsqueda duplicados por DNI</a:t>
            </a:r>
            <a:endParaRPr/>
          </a:p>
        </p:txBody>
      </p:sp>
      <p:sp>
        <p:nvSpPr>
          <p:cNvPr id="151" name="Google Shape;151;p13"/>
          <p:cNvSpPr/>
          <p:nvPr/>
        </p:nvSpPr>
        <p:spPr>
          <a:xfrm>
            <a:off x="804399" y="2223731"/>
            <a:ext cx="2363893" cy="948799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 w="25400" cap="flat" cmpd="sng">
            <a:solidFill>
              <a:schemeClr val="accent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AR" sz="1400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Duplicado por DNI + </a:t>
            </a:r>
            <a:endParaRPr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AR" sz="1400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nombre + apellido +</a:t>
            </a:r>
            <a:endParaRPr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AR" sz="1400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fecha de nacimiento</a:t>
            </a:r>
            <a:endParaRPr sz="1400" b="1" i="0" u="none" strike="noStrike" cap="none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52" name="Google Shape;152;p13"/>
          <p:cNvSpPr/>
          <p:nvPr/>
        </p:nvSpPr>
        <p:spPr>
          <a:xfrm>
            <a:off x="1178150" y="3635150"/>
            <a:ext cx="1292400" cy="576000"/>
          </a:xfrm>
          <a:prstGeom prst="rect">
            <a:avLst/>
          </a:prstGeom>
          <a:solidFill>
            <a:schemeClr val="lt1"/>
          </a:solidFill>
          <a:ln w="25400" cap="flat" cmpd="sng">
            <a:solidFill>
              <a:schemeClr val="accent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AR" sz="1200" b="1">
                <a:latin typeface="Open Sans"/>
                <a:ea typeface="Open Sans"/>
                <a:cs typeface="Open Sans"/>
                <a:sym typeface="Open Sans"/>
              </a:rPr>
              <a:t>Se eliminaron 39.049</a:t>
            </a:r>
            <a:endParaRPr/>
          </a:p>
        </p:txBody>
      </p:sp>
      <p:sp>
        <p:nvSpPr>
          <p:cNvPr id="153" name="Google Shape;153;p13"/>
          <p:cNvSpPr/>
          <p:nvPr/>
        </p:nvSpPr>
        <p:spPr>
          <a:xfrm>
            <a:off x="4924591" y="2618932"/>
            <a:ext cx="1008000" cy="432000"/>
          </a:xfrm>
          <a:prstGeom prst="rect">
            <a:avLst/>
          </a:prstGeom>
          <a:solidFill>
            <a:schemeClr val="lt1"/>
          </a:solidFill>
          <a:ln w="25400" cap="flat" cmpd="sng">
            <a:solidFill>
              <a:schemeClr val="accent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AR" sz="1100" b="1" i="0" u="none" strike="noStrike" cap="none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NO </a:t>
            </a:r>
            <a:r>
              <a:rPr lang="es-AR" sz="1200" b="1" i="0" u="none" strike="noStrike" cap="none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ELIMINAR</a:t>
            </a:r>
            <a:endParaRPr sz="1100" b="1" i="0" u="none" strike="noStrike" cap="none" dirty="0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54" name="Google Shape;154;p13"/>
          <p:cNvSpPr/>
          <p:nvPr/>
        </p:nvSpPr>
        <p:spPr>
          <a:xfrm>
            <a:off x="1708546" y="3186623"/>
            <a:ext cx="180000" cy="395785"/>
          </a:xfrm>
          <a:prstGeom prst="downArrow">
            <a:avLst>
              <a:gd name="adj1" fmla="val 50000"/>
              <a:gd name="adj2" fmla="val 50000"/>
            </a:avLst>
          </a:prstGeom>
          <a:solidFill>
            <a:schemeClr val="lt1"/>
          </a:solidFill>
          <a:ln w="25400" cap="flat" cmpd="sng">
            <a:solidFill>
              <a:schemeClr val="accent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55" name="Google Shape;155;p13"/>
          <p:cNvCxnSpPr/>
          <p:nvPr/>
        </p:nvCxnSpPr>
        <p:spPr>
          <a:xfrm>
            <a:off x="4483610" y="1008909"/>
            <a:ext cx="0" cy="360000"/>
          </a:xfrm>
          <a:prstGeom prst="straightConnector1">
            <a:avLst/>
          </a:prstGeom>
          <a:solidFill>
            <a:schemeClr val="lt1"/>
          </a:solidFill>
          <a:ln w="25400" cap="flat" cmpd="sng">
            <a:solidFill>
              <a:schemeClr val="accent3"/>
            </a:solidFill>
            <a:prstDash val="solid"/>
            <a:round/>
            <a:headEnd type="none" w="sm" len="sm"/>
            <a:tailEnd type="stealth" w="med" len="med"/>
          </a:ln>
        </p:spPr>
      </p:cxnSp>
      <p:sp>
        <p:nvSpPr>
          <p:cNvPr id="156" name="Google Shape;156;p13"/>
          <p:cNvSpPr/>
          <p:nvPr/>
        </p:nvSpPr>
        <p:spPr>
          <a:xfrm>
            <a:off x="7150438" y="3769007"/>
            <a:ext cx="180000" cy="324000"/>
          </a:xfrm>
          <a:prstGeom prst="downArrow">
            <a:avLst>
              <a:gd name="adj1" fmla="val 50000"/>
              <a:gd name="adj2" fmla="val 50000"/>
            </a:avLst>
          </a:prstGeom>
          <a:solidFill>
            <a:schemeClr val="lt1"/>
          </a:solidFill>
          <a:ln w="25400" cap="flat" cmpd="sng">
            <a:solidFill>
              <a:schemeClr val="accent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7" name="Google Shape;157;p13"/>
          <p:cNvSpPr/>
          <p:nvPr/>
        </p:nvSpPr>
        <p:spPr>
          <a:xfrm>
            <a:off x="6484438" y="5651229"/>
            <a:ext cx="1512000" cy="972000"/>
          </a:xfrm>
          <a:prstGeom prst="roundRect">
            <a:avLst>
              <a:gd name="adj" fmla="val 16667"/>
            </a:avLst>
          </a:prstGeom>
          <a:solidFill>
            <a:schemeClr val="dk1"/>
          </a:solidFill>
          <a:ln w="381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0000" dir="5400000" rotWithShape="0">
              <a:srgbClr val="000000">
                <a:alpha val="37647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AR" sz="16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MUESTRA</a:t>
            </a:r>
            <a:endParaRPr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AR" sz="16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120.785</a:t>
            </a:r>
            <a:endParaRPr sz="1600" b="1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8" name="Google Shape;158;p13"/>
          <p:cNvSpPr/>
          <p:nvPr/>
        </p:nvSpPr>
        <p:spPr>
          <a:xfrm>
            <a:off x="6245275" y="4132875"/>
            <a:ext cx="1889100" cy="9051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 w="25400" cap="flat" cmpd="sng">
            <a:solidFill>
              <a:schemeClr val="accent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AR" b="1">
                <a:latin typeface="Open Sans"/>
                <a:ea typeface="Open Sans"/>
                <a:cs typeface="Open Sans"/>
                <a:sym typeface="Open Sans"/>
              </a:rPr>
              <a:t>Se eliminaron </a:t>
            </a:r>
            <a:r>
              <a:rPr lang="es-AR" sz="1400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Outliers y sin información </a:t>
            </a:r>
            <a:endParaRPr sz="1400" b="1" i="0" u="none" strike="noStrike" cap="none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AR" b="1">
                <a:latin typeface="Open Sans"/>
                <a:ea typeface="Open Sans"/>
                <a:cs typeface="Open Sans"/>
                <a:sym typeface="Open Sans"/>
              </a:rPr>
              <a:t>2.670</a:t>
            </a:r>
            <a:r>
              <a:rPr lang="es-AR" sz="1400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 </a:t>
            </a:r>
            <a:endParaRPr/>
          </a:p>
        </p:txBody>
      </p:sp>
      <p:sp>
        <p:nvSpPr>
          <p:cNvPr id="159" name="Google Shape;159;p13"/>
          <p:cNvSpPr/>
          <p:nvPr/>
        </p:nvSpPr>
        <p:spPr>
          <a:xfrm>
            <a:off x="7121875" y="5037975"/>
            <a:ext cx="180000" cy="622200"/>
          </a:xfrm>
          <a:prstGeom prst="downArrow">
            <a:avLst>
              <a:gd name="adj1" fmla="val 50000"/>
              <a:gd name="adj2" fmla="val 50000"/>
            </a:avLst>
          </a:prstGeom>
          <a:solidFill>
            <a:schemeClr val="lt1"/>
          </a:solidFill>
          <a:ln w="25400" cap="flat" cmpd="sng">
            <a:solidFill>
              <a:schemeClr val="accent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0" name="Google Shape;160;p13"/>
          <p:cNvSpPr/>
          <p:nvPr/>
        </p:nvSpPr>
        <p:spPr>
          <a:xfrm>
            <a:off x="6383868" y="2299471"/>
            <a:ext cx="1656000" cy="5760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 w="25400" cap="flat" cmpd="sng">
            <a:solidFill>
              <a:schemeClr val="accent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AR" sz="1400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No duplicados</a:t>
            </a:r>
            <a:endParaRPr sz="1400" b="1" i="0" u="none" strike="noStrike" cap="none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cxnSp>
        <p:nvCxnSpPr>
          <p:cNvPr id="161" name="Google Shape;161;p13"/>
          <p:cNvCxnSpPr/>
          <p:nvPr/>
        </p:nvCxnSpPr>
        <p:spPr>
          <a:xfrm rot="10800000">
            <a:off x="1767678" y="1729180"/>
            <a:ext cx="1584000" cy="0"/>
          </a:xfrm>
          <a:prstGeom prst="straightConnector1">
            <a:avLst/>
          </a:prstGeom>
          <a:noFill/>
          <a:ln w="28575" cap="flat" cmpd="sng">
            <a:solidFill>
              <a:schemeClr val="accent3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162" name="Google Shape;162;p13"/>
          <p:cNvCxnSpPr/>
          <p:nvPr/>
        </p:nvCxnSpPr>
        <p:spPr>
          <a:xfrm>
            <a:off x="1784691" y="1714653"/>
            <a:ext cx="0" cy="504000"/>
          </a:xfrm>
          <a:prstGeom prst="straightConnector1">
            <a:avLst/>
          </a:prstGeom>
          <a:noFill/>
          <a:ln w="28575" cap="flat" cmpd="sng">
            <a:solidFill>
              <a:schemeClr val="accent3"/>
            </a:solidFill>
            <a:prstDash val="solid"/>
            <a:round/>
            <a:headEnd type="none" w="sm" len="sm"/>
            <a:tailEnd type="stealth" w="med" len="med"/>
          </a:ln>
        </p:spPr>
      </p:cxnSp>
      <p:cxnSp>
        <p:nvCxnSpPr>
          <p:cNvPr id="163" name="Google Shape;163;p13"/>
          <p:cNvCxnSpPr/>
          <p:nvPr/>
        </p:nvCxnSpPr>
        <p:spPr>
          <a:xfrm flipH="1">
            <a:off x="5656757" y="1724966"/>
            <a:ext cx="1583681" cy="4214"/>
          </a:xfrm>
          <a:prstGeom prst="straightConnector1">
            <a:avLst/>
          </a:prstGeom>
          <a:noFill/>
          <a:ln w="28575" cap="flat" cmpd="sng">
            <a:solidFill>
              <a:schemeClr val="accent3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164" name="Google Shape;164;p13"/>
          <p:cNvCxnSpPr/>
          <p:nvPr/>
        </p:nvCxnSpPr>
        <p:spPr>
          <a:xfrm>
            <a:off x="7211868" y="1715322"/>
            <a:ext cx="0" cy="504000"/>
          </a:xfrm>
          <a:prstGeom prst="straightConnector1">
            <a:avLst/>
          </a:prstGeom>
          <a:noFill/>
          <a:ln w="28575" cap="flat" cmpd="sng">
            <a:solidFill>
              <a:schemeClr val="accent3"/>
            </a:solidFill>
            <a:prstDash val="solid"/>
            <a:round/>
            <a:headEnd type="none" w="sm" len="sm"/>
            <a:tailEnd type="stealth" w="med" len="med"/>
          </a:ln>
        </p:spPr>
      </p:cxnSp>
      <p:sp>
        <p:nvSpPr>
          <p:cNvPr id="165" name="Google Shape;165;p13"/>
          <p:cNvSpPr/>
          <p:nvPr/>
        </p:nvSpPr>
        <p:spPr>
          <a:xfrm>
            <a:off x="7145746" y="2897954"/>
            <a:ext cx="180000" cy="288000"/>
          </a:xfrm>
          <a:prstGeom prst="downArrow">
            <a:avLst>
              <a:gd name="adj1" fmla="val 50000"/>
              <a:gd name="adj2" fmla="val 50000"/>
            </a:avLst>
          </a:prstGeom>
          <a:solidFill>
            <a:schemeClr val="lt1"/>
          </a:solidFill>
          <a:ln w="25400" cap="flat" cmpd="sng">
            <a:solidFill>
              <a:schemeClr val="accent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6" name="Google Shape;166;p13"/>
          <p:cNvSpPr/>
          <p:nvPr/>
        </p:nvSpPr>
        <p:spPr>
          <a:xfrm>
            <a:off x="8109366" y="552477"/>
            <a:ext cx="972000" cy="432000"/>
          </a:xfrm>
          <a:prstGeom prst="roundRect">
            <a:avLst>
              <a:gd name="adj" fmla="val 16667"/>
            </a:avLst>
          </a:prstGeom>
          <a:solidFill>
            <a:schemeClr val="accent4"/>
          </a:solidFill>
          <a:ln w="25400" cap="flat" cmpd="sng">
            <a:solidFill>
              <a:srgbClr val="BA6E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AR" sz="16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162.504</a:t>
            </a:r>
            <a:endParaRPr/>
          </a:p>
        </p:txBody>
      </p:sp>
      <p:sp>
        <p:nvSpPr>
          <p:cNvPr id="167" name="Google Shape;167;p13"/>
          <p:cNvSpPr/>
          <p:nvPr/>
        </p:nvSpPr>
        <p:spPr>
          <a:xfrm>
            <a:off x="6578198" y="3186194"/>
            <a:ext cx="1324500" cy="622200"/>
          </a:xfrm>
          <a:prstGeom prst="roundRect">
            <a:avLst>
              <a:gd name="adj" fmla="val 16667"/>
            </a:avLst>
          </a:prstGeom>
          <a:ln>
            <a:headEnd type="none" w="sm" len="sm"/>
            <a:tailEnd type="none" w="sm" len="sm"/>
          </a:ln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AR" sz="1600" b="1" i="0" u="none" strike="noStrike" cap="none" dirty="0">
                <a:solidFill>
                  <a:sysClr val="windowText" lastClr="000000"/>
                </a:solidFill>
                <a:latin typeface="Arial"/>
                <a:ea typeface="Arial"/>
                <a:cs typeface="Arial"/>
                <a:sym typeface="Arial"/>
              </a:rPr>
              <a:t>MUESTRA</a:t>
            </a:r>
            <a:r>
              <a:rPr lang="es-AR" sz="1600" b="1" i="0" u="none" strike="noStrike" cap="none" dirty="0">
                <a:latin typeface="Arial"/>
                <a:ea typeface="Arial"/>
                <a:cs typeface="Arial"/>
                <a:sym typeface="Arial"/>
              </a:rPr>
              <a:t> </a:t>
            </a:r>
            <a:endParaRPr sz="1600" b="1" i="0" u="none" strike="noStrike" cap="none" dirty="0"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AR" sz="1600" b="1" i="0" u="none" strike="noStrike" cap="none" dirty="0">
                <a:solidFill>
                  <a:sysClr val="windowText" lastClr="000000"/>
                </a:solidFill>
                <a:latin typeface="Arial"/>
                <a:ea typeface="Arial"/>
                <a:cs typeface="Arial"/>
                <a:sym typeface="Arial"/>
              </a:rPr>
              <a:t>123.455</a:t>
            </a:r>
            <a:endParaRPr sz="1600" b="1" i="0" u="none" strike="noStrike" cap="none" dirty="0">
              <a:solidFill>
                <a:sysClr val="windowText" lastClr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8" name="Google Shape;168;p13"/>
          <p:cNvSpPr txBox="1">
            <a:spLocks noGrp="1"/>
          </p:cNvSpPr>
          <p:nvPr>
            <p:ph type="title"/>
          </p:nvPr>
        </p:nvSpPr>
        <p:spPr>
          <a:xfrm>
            <a:off x="937759" y="0"/>
            <a:ext cx="1831416" cy="6714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2214"/>
              </a:buClr>
              <a:buSzPts val="1800"/>
              <a:buNone/>
            </a:pPr>
            <a:r>
              <a:rPr lang="es-AR" sz="3200"/>
              <a:t>Resultados</a:t>
            </a:r>
            <a:endParaRPr sz="3200"/>
          </a:p>
        </p:txBody>
      </p:sp>
      <p:sp>
        <p:nvSpPr>
          <p:cNvPr id="169" name="Google Shape;169;p13"/>
          <p:cNvSpPr txBox="1"/>
          <p:nvPr/>
        </p:nvSpPr>
        <p:spPr>
          <a:xfrm>
            <a:off x="7880645" y="2822516"/>
            <a:ext cx="11145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AR" sz="14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1ra etapa</a:t>
            </a:r>
            <a:endParaRPr/>
          </a:p>
        </p:txBody>
      </p:sp>
      <p:sp>
        <p:nvSpPr>
          <p:cNvPr id="170" name="Google Shape;170;p13"/>
          <p:cNvSpPr txBox="1"/>
          <p:nvPr/>
        </p:nvSpPr>
        <p:spPr>
          <a:xfrm>
            <a:off x="7330446" y="5270052"/>
            <a:ext cx="11145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AR" sz="14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2da etapa</a:t>
            </a:r>
            <a:endParaRPr/>
          </a:p>
        </p:txBody>
      </p:sp>
      <p:sp>
        <p:nvSpPr>
          <p:cNvPr id="171" name="Google Shape;171;p13"/>
          <p:cNvSpPr/>
          <p:nvPr/>
        </p:nvSpPr>
        <p:spPr>
          <a:xfrm rot="556697">
            <a:off x="3155052" y="3150840"/>
            <a:ext cx="3347394" cy="172669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lt1"/>
          </a:solidFill>
          <a:ln w="25400" cap="flat" cmpd="sng">
            <a:solidFill>
              <a:schemeClr val="accent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2" name="Google Shape;172;p13"/>
          <p:cNvSpPr txBox="1"/>
          <p:nvPr/>
        </p:nvSpPr>
        <p:spPr>
          <a:xfrm>
            <a:off x="4378117" y="4209085"/>
            <a:ext cx="1292400" cy="52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AR" sz="14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Evaluación de la validez </a:t>
            </a:r>
            <a:endParaRPr/>
          </a:p>
        </p:txBody>
      </p:sp>
      <p:sp>
        <p:nvSpPr>
          <p:cNvPr id="173" name="Google Shape;173;p13"/>
          <p:cNvSpPr/>
          <p:nvPr/>
        </p:nvSpPr>
        <p:spPr>
          <a:xfrm>
            <a:off x="5581595" y="4354375"/>
            <a:ext cx="573900" cy="180000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lt1"/>
          </a:solidFill>
          <a:ln w="25400" cap="flat" cmpd="sng">
            <a:solidFill>
              <a:schemeClr val="accent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18"/>
          <p:cNvSpPr txBox="1">
            <a:spLocks noGrp="1"/>
          </p:cNvSpPr>
          <p:nvPr>
            <p:ph type="title"/>
          </p:nvPr>
        </p:nvSpPr>
        <p:spPr>
          <a:xfrm>
            <a:off x="638862" y="0"/>
            <a:ext cx="7498200" cy="7481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2214"/>
              </a:buClr>
              <a:buSzPts val="1800"/>
              <a:buNone/>
            </a:pPr>
            <a:r>
              <a:rPr lang="es-AR"/>
              <a:t>Resultados</a:t>
            </a:r>
            <a:endParaRPr/>
          </a:p>
        </p:txBody>
      </p:sp>
      <p:sp>
        <p:nvSpPr>
          <p:cNvPr id="179" name="Google Shape;179;p18"/>
          <p:cNvSpPr txBox="1">
            <a:spLocks noGrp="1"/>
          </p:cNvSpPr>
          <p:nvPr>
            <p:ph type="body" idx="1"/>
          </p:nvPr>
        </p:nvSpPr>
        <p:spPr>
          <a:xfrm>
            <a:off x="493912" y="675874"/>
            <a:ext cx="8650088" cy="48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137160" lvl="0" indent="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440"/>
              <a:buNone/>
            </a:pPr>
            <a:r>
              <a:rPr lang="es-AR" b="1">
                <a:solidFill>
                  <a:srgbClr val="000000"/>
                </a:solidFill>
              </a:rPr>
              <a:t>Distribución de los reportes descargados según validez. (N=162.504). </a:t>
            </a:r>
            <a:r>
              <a:rPr lang="es-AR">
                <a:solidFill>
                  <a:srgbClr val="000000"/>
                </a:solidFill>
              </a:rPr>
              <a:t>Provincia de Santa Fe. Primer Semestre 2019</a:t>
            </a:r>
            <a:endParaRPr/>
          </a:p>
        </p:txBody>
      </p:sp>
      <p:sp>
        <p:nvSpPr>
          <p:cNvPr id="180" name="Google Shape;180;p18"/>
          <p:cNvSpPr/>
          <p:nvPr/>
        </p:nvSpPr>
        <p:spPr>
          <a:xfrm>
            <a:off x="518616" y="6329192"/>
            <a:ext cx="8625384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s-AR" sz="1400" b="1" i="1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Fuente</a:t>
            </a:r>
            <a:r>
              <a:rPr lang="es-AR" sz="1400" b="0" i="1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: Dirección Provincial de Promoción y Prevención de la Salud. Programa de Enfermedades Crónicas No Transmisibles con base en reportes antropométricos de SICAP, Santa Fe. Octubre 2019</a:t>
            </a:r>
            <a:r>
              <a:rPr lang="es-AR" sz="1400" b="0" i="1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181" name="Google Shape;181;p18"/>
          <p:cNvGraphicFramePr/>
          <p:nvPr/>
        </p:nvGraphicFramePr>
        <p:xfrm>
          <a:off x="1832869" y="1371600"/>
          <a:ext cx="6273970" cy="439616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10"/>
          <p:cNvSpPr txBox="1">
            <a:spLocks noGrp="1"/>
          </p:cNvSpPr>
          <p:nvPr>
            <p:ph type="title"/>
          </p:nvPr>
        </p:nvSpPr>
        <p:spPr>
          <a:xfrm>
            <a:off x="1203598" y="-27295"/>
            <a:ext cx="1717024" cy="4640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2214"/>
              </a:buClr>
              <a:buSzPts val="1800"/>
              <a:buNone/>
            </a:pPr>
            <a:r>
              <a:rPr lang="es-AR" sz="2800"/>
              <a:t>Resultados</a:t>
            </a:r>
            <a:endParaRPr sz="2800"/>
          </a:p>
        </p:txBody>
      </p:sp>
      <p:sp>
        <p:nvSpPr>
          <p:cNvPr id="187" name="Google Shape;187;p10"/>
          <p:cNvSpPr txBox="1">
            <a:spLocks noGrp="1"/>
          </p:cNvSpPr>
          <p:nvPr>
            <p:ph type="body" idx="1"/>
          </p:nvPr>
        </p:nvSpPr>
        <p:spPr>
          <a:xfrm>
            <a:off x="967441" y="566290"/>
            <a:ext cx="8516204" cy="7369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137160" lvl="0" indent="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440"/>
              <a:buNone/>
            </a:pPr>
            <a:r>
              <a:rPr lang="es-AR" sz="1600" b="1" dirty="0">
                <a:solidFill>
                  <a:srgbClr val="000000"/>
                </a:solidFill>
              </a:rPr>
              <a:t>Distribución de los reportes según edad y </a:t>
            </a:r>
            <a:r>
              <a:rPr lang="es-AR" sz="1600" b="1" dirty="0" smtClean="0">
                <a:solidFill>
                  <a:srgbClr val="000000"/>
                </a:solidFill>
              </a:rPr>
              <a:t>sexo</a:t>
            </a:r>
            <a:r>
              <a:rPr lang="es-AR" sz="1600" b="1" dirty="0">
                <a:solidFill>
                  <a:srgbClr val="000000"/>
                </a:solidFill>
              </a:rPr>
              <a:t> </a:t>
            </a:r>
            <a:r>
              <a:rPr lang="es-AR" sz="1600" b="1" dirty="0" smtClean="0">
                <a:solidFill>
                  <a:srgbClr val="000000"/>
                </a:solidFill>
              </a:rPr>
              <a:t>(N=120.785). </a:t>
            </a:r>
          </a:p>
          <a:p>
            <a:pPr marL="137160" lvl="0" indent="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440"/>
              <a:buNone/>
            </a:pPr>
            <a:r>
              <a:rPr lang="es-AR" sz="1600" dirty="0" smtClean="0">
                <a:solidFill>
                  <a:srgbClr val="000000"/>
                </a:solidFill>
              </a:rPr>
              <a:t>Provincia </a:t>
            </a:r>
            <a:r>
              <a:rPr lang="es-AR" sz="1600" dirty="0">
                <a:solidFill>
                  <a:srgbClr val="000000"/>
                </a:solidFill>
              </a:rPr>
              <a:t>de Santa Fe. Primer semestre 2019</a:t>
            </a:r>
            <a:endParaRPr sz="1600" dirty="0">
              <a:solidFill>
                <a:srgbClr val="000000"/>
              </a:solidFill>
            </a:endParaRPr>
          </a:p>
        </p:txBody>
      </p:sp>
      <p:sp>
        <p:nvSpPr>
          <p:cNvPr id="188" name="Google Shape;188;p10"/>
          <p:cNvSpPr/>
          <p:nvPr/>
        </p:nvSpPr>
        <p:spPr>
          <a:xfrm>
            <a:off x="341188" y="6379406"/>
            <a:ext cx="8591265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s-AR" sz="1200" b="1" i="1" u="none" strike="noStrike" cap="none">
                <a:solidFill>
                  <a:srgbClr val="5F5F5F"/>
                </a:solidFill>
                <a:latin typeface="Open Sans"/>
                <a:ea typeface="Open Sans"/>
                <a:cs typeface="Open Sans"/>
                <a:sym typeface="Open Sans"/>
              </a:rPr>
              <a:t>Fuente</a:t>
            </a:r>
            <a:r>
              <a:rPr lang="es-AR" sz="1200" b="0" i="1" u="none" strike="noStrike" cap="none">
                <a:solidFill>
                  <a:srgbClr val="5F5F5F"/>
                </a:solidFill>
                <a:latin typeface="Open Sans"/>
                <a:ea typeface="Open Sans"/>
                <a:cs typeface="Open Sans"/>
                <a:sym typeface="Open Sans"/>
              </a:rPr>
              <a:t>: Dirección Provincial de Promoción y Prevención de la Salud. Programa de Enfermedades Crónicas No Transmisibles con base en reportes antropométricos de SICAP, Santa Fe. Octubre 2019</a:t>
            </a:r>
            <a:r>
              <a:rPr lang="es-AR" sz="1200" b="0" i="1" u="none" strike="noStrike" cap="none">
                <a:solidFill>
                  <a:srgbClr val="5F5F5F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 sz="1200" b="0" i="0" u="none" strike="noStrike" cap="none">
              <a:solidFill>
                <a:srgbClr val="5F5F5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9" name="Google Shape;189;p10"/>
          <p:cNvSpPr txBox="1"/>
          <p:nvPr/>
        </p:nvSpPr>
        <p:spPr>
          <a:xfrm>
            <a:off x="2802879" y="5592029"/>
            <a:ext cx="3667882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s-AR" sz="14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El 51,1% son mujeres y el 48,8% varones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90" name="Google Shape;190;p1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67640" y="1430224"/>
            <a:ext cx="8146085" cy="387329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p19"/>
          <p:cNvSpPr txBox="1">
            <a:spLocks noGrp="1"/>
          </p:cNvSpPr>
          <p:nvPr>
            <p:ph type="body" idx="1"/>
          </p:nvPr>
        </p:nvSpPr>
        <p:spPr>
          <a:xfrm>
            <a:off x="1223787" y="832342"/>
            <a:ext cx="7498200" cy="584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s-AR" sz="1600" b="1" i="0" u="none" strike="noStrike" cap="none" dirty="0">
                <a:solidFill>
                  <a:srgbClr val="000000"/>
                </a:solidFill>
              </a:rPr>
              <a:t>Distribución de los reportes según estado nutricional </a:t>
            </a:r>
            <a:r>
              <a:rPr lang="es-AR" sz="1600" b="1" dirty="0">
                <a:solidFill>
                  <a:srgbClr val="000000"/>
                </a:solidFill>
              </a:rPr>
              <a:t>y</a:t>
            </a:r>
            <a:r>
              <a:rPr lang="es-AR" sz="1600" b="1" i="0" u="none" strike="noStrike" cap="none" dirty="0">
                <a:solidFill>
                  <a:srgbClr val="000000"/>
                </a:solidFill>
              </a:rPr>
              <a:t> </a:t>
            </a:r>
            <a:r>
              <a:rPr lang="es-AR" sz="1600" b="1" i="0" u="none" strike="noStrike" cap="none" dirty="0" smtClean="0">
                <a:solidFill>
                  <a:srgbClr val="000000"/>
                </a:solidFill>
              </a:rPr>
              <a:t>sexo (N=45.554).</a:t>
            </a:r>
            <a:endParaRPr sz="1600" b="1" i="0" u="none" strike="noStrike" cap="none" dirty="0">
              <a:solidFill>
                <a:srgbClr val="000000"/>
              </a:solidFill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s-AR" sz="1600" i="0" u="none" strike="noStrike" cap="none" dirty="0">
                <a:solidFill>
                  <a:srgbClr val="000000"/>
                </a:solidFill>
              </a:rPr>
              <a:t>Provincia de Santa Fe. Primer semestre 2019</a:t>
            </a:r>
            <a:endParaRPr sz="1600" i="0" u="none" strike="noStrike" cap="none" dirty="0">
              <a:solidFill>
                <a:srgbClr val="000000"/>
              </a:solidFill>
            </a:endParaRPr>
          </a:p>
        </p:txBody>
      </p:sp>
      <p:sp>
        <p:nvSpPr>
          <p:cNvPr id="196" name="Google Shape;196;p19"/>
          <p:cNvSpPr txBox="1">
            <a:spLocks noGrp="1"/>
          </p:cNvSpPr>
          <p:nvPr>
            <p:ph type="title"/>
          </p:nvPr>
        </p:nvSpPr>
        <p:spPr>
          <a:xfrm>
            <a:off x="1203598" y="354843"/>
            <a:ext cx="1717024" cy="4640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2214"/>
              </a:buClr>
              <a:buSzPts val="1800"/>
              <a:buNone/>
            </a:pPr>
            <a:r>
              <a:rPr lang="es-AR" sz="2800"/>
              <a:t>Resultados</a:t>
            </a:r>
            <a:endParaRPr sz="2800"/>
          </a:p>
        </p:txBody>
      </p:sp>
      <p:sp>
        <p:nvSpPr>
          <p:cNvPr id="197" name="Google Shape;197;p19"/>
          <p:cNvSpPr/>
          <p:nvPr/>
        </p:nvSpPr>
        <p:spPr>
          <a:xfrm>
            <a:off x="341188" y="6379406"/>
            <a:ext cx="8591265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s-AR" sz="1200" b="1" i="1" u="none" strike="noStrike" cap="none">
                <a:solidFill>
                  <a:srgbClr val="5F5F5F"/>
                </a:solidFill>
                <a:latin typeface="Open Sans"/>
                <a:ea typeface="Open Sans"/>
                <a:cs typeface="Open Sans"/>
                <a:sym typeface="Open Sans"/>
              </a:rPr>
              <a:t>Fuente</a:t>
            </a:r>
            <a:r>
              <a:rPr lang="es-AR" sz="1200" b="0" i="1" u="none" strike="noStrike" cap="none">
                <a:solidFill>
                  <a:srgbClr val="5F5F5F"/>
                </a:solidFill>
                <a:latin typeface="Open Sans"/>
                <a:ea typeface="Open Sans"/>
                <a:cs typeface="Open Sans"/>
                <a:sym typeface="Open Sans"/>
              </a:rPr>
              <a:t>: Dirección Provincial de Promoción y Prevención de la Salud. Programa de Enfermedades Crónicas No Transmisibles con base en reportes antropométricos de SICAP, Santa Fe. Octubre 2019</a:t>
            </a:r>
            <a:r>
              <a:rPr lang="es-AR" sz="1200" b="0" i="1" u="none" strike="noStrike" cap="none">
                <a:solidFill>
                  <a:srgbClr val="5F5F5F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 sz="1200" b="0" i="0" u="none" strike="noStrike" cap="none">
              <a:solidFill>
                <a:srgbClr val="5F5F5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198" name="Google Shape;198;p19"/>
          <p:cNvGraphicFramePr/>
          <p:nvPr/>
        </p:nvGraphicFramePr>
        <p:xfrm>
          <a:off x="1378857" y="1776864"/>
          <a:ext cx="6560457" cy="402884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03" name="Google Shape;203;p17"/>
          <p:cNvGraphicFramePr/>
          <p:nvPr/>
        </p:nvGraphicFramePr>
        <p:xfrm>
          <a:off x="239823" y="2631065"/>
          <a:ext cx="8692629" cy="328612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04" name="Google Shape;204;p17"/>
          <p:cNvSpPr txBox="1"/>
          <p:nvPr/>
        </p:nvSpPr>
        <p:spPr>
          <a:xfrm>
            <a:off x="562153" y="95537"/>
            <a:ext cx="1717024" cy="4640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2214"/>
              </a:buClr>
              <a:buSzPts val="1800"/>
              <a:buFont typeface="PT Sans Narrow"/>
              <a:buNone/>
            </a:pPr>
            <a:r>
              <a:rPr lang="es-AR" sz="2800" b="1" i="0" u="none" strike="noStrike" cap="none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rPr>
              <a:t>Resultados</a:t>
            </a:r>
            <a:endParaRPr sz="2800" b="1" i="0" u="none" strike="noStrike" cap="none">
              <a:solidFill>
                <a:schemeClr val="accent1"/>
              </a:solidFill>
              <a:latin typeface="PT Sans Narrow"/>
              <a:ea typeface="PT Sans Narrow"/>
              <a:cs typeface="PT Sans Narrow"/>
              <a:sym typeface="PT Sans Narrow"/>
            </a:endParaRPr>
          </a:p>
        </p:txBody>
      </p:sp>
      <p:sp>
        <p:nvSpPr>
          <p:cNvPr id="205" name="Google Shape;205;p17"/>
          <p:cNvSpPr txBox="1">
            <a:spLocks noGrp="1"/>
          </p:cNvSpPr>
          <p:nvPr>
            <p:ph type="body" idx="1"/>
          </p:nvPr>
        </p:nvSpPr>
        <p:spPr>
          <a:xfrm>
            <a:off x="562153" y="798251"/>
            <a:ext cx="7498200" cy="584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s-AR" sz="1600" b="1" i="0" u="none" strike="noStrike" cap="none" dirty="0">
                <a:solidFill>
                  <a:srgbClr val="000000"/>
                </a:solidFill>
              </a:rPr>
              <a:t>Distribución de los reportes con exceso de peso según </a:t>
            </a:r>
            <a:r>
              <a:rPr lang="es-AR" sz="1600" b="1" i="0" u="none" strike="noStrike" cap="none" dirty="0" smtClean="0">
                <a:solidFill>
                  <a:srgbClr val="000000"/>
                </a:solidFill>
              </a:rPr>
              <a:t>edad (n=45.554).</a:t>
            </a:r>
            <a:endParaRPr sz="1600" b="1" i="0" u="none" strike="noStrike" cap="none" dirty="0">
              <a:solidFill>
                <a:srgbClr val="000000"/>
              </a:solidFill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s-AR" sz="1600" i="0" u="none" strike="noStrike" cap="none" dirty="0">
                <a:solidFill>
                  <a:srgbClr val="000000"/>
                </a:solidFill>
              </a:rPr>
              <a:t>Provincia de Santa Fe. Primer semestre 2019</a:t>
            </a:r>
            <a:endParaRPr sz="1600" i="0" u="none" strike="noStrike" cap="none" dirty="0">
              <a:solidFill>
                <a:srgbClr val="000000"/>
              </a:solidFill>
            </a:endParaRPr>
          </a:p>
        </p:txBody>
      </p:sp>
      <p:sp>
        <p:nvSpPr>
          <p:cNvPr id="206" name="Google Shape;206;p17"/>
          <p:cNvSpPr/>
          <p:nvPr/>
        </p:nvSpPr>
        <p:spPr>
          <a:xfrm>
            <a:off x="341187" y="6148573"/>
            <a:ext cx="8591265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s-AR" sz="1200" b="1" i="1" u="none" strike="noStrike" cap="none">
                <a:solidFill>
                  <a:srgbClr val="5F5F5F"/>
                </a:solidFill>
                <a:latin typeface="Open Sans"/>
                <a:ea typeface="Open Sans"/>
                <a:cs typeface="Open Sans"/>
                <a:sym typeface="Open Sans"/>
              </a:rPr>
              <a:t>Fuente</a:t>
            </a:r>
            <a:r>
              <a:rPr lang="es-AR" sz="1200" b="0" i="1" u="none" strike="noStrike" cap="none">
                <a:solidFill>
                  <a:srgbClr val="5F5F5F"/>
                </a:solidFill>
                <a:latin typeface="Open Sans"/>
                <a:ea typeface="Open Sans"/>
                <a:cs typeface="Open Sans"/>
                <a:sym typeface="Open Sans"/>
              </a:rPr>
              <a:t>: Dirección Provincial de Promoción y Prevención de la Salud. Programa de Enfermedades Crónicas No Transmisibles con base en reportes antropométricos de SICAP, Santa Fe. Octubre 2019</a:t>
            </a:r>
            <a:r>
              <a:rPr lang="es-AR" sz="1200" b="0" i="1" u="none" strike="noStrike" cap="none">
                <a:solidFill>
                  <a:srgbClr val="5F5F5F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 sz="1200" b="0" i="0" u="none" strike="noStrike" cap="none">
              <a:solidFill>
                <a:srgbClr val="5F5F5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7" name="Google Shape;207;p17"/>
          <p:cNvSpPr/>
          <p:nvPr/>
        </p:nvSpPr>
        <p:spPr>
          <a:xfrm rot="5400000">
            <a:off x="1558638" y="1953493"/>
            <a:ext cx="727362" cy="1669472"/>
          </a:xfrm>
          <a:prstGeom prst="leftBrace">
            <a:avLst>
              <a:gd name="adj1" fmla="val 8333"/>
              <a:gd name="adj2" fmla="val 50000"/>
            </a:avLst>
          </a:prstGeom>
          <a:noFill/>
          <a:ln w="28575" cap="flat" cmpd="sng">
            <a:solidFill>
              <a:srgbClr val="EE68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8" name="Google Shape;208;p17"/>
          <p:cNvSpPr txBox="1"/>
          <p:nvPr/>
        </p:nvSpPr>
        <p:spPr>
          <a:xfrm>
            <a:off x="1295923" y="1856509"/>
            <a:ext cx="1252792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s-AR" sz="14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2 a 5 años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s-AR" sz="14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28,4 %</a:t>
            </a:r>
            <a:endParaRPr sz="1400" b="1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9" name="Google Shape;209;p17"/>
          <p:cNvSpPr txBox="1"/>
          <p:nvPr/>
        </p:nvSpPr>
        <p:spPr>
          <a:xfrm>
            <a:off x="4010423" y="1447379"/>
            <a:ext cx="1252792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s-AR" sz="14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6 a 12 años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s-AR" sz="14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49,3 %</a:t>
            </a:r>
            <a:endParaRPr sz="1400" b="1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0" name="Google Shape;210;p17"/>
          <p:cNvSpPr/>
          <p:nvPr/>
        </p:nvSpPr>
        <p:spPr>
          <a:xfrm rot="5400000">
            <a:off x="7071118" y="1300907"/>
            <a:ext cx="862236" cy="2424545"/>
          </a:xfrm>
          <a:prstGeom prst="leftBrace">
            <a:avLst>
              <a:gd name="adj1" fmla="val 8333"/>
              <a:gd name="adj2" fmla="val 50000"/>
            </a:avLst>
          </a:prstGeom>
          <a:noFill/>
          <a:ln w="28575" cap="flat" cmpd="sng">
            <a:solidFill>
              <a:srgbClr val="EE68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1" name="Google Shape;211;p17"/>
          <p:cNvSpPr/>
          <p:nvPr/>
        </p:nvSpPr>
        <p:spPr>
          <a:xfrm rot="5400000">
            <a:off x="4230821" y="1135051"/>
            <a:ext cx="727362" cy="2808000"/>
          </a:xfrm>
          <a:prstGeom prst="leftBrace">
            <a:avLst>
              <a:gd name="adj1" fmla="val 8333"/>
              <a:gd name="adj2" fmla="val 50000"/>
            </a:avLst>
          </a:prstGeom>
          <a:noFill/>
          <a:ln w="28575" cap="flat" cmpd="sng">
            <a:solidFill>
              <a:srgbClr val="EE68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2" name="Google Shape;212;p17"/>
          <p:cNvSpPr txBox="1"/>
          <p:nvPr/>
        </p:nvSpPr>
        <p:spPr>
          <a:xfrm>
            <a:off x="6875840" y="1382986"/>
            <a:ext cx="1252792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s-AR" sz="14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13 a 18años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s-AR" sz="14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22,2 %</a:t>
            </a:r>
            <a:endParaRPr sz="1400" b="1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p11"/>
          <p:cNvSpPr txBox="1">
            <a:spLocks noGrp="1"/>
          </p:cNvSpPr>
          <p:nvPr>
            <p:ph type="title"/>
          </p:nvPr>
        </p:nvSpPr>
        <p:spPr>
          <a:xfrm>
            <a:off x="871302" y="0"/>
            <a:ext cx="7498200" cy="6277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2214"/>
              </a:buClr>
              <a:buSzPts val="1800"/>
              <a:buNone/>
            </a:pPr>
            <a:r>
              <a:rPr lang="es-AR" sz="3200"/>
              <a:t>Resultados	</a:t>
            </a:r>
            <a:r>
              <a:rPr lang="es-AR"/>
              <a:t>	</a:t>
            </a:r>
            <a:endParaRPr/>
          </a:p>
        </p:txBody>
      </p:sp>
      <p:sp>
        <p:nvSpPr>
          <p:cNvPr id="218" name="Google Shape;218;p11"/>
          <p:cNvSpPr txBox="1">
            <a:spLocks noGrp="1"/>
          </p:cNvSpPr>
          <p:nvPr>
            <p:ph type="body" idx="1"/>
          </p:nvPr>
        </p:nvSpPr>
        <p:spPr>
          <a:xfrm>
            <a:off x="715811" y="490043"/>
            <a:ext cx="8101200" cy="6609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137160" lvl="0" indent="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440"/>
              <a:buNone/>
            </a:pPr>
            <a:r>
              <a:rPr lang="es-AR" sz="1600" b="1" dirty="0">
                <a:solidFill>
                  <a:srgbClr val="000000"/>
                </a:solidFill>
              </a:rPr>
              <a:t>Distribución de los reportes con exceso de peso por </a:t>
            </a:r>
            <a:r>
              <a:rPr lang="es-AR" sz="1600" b="1" dirty="0" smtClean="0">
                <a:solidFill>
                  <a:srgbClr val="000000"/>
                </a:solidFill>
              </a:rPr>
              <a:t>departamento (n=45.554) . </a:t>
            </a:r>
            <a:r>
              <a:rPr lang="es-AR" sz="1600" dirty="0">
                <a:solidFill>
                  <a:srgbClr val="000000"/>
                </a:solidFill>
              </a:rPr>
              <a:t>Provincia de Santa Fe. Primer semestre 2019</a:t>
            </a:r>
            <a:endParaRPr sz="1600" dirty="0">
              <a:solidFill>
                <a:srgbClr val="000000"/>
              </a:solidFill>
            </a:endParaRPr>
          </a:p>
          <a:p>
            <a:pPr marL="457200" lvl="0" indent="-2286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440"/>
              <a:buNone/>
            </a:pPr>
            <a:endParaRPr dirty="0"/>
          </a:p>
        </p:txBody>
      </p:sp>
      <p:pic>
        <p:nvPicPr>
          <p:cNvPr id="219" name="Google Shape;219;p11"/>
          <p:cNvPicPr preferRelativeResize="0"/>
          <p:nvPr/>
        </p:nvPicPr>
        <p:blipFill rotWithShape="1">
          <a:blip r:embed="rId3">
            <a:alphaModFix/>
          </a:blip>
          <a:srcRect l="65150" t="49483" r="17386" b="24599"/>
          <a:stretch/>
        </p:blipFill>
        <p:spPr>
          <a:xfrm>
            <a:off x="5437672" y="4557016"/>
            <a:ext cx="2340223" cy="1953760"/>
          </a:xfrm>
          <a:prstGeom prst="rect">
            <a:avLst/>
          </a:prstGeom>
          <a:noFill/>
          <a:ln>
            <a:noFill/>
          </a:ln>
        </p:spPr>
      </p:pic>
      <p:sp>
        <p:nvSpPr>
          <p:cNvPr id="220" name="Google Shape;220;p11"/>
          <p:cNvSpPr txBox="1"/>
          <p:nvPr/>
        </p:nvSpPr>
        <p:spPr>
          <a:xfrm>
            <a:off x="7002236" y="4569542"/>
            <a:ext cx="420812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es-AR" sz="16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%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1" name="Google Shape;221;p11"/>
          <p:cNvSpPr txBox="1"/>
          <p:nvPr/>
        </p:nvSpPr>
        <p:spPr>
          <a:xfrm>
            <a:off x="6998819" y="4891219"/>
            <a:ext cx="420812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es-AR" sz="16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%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2" name="Google Shape;222;p11"/>
          <p:cNvSpPr txBox="1"/>
          <p:nvPr/>
        </p:nvSpPr>
        <p:spPr>
          <a:xfrm>
            <a:off x="7015884" y="5216125"/>
            <a:ext cx="420812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es-AR" sz="16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%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3" name="Google Shape;223;p11"/>
          <p:cNvSpPr txBox="1"/>
          <p:nvPr/>
        </p:nvSpPr>
        <p:spPr>
          <a:xfrm>
            <a:off x="7002232" y="5527383"/>
            <a:ext cx="420812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es-AR" sz="16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%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4" name="Google Shape;224;p11"/>
          <p:cNvSpPr txBox="1"/>
          <p:nvPr/>
        </p:nvSpPr>
        <p:spPr>
          <a:xfrm>
            <a:off x="7002232" y="5873490"/>
            <a:ext cx="420812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es-AR" sz="16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%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5" name="Google Shape;225;p11"/>
          <p:cNvSpPr txBox="1"/>
          <p:nvPr/>
        </p:nvSpPr>
        <p:spPr>
          <a:xfrm>
            <a:off x="7002232" y="6184748"/>
            <a:ext cx="420812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es-AR" sz="16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%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26" name="Google Shape;226;p11"/>
          <p:cNvPicPr preferRelativeResize="0"/>
          <p:nvPr/>
        </p:nvPicPr>
        <p:blipFill rotWithShape="1">
          <a:blip r:embed="rId3">
            <a:alphaModFix/>
          </a:blip>
          <a:srcRect l="37938" t="16052" r="37312" b="22676"/>
          <a:stretch/>
        </p:blipFill>
        <p:spPr>
          <a:xfrm>
            <a:off x="1610425" y="1151000"/>
            <a:ext cx="3845299" cy="5354725"/>
          </a:xfrm>
          <a:prstGeom prst="rect">
            <a:avLst/>
          </a:prstGeom>
          <a:noFill/>
          <a:ln>
            <a:noFill/>
          </a:ln>
        </p:spPr>
      </p:pic>
      <p:sp>
        <p:nvSpPr>
          <p:cNvPr id="227" name="Google Shape;227;p11"/>
          <p:cNvSpPr txBox="1"/>
          <p:nvPr/>
        </p:nvSpPr>
        <p:spPr>
          <a:xfrm>
            <a:off x="715811" y="4797308"/>
            <a:ext cx="1617300" cy="3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es-AR" sz="15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Belgrano </a:t>
            </a:r>
            <a:r>
              <a:rPr lang="es-AR" sz="15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60,9%</a:t>
            </a:r>
            <a:endParaRPr sz="15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8" name="Google Shape;228;p11"/>
          <p:cNvSpPr txBox="1"/>
          <p:nvPr/>
        </p:nvSpPr>
        <p:spPr>
          <a:xfrm>
            <a:off x="726733" y="3306474"/>
            <a:ext cx="1044000" cy="78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es-AR" sz="15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Las colonias </a:t>
            </a:r>
            <a:r>
              <a:rPr lang="es-AR" sz="15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45,11%</a:t>
            </a:r>
            <a:endParaRPr sz="15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229" name="Google Shape;229;p11"/>
          <p:cNvCxnSpPr/>
          <p:nvPr/>
        </p:nvCxnSpPr>
        <p:spPr>
          <a:xfrm>
            <a:off x="1610436" y="3701953"/>
            <a:ext cx="1626600" cy="230700"/>
          </a:xfrm>
          <a:prstGeom prst="straightConnector1">
            <a:avLst/>
          </a:pr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230" name="Google Shape;230;p11"/>
          <p:cNvSpPr txBox="1"/>
          <p:nvPr/>
        </p:nvSpPr>
        <p:spPr>
          <a:xfrm>
            <a:off x="4106898" y="5637086"/>
            <a:ext cx="1443300" cy="5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es-AR" sz="15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Constitución </a:t>
            </a:r>
            <a:r>
              <a:rPr lang="es-AR" sz="1500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44%</a:t>
            </a:r>
            <a:endParaRPr sz="15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231" name="Google Shape;231;p11"/>
          <p:cNvCxnSpPr>
            <a:endCxn id="230" idx="1"/>
          </p:cNvCxnSpPr>
          <p:nvPr/>
        </p:nvCxnSpPr>
        <p:spPr>
          <a:xfrm>
            <a:off x="3642798" y="5637236"/>
            <a:ext cx="464100" cy="276900"/>
          </a:xfrm>
          <a:prstGeom prst="straightConnector1">
            <a:avLst/>
          </a:pr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232" name="Google Shape;232;p11"/>
          <p:cNvSpPr txBox="1"/>
          <p:nvPr/>
        </p:nvSpPr>
        <p:spPr>
          <a:xfrm>
            <a:off x="4350598" y="4023630"/>
            <a:ext cx="1044000" cy="78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es-AR" sz="15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San Jerónimo </a:t>
            </a:r>
            <a:r>
              <a:rPr lang="es-AR" sz="1500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40,6%</a:t>
            </a:r>
            <a:endParaRPr sz="15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233" name="Google Shape;233;p11"/>
          <p:cNvCxnSpPr/>
          <p:nvPr/>
        </p:nvCxnSpPr>
        <p:spPr>
          <a:xfrm rot="10800000" flipH="1">
            <a:off x="3248167" y="4348613"/>
            <a:ext cx="1102500" cy="169200"/>
          </a:xfrm>
          <a:prstGeom prst="straightConnector1">
            <a:avLst/>
          </a:pr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234" name="Google Shape;234;p11"/>
          <p:cNvCxnSpPr/>
          <p:nvPr/>
        </p:nvCxnSpPr>
        <p:spPr>
          <a:xfrm rot="10800000" flipH="1">
            <a:off x="2213212" y="4958873"/>
            <a:ext cx="464100" cy="23100"/>
          </a:xfrm>
          <a:prstGeom prst="straightConnector1">
            <a:avLst/>
          </a:pr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235" name="Google Shape;235;p11"/>
          <p:cNvCxnSpPr>
            <a:endCxn id="236" idx="1"/>
          </p:cNvCxnSpPr>
          <p:nvPr/>
        </p:nvCxnSpPr>
        <p:spPr>
          <a:xfrm rot="10800000" flipH="1">
            <a:off x="3791838" y="2917926"/>
            <a:ext cx="1004700" cy="165300"/>
          </a:xfrm>
          <a:prstGeom prst="straightConnector1">
            <a:avLst/>
          </a:pr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236" name="Google Shape;236;p11"/>
          <p:cNvSpPr txBox="1"/>
          <p:nvPr/>
        </p:nvSpPr>
        <p:spPr>
          <a:xfrm>
            <a:off x="4796538" y="2640876"/>
            <a:ext cx="1044000" cy="5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es-AR" sz="15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San Justo </a:t>
            </a:r>
            <a:r>
              <a:rPr lang="es-AR" sz="1500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39,7%</a:t>
            </a:r>
            <a:endParaRPr sz="15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37" name="Google Shape;237;p11"/>
          <p:cNvPicPr preferRelativeResize="0"/>
          <p:nvPr/>
        </p:nvPicPr>
        <p:blipFill rotWithShape="1">
          <a:blip r:embed="rId3">
            <a:alphaModFix/>
          </a:blip>
          <a:srcRect l="32348" t="13528" r="59943" b="72822"/>
          <a:stretch/>
        </p:blipFill>
        <p:spPr>
          <a:xfrm>
            <a:off x="950838" y="1395641"/>
            <a:ext cx="1147226" cy="1143000"/>
          </a:xfrm>
          <a:prstGeom prst="rect">
            <a:avLst/>
          </a:prstGeom>
          <a:noFill/>
          <a:ln>
            <a:noFill/>
          </a:ln>
        </p:spPr>
      </p:pic>
      <p:sp>
        <p:nvSpPr>
          <p:cNvPr id="238" name="Google Shape;238;p11"/>
          <p:cNvSpPr/>
          <p:nvPr/>
        </p:nvSpPr>
        <p:spPr>
          <a:xfrm>
            <a:off x="341188" y="6379406"/>
            <a:ext cx="8591265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s-AR" sz="1200" b="1" i="1" u="none" strike="noStrike" cap="none">
                <a:solidFill>
                  <a:srgbClr val="777777"/>
                </a:solidFill>
                <a:latin typeface="Open Sans"/>
                <a:ea typeface="Open Sans"/>
                <a:cs typeface="Open Sans"/>
                <a:sym typeface="Open Sans"/>
              </a:rPr>
              <a:t>Fuente</a:t>
            </a:r>
            <a:r>
              <a:rPr lang="es-AR" sz="1200" b="0" i="1" u="none" strike="noStrike" cap="none">
                <a:solidFill>
                  <a:srgbClr val="777777"/>
                </a:solidFill>
                <a:latin typeface="Open Sans"/>
                <a:ea typeface="Open Sans"/>
                <a:cs typeface="Open Sans"/>
                <a:sym typeface="Open Sans"/>
              </a:rPr>
              <a:t>: Dirección Provincial de Promoción y Prevención de la Salud. Programa de Enfermedades Crónicas No Transmisibles con base en reportes antropométricos de SICAP, Santa Fe. Octubre 2019</a:t>
            </a:r>
            <a:r>
              <a:rPr lang="es-AR" sz="1200" b="0" i="1" u="none" strike="noStrike" cap="none">
                <a:solidFill>
                  <a:srgbClr val="777777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 sz="1200" b="0" i="0" u="none" strike="noStrike" cap="none">
              <a:solidFill>
                <a:srgbClr val="777777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9" name="Google Shape;239;p11"/>
          <p:cNvSpPr/>
          <p:nvPr/>
        </p:nvSpPr>
        <p:spPr>
          <a:xfrm>
            <a:off x="6605516" y="3548418"/>
            <a:ext cx="491320" cy="268885"/>
          </a:xfrm>
          <a:custGeom>
            <a:avLst/>
            <a:gdLst/>
            <a:ahLst/>
            <a:cxnLst/>
            <a:rect l="l" t="t" r="r" b="b"/>
            <a:pathLst>
              <a:path w="491320" h="341194" extrusionOk="0">
                <a:moveTo>
                  <a:pt x="0" y="0"/>
                </a:moveTo>
                <a:cubicBezTo>
                  <a:pt x="22746" y="13648"/>
                  <a:pt x="42886" y="33142"/>
                  <a:pt x="68239" y="40943"/>
                </a:cubicBezTo>
                <a:cubicBezTo>
                  <a:pt x="103294" y="51729"/>
                  <a:pt x="143905" y="39695"/>
                  <a:pt x="177421" y="54591"/>
                </a:cubicBezTo>
                <a:cubicBezTo>
                  <a:pt x="190567" y="60434"/>
                  <a:pt x="182082" y="84300"/>
                  <a:pt x="191069" y="95534"/>
                </a:cubicBezTo>
                <a:cubicBezTo>
                  <a:pt x="201316" y="108342"/>
                  <a:pt x="218364" y="113731"/>
                  <a:pt x="232012" y="122830"/>
                </a:cubicBezTo>
                <a:cubicBezTo>
                  <a:pt x="244772" y="120703"/>
                  <a:pt x="363892" y="90900"/>
                  <a:pt x="382138" y="122830"/>
                </a:cubicBezTo>
                <a:cubicBezTo>
                  <a:pt x="395867" y="146856"/>
                  <a:pt x="373039" y="177421"/>
                  <a:pt x="368490" y="204716"/>
                </a:cubicBezTo>
                <a:cubicBezTo>
                  <a:pt x="395330" y="244977"/>
                  <a:pt x="397320" y="253763"/>
                  <a:pt x="436729" y="286603"/>
                </a:cubicBezTo>
                <a:cubicBezTo>
                  <a:pt x="493194" y="333656"/>
                  <a:pt x="465959" y="290473"/>
                  <a:pt x="491320" y="341194"/>
                </a:cubicBezTo>
              </a:path>
            </a:pathLst>
          </a:custGeom>
          <a:noFill/>
          <a:ln w="9525" cap="flat" cmpd="sng">
            <a:solidFill>
              <a:srgbClr val="EE68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0" name="Google Shape;240;p11"/>
          <p:cNvSpPr/>
          <p:nvPr/>
        </p:nvSpPr>
        <p:spPr>
          <a:xfrm>
            <a:off x="6469039" y="2890343"/>
            <a:ext cx="736979" cy="303233"/>
          </a:xfrm>
          <a:custGeom>
            <a:avLst/>
            <a:gdLst/>
            <a:ahLst/>
            <a:cxnLst/>
            <a:rect l="l" t="t" r="r" b="b"/>
            <a:pathLst>
              <a:path w="736979" h="303233" extrusionOk="0">
                <a:moveTo>
                  <a:pt x="0" y="16630"/>
                </a:moveTo>
                <a:cubicBezTo>
                  <a:pt x="25955" y="11439"/>
                  <a:pt x="81204" y="-11348"/>
                  <a:pt x="109182" y="16630"/>
                </a:cubicBezTo>
                <a:cubicBezTo>
                  <a:pt x="119354" y="26802"/>
                  <a:pt x="118281" y="43925"/>
                  <a:pt x="122830" y="57573"/>
                </a:cubicBezTo>
                <a:cubicBezTo>
                  <a:pt x="232013" y="21181"/>
                  <a:pt x="104632" y="48475"/>
                  <a:pt x="177421" y="84869"/>
                </a:cubicBezTo>
                <a:cubicBezTo>
                  <a:pt x="193564" y="92941"/>
                  <a:pt x="252412" y="48523"/>
                  <a:pt x="259307" y="43926"/>
                </a:cubicBezTo>
                <a:cubicBezTo>
                  <a:pt x="268406" y="30278"/>
                  <a:pt x="270465" y="5916"/>
                  <a:pt x="286603" y="2982"/>
                </a:cubicBezTo>
                <a:cubicBezTo>
                  <a:pt x="327134" y="-4387"/>
                  <a:pt x="370718" y="2552"/>
                  <a:pt x="409433" y="16630"/>
                </a:cubicBezTo>
                <a:cubicBezTo>
                  <a:pt x="424848" y="22235"/>
                  <a:pt x="430066" y="42584"/>
                  <a:pt x="436728" y="57573"/>
                </a:cubicBezTo>
                <a:cubicBezTo>
                  <a:pt x="436736" y="57590"/>
                  <a:pt x="470844" y="159922"/>
                  <a:pt x="477671" y="180403"/>
                </a:cubicBezTo>
                <a:cubicBezTo>
                  <a:pt x="482858" y="195964"/>
                  <a:pt x="497631" y="206676"/>
                  <a:pt x="504967" y="221347"/>
                </a:cubicBezTo>
                <a:cubicBezTo>
                  <a:pt x="511401" y="234214"/>
                  <a:pt x="504659" y="258801"/>
                  <a:pt x="518615" y="262290"/>
                </a:cubicBezTo>
                <a:cubicBezTo>
                  <a:pt x="755991" y="321634"/>
                  <a:pt x="689397" y="208072"/>
                  <a:pt x="736979" y="303233"/>
                </a:cubicBezTo>
              </a:path>
            </a:pathLst>
          </a:custGeom>
          <a:noFill/>
          <a:ln w="9525" cap="flat" cmpd="sng">
            <a:solidFill>
              <a:srgbClr val="EE68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41" name="Google Shape;241;p1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153796" y="1160878"/>
            <a:ext cx="1750060" cy="2771775"/>
          </a:xfrm>
          <a:prstGeom prst="rect">
            <a:avLst/>
          </a:prstGeom>
          <a:noFill/>
          <a:ln w="9525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242" name="Google Shape;242;p11"/>
          <p:cNvSpPr txBox="1"/>
          <p:nvPr/>
        </p:nvSpPr>
        <p:spPr>
          <a:xfrm>
            <a:off x="6769776" y="2313837"/>
            <a:ext cx="684000" cy="292200"/>
          </a:xfrm>
          <a:prstGeom prst="rect">
            <a:avLst/>
          </a:prstGeom>
          <a:ln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es-AR" sz="1300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38,3%</a:t>
            </a:r>
            <a:endParaRPr sz="13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3" name="Google Shape;243;p11"/>
          <p:cNvSpPr txBox="1"/>
          <p:nvPr/>
        </p:nvSpPr>
        <p:spPr>
          <a:xfrm>
            <a:off x="6660232" y="3076566"/>
            <a:ext cx="684000" cy="292347"/>
          </a:xfrm>
          <a:prstGeom prst="rect">
            <a:avLst/>
          </a:prstGeom>
          <a:ln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es-AR" sz="1300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38,2%</a:t>
            </a:r>
            <a:endParaRPr sz="13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4" name="Google Shape;244;p11"/>
          <p:cNvSpPr txBox="1"/>
          <p:nvPr/>
        </p:nvSpPr>
        <p:spPr>
          <a:xfrm>
            <a:off x="6994433" y="1356460"/>
            <a:ext cx="672000" cy="292200"/>
          </a:xfrm>
          <a:prstGeom prst="rect">
            <a:avLst/>
          </a:prstGeom>
          <a:ln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es-AR" sz="1300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31,3%</a:t>
            </a:r>
            <a:endParaRPr sz="13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5" name="Google Shape;245;p11"/>
          <p:cNvSpPr txBox="1"/>
          <p:nvPr/>
        </p:nvSpPr>
        <p:spPr>
          <a:xfrm>
            <a:off x="6428458" y="1814741"/>
            <a:ext cx="668400" cy="292200"/>
          </a:xfrm>
          <a:prstGeom prst="rect">
            <a:avLst/>
          </a:prstGeom>
          <a:ln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es-AR" sz="1300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38,4%</a:t>
            </a:r>
            <a:endParaRPr sz="13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6" name="Google Shape;246;p11"/>
          <p:cNvSpPr txBox="1"/>
          <p:nvPr/>
        </p:nvSpPr>
        <p:spPr>
          <a:xfrm>
            <a:off x="6269589" y="3536015"/>
            <a:ext cx="684000" cy="288000"/>
          </a:xfrm>
          <a:prstGeom prst="rect">
            <a:avLst/>
          </a:prstGeom>
          <a:ln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es-AR" sz="1300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38,3%</a:t>
            </a:r>
            <a:endParaRPr sz="13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" name="1 Rectángulo"/>
          <p:cNvSpPr/>
          <p:nvPr/>
        </p:nvSpPr>
        <p:spPr>
          <a:xfrm>
            <a:off x="1057014" y="5141300"/>
            <a:ext cx="736099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AR" dirty="0" smtClean="0"/>
              <a:t>(N=23)</a:t>
            </a:r>
            <a:endParaRPr lang="es-AR" dirty="0"/>
          </a:p>
        </p:txBody>
      </p:sp>
      <p:sp>
        <p:nvSpPr>
          <p:cNvPr id="33" name="32 Rectángulo"/>
          <p:cNvSpPr/>
          <p:nvPr/>
        </p:nvSpPr>
        <p:spPr>
          <a:xfrm>
            <a:off x="788352" y="4080171"/>
            <a:ext cx="83548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AR" dirty="0" smtClean="0"/>
              <a:t>(N=133)</a:t>
            </a:r>
            <a:endParaRPr lang="es-AR" dirty="0"/>
          </a:p>
        </p:txBody>
      </p:sp>
      <p:sp>
        <p:nvSpPr>
          <p:cNvPr id="34" name="33 Rectángulo"/>
          <p:cNvSpPr/>
          <p:nvPr/>
        </p:nvSpPr>
        <p:spPr>
          <a:xfrm>
            <a:off x="4342620" y="6071629"/>
            <a:ext cx="736099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AR" dirty="0" smtClean="0"/>
              <a:t>(N=68)</a:t>
            </a:r>
            <a:endParaRPr lang="es-AR" dirty="0"/>
          </a:p>
        </p:txBody>
      </p:sp>
      <p:sp>
        <p:nvSpPr>
          <p:cNvPr id="35" name="34 Rectángulo"/>
          <p:cNvSpPr/>
          <p:nvPr/>
        </p:nvSpPr>
        <p:spPr>
          <a:xfrm>
            <a:off x="4342619" y="4727716"/>
            <a:ext cx="736099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AR" dirty="0" smtClean="0"/>
              <a:t>(N=32)</a:t>
            </a:r>
            <a:endParaRPr lang="es-AR" dirty="0"/>
          </a:p>
        </p:txBody>
      </p:sp>
      <p:sp>
        <p:nvSpPr>
          <p:cNvPr id="36" name="35 Rectángulo"/>
          <p:cNvSpPr/>
          <p:nvPr/>
        </p:nvSpPr>
        <p:spPr>
          <a:xfrm>
            <a:off x="4766636" y="3193576"/>
            <a:ext cx="736099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AR" dirty="0" smtClean="0"/>
              <a:t>(N=68)</a:t>
            </a:r>
            <a:endParaRPr lang="es-AR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Google Shape;251;p20"/>
          <p:cNvSpPr txBox="1">
            <a:spLocks noGrp="1"/>
          </p:cNvSpPr>
          <p:nvPr>
            <p:ph type="title"/>
          </p:nvPr>
        </p:nvSpPr>
        <p:spPr>
          <a:xfrm>
            <a:off x="1310040" y="122238"/>
            <a:ext cx="74982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2214"/>
              </a:buClr>
              <a:buSzPts val="1800"/>
              <a:buNone/>
            </a:pPr>
            <a:r>
              <a:rPr lang="es-AR" sz="3200"/>
              <a:t>Resultados</a:t>
            </a:r>
            <a:endParaRPr sz="3200"/>
          </a:p>
        </p:txBody>
      </p:sp>
      <p:sp>
        <p:nvSpPr>
          <p:cNvPr id="252" name="Google Shape;252;p20"/>
          <p:cNvSpPr txBox="1"/>
          <p:nvPr/>
        </p:nvSpPr>
        <p:spPr>
          <a:xfrm>
            <a:off x="1184473" y="1080447"/>
            <a:ext cx="7749335" cy="9815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137160" marR="0" lvl="0" indent="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1440"/>
              <a:buFont typeface="Open Sans"/>
              <a:buNone/>
            </a:pPr>
            <a:r>
              <a:rPr lang="es-AR" sz="1600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Distribución de los reportes con exceso de peso según complejidad del efector de atención. </a:t>
            </a:r>
            <a:r>
              <a:rPr lang="es-AR" sz="16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Provincia de Santa Fe. Primer semestre 2019</a:t>
            </a:r>
            <a:endParaRPr sz="1600" b="0" i="0" u="none" strike="noStrike" cap="none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53" name="Google Shape;253;p20"/>
          <p:cNvSpPr/>
          <p:nvPr/>
        </p:nvSpPr>
        <p:spPr>
          <a:xfrm>
            <a:off x="600127" y="6379194"/>
            <a:ext cx="8033430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s-AR" sz="1100" b="1" i="1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Fuente</a:t>
            </a:r>
            <a:r>
              <a:rPr lang="es-AR" sz="1100" b="0" i="1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: Dirección Provincial de Promoción y Prevención de la Salud. Programa de Enfermedades Crónicas No Transmisibles con base en reportes antropométricos de SICAP, Santa Fe. Octubre 2019</a:t>
            </a:r>
            <a:r>
              <a:rPr lang="es-AR" sz="1050" b="0" i="1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 sz="105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254" name="Google Shape;254;p20"/>
          <p:cNvGraphicFramePr/>
          <p:nvPr/>
        </p:nvGraphicFramePr>
        <p:xfrm>
          <a:off x="1534205" y="2018007"/>
          <a:ext cx="6165273" cy="39277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Google Shape;260;g760343dfac_1_0"/>
          <p:cNvSpPr txBox="1">
            <a:spLocks noGrp="1"/>
          </p:cNvSpPr>
          <p:nvPr>
            <p:ph type="title"/>
          </p:nvPr>
        </p:nvSpPr>
        <p:spPr>
          <a:xfrm>
            <a:off x="1435608" y="274638"/>
            <a:ext cx="7498200" cy="4213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2214"/>
              </a:buClr>
              <a:buSzPts val="1800"/>
              <a:buNone/>
            </a:pPr>
            <a:r>
              <a:rPr lang="es-AR" sz="3200"/>
              <a:t>Discusión y conclusiones</a:t>
            </a:r>
            <a:r>
              <a:rPr lang="es-AR"/>
              <a:t/>
            </a:r>
            <a:br>
              <a:rPr lang="es-AR"/>
            </a:br>
            <a:endParaRPr/>
          </a:p>
        </p:txBody>
      </p:sp>
      <p:sp>
        <p:nvSpPr>
          <p:cNvPr id="261" name="Google Shape;261;g760343dfac_1_0"/>
          <p:cNvSpPr txBox="1"/>
          <p:nvPr/>
        </p:nvSpPr>
        <p:spPr>
          <a:xfrm>
            <a:off x="375683" y="312359"/>
            <a:ext cx="7920554" cy="9026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137160" marR="0" lvl="0" indent="0" algn="l" rtl="0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es-AR" sz="1600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Comparación de proporciones encontradas de exceso de peso con valores a nivel provincial y nacional</a:t>
            </a:r>
            <a:endParaRPr sz="1800" b="0" i="0" u="none" strike="noStrike" cap="none">
              <a:solidFill>
                <a:schemeClr val="dk2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62" name="Google Shape;262;g760343dfac_1_0"/>
          <p:cNvSpPr/>
          <p:nvPr/>
        </p:nvSpPr>
        <p:spPr>
          <a:xfrm>
            <a:off x="341188" y="6379406"/>
            <a:ext cx="8591265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s-AR" sz="1200" b="1" i="1" u="none" strike="noStrike" cap="none">
                <a:solidFill>
                  <a:srgbClr val="777777"/>
                </a:solidFill>
                <a:latin typeface="Open Sans"/>
                <a:ea typeface="Open Sans"/>
                <a:cs typeface="Open Sans"/>
                <a:sym typeface="Open Sans"/>
              </a:rPr>
              <a:t>Fuente</a:t>
            </a:r>
            <a:r>
              <a:rPr lang="es-AR" sz="1200" b="0" i="1" u="none" strike="noStrike" cap="none">
                <a:solidFill>
                  <a:srgbClr val="777777"/>
                </a:solidFill>
                <a:latin typeface="Open Sans"/>
                <a:ea typeface="Open Sans"/>
                <a:cs typeface="Open Sans"/>
                <a:sym typeface="Open Sans"/>
              </a:rPr>
              <a:t>: Dirección Provincial de Promoción y Prevención de la Salud. Programa de Enfermedades Crónicas No Transmisibles con base en reportes antropométricos de SICAP, Santa Fe. Octubre 2019</a:t>
            </a:r>
            <a:r>
              <a:rPr lang="es-AR" sz="1200" b="0" i="1" u="none" strike="noStrike" cap="none">
                <a:solidFill>
                  <a:srgbClr val="777777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 sz="1200" b="0" i="0" u="none" strike="noStrike" cap="none">
              <a:solidFill>
                <a:srgbClr val="777777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263" name="Google Shape;263;g760343dfac_1_0"/>
          <p:cNvGraphicFramePr/>
          <p:nvPr>
            <p:extLst>
              <p:ext uri="{D42A27DB-BD31-4B8C-83A1-F6EECF244321}">
                <p14:modId xmlns:p14="http://schemas.microsoft.com/office/powerpoint/2010/main" val="2488410650"/>
              </p:ext>
            </p:extLst>
          </p:nvPr>
        </p:nvGraphicFramePr>
        <p:xfrm>
          <a:off x="341188" y="1293327"/>
          <a:ext cx="8309100" cy="2822073"/>
        </p:xfrm>
        <a:graphic>
          <a:graphicData uri="http://schemas.openxmlformats.org/drawingml/2006/table">
            <a:tbl>
              <a:tblPr bandRow="1">
                <a:noFill/>
                <a:tableStyleId>{DB423C09-AB70-4680-8BC3-EA2D8295ABDB}</a:tableStyleId>
              </a:tblPr>
              <a:tblGrid>
                <a:gridCol w="8623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553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551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309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9317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60377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10220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532275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491325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1036300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746375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</a:tblGrid>
              <a:tr h="485375">
                <a:tc row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s-AR" sz="1400" b="1" u="none" strike="noStrike" cap="none">
                          <a:solidFill>
                            <a:srgbClr val="000000"/>
                          </a:solidFill>
                        </a:rPr>
                        <a:t>Grupos de edad </a:t>
                      </a:r>
                      <a:endParaRPr sz="1400" b="1" u="none" strike="noStrike" cap="non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7275" marR="67275" marT="0" marB="0" anchor="ctr">
                    <a:lnL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93D3CD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s-AR" sz="1400" b="1" u="none" strike="noStrike" cap="none">
                          <a:solidFill>
                            <a:srgbClr val="000000"/>
                          </a:solidFill>
                        </a:rPr>
                        <a:t>Santa Fe 2019</a:t>
                      </a:r>
                      <a:endParaRPr sz="1400" b="1" u="none" strike="noStrike" cap="non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7275" marR="67275" marT="0" marB="0" anchor="ctr">
                    <a:lnL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93D3C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s-AR" sz="1400" b="1" u="none" strike="noStrike" cap="none">
                          <a:solidFill>
                            <a:srgbClr val="000000"/>
                          </a:solidFill>
                        </a:rPr>
                        <a:t>Msal. Sta Fe 2018</a:t>
                      </a:r>
                      <a:r>
                        <a:rPr lang="es-AR" sz="14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</a:t>
                      </a:r>
                      <a:r>
                        <a:rPr lang="es-AR" sz="1400" b="1" i="0" u="none" strike="noStrike" cap="none" baseline="3000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</a:t>
                      </a:r>
                      <a:endParaRPr sz="1400" b="1" u="none" strike="noStrike" cap="non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7275" marR="67275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93D3C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s-AR" sz="1400" b="1" u="none" strike="noStrike" cap="none">
                          <a:solidFill>
                            <a:srgbClr val="000000"/>
                          </a:solidFill>
                        </a:rPr>
                        <a:t> </a:t>
                      </a:r>
                      <a:endParaRPr sz="1400" b="1" u="none" strike="noStrike" cap="non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7275" marR="67275" marT="0" marB="0" anchor="ctr">
                    <a:lnL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T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93D3C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s-AR" sz="1400" b="1" u="none" strike="noStrike" cap="none">
                          <a:solidFill>
                            <a:srgbClr val="000000"/>
                          </a:solidFill>
                        </a:rPr>
                        <a:t> </a:t>
                      </a:r>
                      <a:endParaRPr sz="1400" b="1" u="none" strike="noStrike" cap="non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7275" marR="67275" marT="0" marB="0" anchor="ctr">
                    <a:lnT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93D3C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s-AR" sz="1400" b="1" u="none" strike="noStrike" cap="none">
                          <a:solidFill>
                            <a:srgbClr val="000000"/>
                          </a:solidFill>
                        </a:rPr>
                        <a:t>Estudios Nacionales </a:t>
                      </a:r>
                      <a:endParaRPr sz="1400" b="1" u="none" strike="noStrike" cap="non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0" marR="0" marT="0" marB="0" anchor="ctr">
                    <a:lnT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93D3C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s-AR" sz="1400" b="1" u="none" strike="noStrike" cap="none">
                          <a:solidFill>
                            <a:srgbClr val="000000"/>
                          </a:solidFill>
                        </a:rPr>
                        <a:t> </a:t>
                      </a:r>
                      <a:endParaRPr sz="1400" b="1" u="none" strike="noStrike" cap="non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7275" marR="67275" marT="0" marB="0" anchor="ctr">
                    <a:lnR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93D3C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8225">
                <a:tc v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s-AR" sz="1400" b="1" u="none" strike="noStrike" cap="none">
                          <a:solidFill>
                            <a:srgbClr val="000000"/>
                          </a:solidFill>
                        </a:rPr>
                        <a:t>Sp %</a:t>
                      </a:r>
                      <a:endParaRPr sz="1400" b="1" u="none" strike="noStrike" cap="non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7275" marR="67275" marT="0" marB="0" anchor="ctr">
                    <a:lnL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93D3C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s-AR" sz="1400" b="1" u="none" strike="noStrike" cap="none">
                          <a:solidFill>
                            <a:srgbClr val="000000"/>
                          </a:solidFill>
                        </a:rPr>
                        <a:t>Ob %</a:t>
                      </a:r>
                      <a:endParaRPr sz="1400" b="1" u="none" strike="noStrike" cap="non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7275" marR="67275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93D3C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s-AR" sz="1400" b="1" u="none" strike="noStrike" cap="none">
                          <a:solidFill>
                            <a:srgbClr val="000000"/>
                          </a:solidFill>
                        </a:rPr>
                        <a:t>Exceso de peso %</a:t>
                      </a:r>
                      <a:endParaRPr sz="1400" b="1" u="none" strike="noStrike" cap="non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7275" marR="67275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93D3C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s-AR" sz="1400" b="1" u="none" strike="noStrike" cap="none">
                          <a:solidFill>
                            <a:srgbClr val="000000"/>
                          </a:solidFill>
                        </a:rPr>
                        <a:t>Sp %</a:t>
                      </a:r>
                      <a:endParaRPr sz="1400" b="1" u="none" strike="noStrike" cap="non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7275" marR="67275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93D3C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s-AR" sz="1400" b="1" u="none" strike="noStrike" cap="none">
                          <a:solidFill>
                            <a:srgbClr val="000000"/>
                          </a:solidFill>
                        </a:rPr>
                        <a:t>Ob %</a:t>
                      </a:r>
                      <a:endParaRPr sz="1400" b="1" u="none" strike="noStrike" cap="non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7275" marR="67275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93D3C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s-AR" sz="1400" b="1" u="none" strike="noStrike" cap="none">
                          <a:solidFill>
                            <a:srgbClr val="000000"/>
                          </a:solidFill>
                        </a:rPr>
                        <a:t>Exceso de peso %</a:t>
                      </a:r>
                      <a:endParaRPr sz="1400" b="1" u="none" strike="noStrike" cap="non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7275" marR="67275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93D3C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s-AR" sz="1400" b="1" u="none" strike="noStrike" cap="none">
                          <a:solidFill>
                            <a:srgbClr val="000000"/>
                          </a:solidFill>
                        </a:rPr>
                        <a:t>Sp %</a:t>
                      </a:r>
                      <a:endParaRPr sz="1400" b="1" u="none" strike="noStrike" cap="non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7275" marR="67275" marT="0" marB="0" anchor="ctr">
                    <a:lnL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93D3C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s-AR" sz="1400" b="1" u="none" strike="noStrike" cap="none">
                          <a:solidFill>
                            <a:srgbClr val="000000"/>
                          </a:solidFill>
                        </a:rPr>
                        <a:t>Ob %</a:t>
                      </a:r>
                      <a:endParaRPr sz="1400" b="1" u="none" strike="noStrike" cap="non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7275" marR="67275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93D3C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s-AR" sz="1400" b="1" u="none" strike="noStrike" cap="none">
                          <a:solidFill>
                            <a:srgbClr val="000000"/>
                          </a:solidFill>
                        </a:rPr>
                        <a:t>Exceso de peso %</a:t>
                      </a:r>
                      <a:endParaRPr sz="1400" b="1" u="none" strike="noStrike" cap="non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7275" marR="67275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93D3C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s-AR" sz="1400" b="1" u="none" strike="noStrike" cap="none">
                          <a:solidFill>
                            <a:srgbClr val="000000"/>
                          </a:solidFill>
                        </a:rPr>
                        <a:t> </a:t>
                      </a:r>
                      <a:endParaRPr sz="1400" b="1" u="none" strike="noStrike" cap="non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7275" marR="67275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93D3C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859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s-AR" sz="1400" b="1" u="none" strike="noStrike" cap="none">
                          <a:solidFill>
                            <a:srgbClr val="000000"/>
                          </a:solidFill>
                        </a:rPr>
                        <a:t>2 a 4</a:t>
                      </a:r>
                      <a:endParaRPr sz="1400" b="1" u="none" strike="noStrike" cap="non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7275" marR="67275" marT="0" marB="0" anchor="ctr">
                    <a:lnL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s-AR" sz="1400" u="none" strike="noStrike" cap="none" dirty="0">
                          <a:solidFill>
                            <a:srgbClr val="000000"/>
                          </a:solidFill>
                        </a:rPr>
                        <a:t>21,2</a:t>
                      </a:r>
                      <a:endParaRPr sz="1400" u="none" strike="noStrike" cap="none" dirty="0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7275" marR="67275" marT="0" marB="0" anchor="ctr">
                    <a:lnL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s-AR" sz="1400" u="none" strike="noStrike" cap="none" dirty="0">
                          <a:solidFill>
                            <a:srgbClr val="000000"/>
                          </a:solidFill>
                        </a:rPr>
                        <a:t>11,4</a:t>
                      </a:r>
                      <a:endParaRPr sz="1400" u="none" strike="noStrike" cap="none" dirty="0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7275" marR="67275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s-AR" sz="1400" u="none" strike="noStrike" cap="none" dirty="0">
                          <a:solidFill>
                            <a:srgbClr val="000000"/>
                          </a:solidFill>
                        </a:rPr>
                        <a:t>32,6</a:t>
                      </a:r>
                      <a:endParaRPr sz="1400" u="none" strike="noStrike" cap="none" dirty="0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7275" marR="67275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s-AR" sz="1400" u="none" strike="noStrike" cap="none" dirty="0">
                          <a:solidFill>
                            <a:srgbClr val="000000"/>
                          </a:solidFill>
                        </a:rPr>
                        <a:t>11,9</a:t>
                      </a:r>
                      <a:endParaRPr sz="1400" u="none" strike="noStrike" cap="none" dirty="0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7275" marR="67275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s-AR" sz="1400" u="none" strike="noStrike" cap="none" dirty="0">
                          <a:solidFill>
                            <a:srgbClr val="000000"/>
                          </a:solidFill>
                        </a:rPr>
                        <a:t>20,8</a:t>
                      </a:r>
                      <a:endParaRPr sz="1400" u="none" strike="noStrike" cap="none" dirty="0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7275" marR="67275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s-AR" sz="1400" u="none" strike="noStrike" cap="none" dirty="0">
                          <a:solidFill>
                            <a:srgbClr val="000000"/>
                          </a:solidFill>
                        </a:rPr>
                        <a:t>32,8</a:t>
                      </a:r>
                      <a:endParaRPr sz="1400" u="none" strike="noStrike" cap="none" dirty="0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7275" marR="67275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s-AR" sz="1400" u="none" strike="noStrike" cap="none">
                          <a:solidFill>
                            <a:srgbClr val="000000"/>
                          </a:solidFill>
                        </a:rPr>
                        <a:t> </a:t>
                      </a:r>
                      <a:endParaRPr sz="1400" u="none" strike="noStrike" cap="non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7275" marR="67275" marT="0" marB="0" anchor="ctr">
                    <a:lnL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s-AR" sz="1400" u="none" strike="noStrike" cap="none">
                          <a:solidFill>
                            <a:srgbClr val="000000"/>
                          </a:solidFill>
                        </a:rPr>
                        <a:t> </a:t>
                      </a:r>
                      <a:endParaRPr sz="1400" u="none" strike="noStrike" cap="non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7275" marR="67275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s-AR" sz="1400" u="none" strike="noStrike" cap="none">
                          <a:solidFill>
                            <a:srgbClr val="000000"/>
                          </a:solidFill>
                        </a:rPr>
                        <a:t> </a:t>
                      </a:r>
                      <a:endParaRPr sz="1400" u="none" strike="noStrike" cap="non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7275" marR="67275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s-AR" sz="1400" u="none" strike="noStrike" cap="none">
                          <a:solidFill>
                            <a:srgbClr val="000000"/>
                          </a:solidFill>
                        </a:rPr>
                        <a:t> </a:t>
                      </a:r>
                      <a:endParaRPr sz="1400" u="none" strike="noStrike" cap="non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7275" marR="67275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27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s-AR" sz="1400" b="1" u="none" strike="noStrike" cap="none">
                          <a:solidFill>
                            <a:srgbClr val="000000"/>
                          </a:solidFill>
                        </a:rPr>
                        <a:t>13 a 17</a:t>
                      </a:r>
                      <a:endParaRPr sz="1400" b="1" u="none" strike="noStrike" cap="non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7275" marR="67275" marT="0" marB="0" anchor="ctr">
                    <a:lnL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s-AR" sz="1400" u="none" strike="noStrike" cap="none">
                          <a:solidFill>
                            <a:srgbClr val="000000"/>
                          </a:solidFill>
                        </a:rPr>
                        <a:t>22,3</a:t>
                      </a:r>
                      <a:endParaRPr sz="1400" u="none" strike="noStrike" cap="non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7275" marR="67275" marT="0" marB="0" anchor="ctr">
                    <a:lnL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s-AR" sz="1400" u="none" strike="noStrike" cap="none">
                          <a:solidFill>
                            <a:srgbClr val="000000"/>
                          </a:solidFill>
                        </a:rPr>
                        <a:t>13,6</a:t>
                      </a:r>
                      <a:endParaRPr sz="1400" u="none" strike="noStrike" cap="non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7275" marR="67275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s-AR" sz="1400" u="none" strike="noStrike" cap="none">
                          <a:solidFill>
                            <a:srgbClr val="000000"/>
                          </a:solidFill>
                        </a:rPr>
                        <a:t>35,9</a:t>
                      </a:r>
                      <a:endParaRPr sz="1400" u="none" strike="noStrike" cap="non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7275" marR="67275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s-AR" sz="1400" u="none" strike="noStrike" cap="none">
                          <a:solidFill>
                            <a:srgbClr val="000000"/>
                          </a:solidFill>
                        </a:rPr>
                        <a:t> </a:t>
                      </a:r>
                      <a:endParaRPr sz="1400" u="none" strike="noStrike" cap="non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7275" marR="67275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s-AR" sz="1400" u="none" strike="noStrike" cap="none">
                          <a:solidFill>
                            <a:srgbClr val="000000"/>
                          </a:solidFill>
                        </a:rPr>
                        <a:t> </a:t>
                      </a:r>
                      <a:endParaRPr sz="1400" u="none" strike="noStrike" cap="non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7275" marR="67275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s-AR" sz="1400" u="none" strike="noStrike" cap="none">
                          <a:solidFill>
                            <a:srgbClr val="000000"/>
                          </a:solidFill>
                        </a:rPr>
                        <a:t> </a:t>
                      </a:r>
                      <a:endParaRPr sz="1400" u="none" strike="noStrike" cap="non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7275" marR="67275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s-AR" sz="1400" u="none" strike="noStrike" cap="none">
                          <a:solidFill>
                            <a:srgbClr val="000000"/>
                          </a:solidFill>
                        </a:rPr>
                        <a:t>30,3</a:t>
                      </a:r>
                      <a:endParaRPr sz="1400" u="none" strike="noStrike" cap="non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7275" marR="67275" marT="0" marB="0" anchor="ctr">
                    <a:lnL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s-AR" sz="1400" u="none" strike="noStrike" cap="none">
                          <a:solidFill>
                            <a:srgbClr val="000000"/>
                          </a:solidFill>
                        </a:rPr>
                        <a:t>7,4</a:t>
                      </a:r>
                      <a:endParaRPr sz="1400" u="none" strike="noStrike" cap="non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7275" marR="67275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s-AR" sz="1400" u="none" strike="noStrike" cap="none">
                          <a:solidFill>
                            <a:srgbClr val="000000"/>
                          </a:solidFill>
                        </a:rPr>
                        <a:t>37,7</a:t>
                      </a:r>
                      <a:endParaRPr sz="1400" u="none" strike="noStrike" cap="non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7275" marR="67275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s-AR" sz="1400" b="1" u="none" strike="noStrike" cap="none">
                          <a:solidFill>
                            <a:srgbClr val="000000"/>
                          </a:solidFill>
                        </a:rPr>
                        <a:t>EMSE 2018 </a:t>
                      </a:r>
                      <a:r>
                        <a:rPr lang="es-AR" sz="1400" b="1" i="0" u="none" strike="noStrike" cap="none" baseline="3000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</a:t>
                      </a:r>
                      <a:endParaRPr sz="1400" b="1" u="none" strike="noStrike" cap="non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7275" marR="67275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7FFE7">
                        <a:alpha val="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186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s-AR" sz="1400" b="1" u="none" strike="noStrike" cap="none">
                          <a:solidFill>
                            <a:srgbClr val="000000"/>
                          </a:solidFill>
                        </a:rPr>
                        <a:t>5 a 17</a:t>
                      </a:r>
                      <a:endParaRPr sz="1400" b="1" u="none" strike="noStrike" cap="non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7275" marR="67275" marT="0" marB="0" anchor="ctr">
                    <a:lnL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s-AR" sz="1400" u="none" strike="noStrike" cap="none">
                          <a:solidFill>
                            <a:srgbClr val="000000"/>
                          </a:solidFill>
                        </a:rPr>
                        <a:t>21,7</a:t>
                      </a:r>
                      <a:endParaRPr sz="1400" u="none" strike="noStrike" cap="non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7275" marR="67275" marT="0" marB="0" anchor="ctr">
                    <a:lnL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s-AR" sz="1400" u="none" strike="noStrike" cap="none">
                          <a:solidFill>
                            <a:srgbClr val="000000"/>
                          </a:solidFill>
                        </a:rPr>
                        <a:t>17,7</a:t>
                      </a:r>
                      <a:endParaRPr sz="1400" u="none" strike="noStrike" cap="non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7275" marR="67275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s-AR" sz="1400" u="none" strike="noStrike" cap="none" dirty="0">
                          <a:solidFill>
                            <a:srgbClr val="000000"/>
                          </a:solidFill>
                        </a:rPr>
                        <a:t>38,8 </a:t>
                      </a:r>
                      <a:endParaRPr sz="1400" u="none" strike="noStrike" cap="none" dirty="0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7275" marR="67275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s-AR" sz="1400" u="none" strike="noStrike" cap="none" dirty="0">
                          <a:solidFill>
                            <a:srgbClr val="000000"/>
                          </a:solidFill>
                        </a:rPr>
                        <a:t> </a:t>
                      </a:r>
                      <a:endParaRPr sz="1400" u="none" strike="noStrike" cap="none" dirty="0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7275" marR="67275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s-AR" sz="1400" u="none" strike="noStrike" cap="none">
                          <a:solidFill>
                            <a:srgbClr val="000000"/>
                          </a:solidFill>
                        </a:rPr>
                        <a:t> </a:t>
                      </a:r>
                      <a:endParaRPr sz="1400" u="none" strike="noStrike" cap="non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7275" marR="67275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s-AR" sz="1400" u="none" strike="noStrike" cap="none">
                          <a:solidFill>
                            <a:srgbClr val="000000"/>
                          </a:solidFill>
                        </a:rPr>
                        <a:t> </a:t>
                      </a:r>
                      <a:endParaRPr sz="1400" u="none" strike="noStrike" cap="non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7275" marR="67275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s-AR" sz="1400" u="none" strike="noStrike" cap="none" dirty="0">
                          <a:solidFill>
                            <a:srgbClr val="000000"/>
                          </a:solidFill>
                        </a:rPr>
                        <a:t>20,7</a:t>
                      </a:r>
                      <a:endParaRPr sz="1400" u="none" strike="noStrike" cap="none" dirty="0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7275" marR="67275" marT="0" marB="0" anchor="ctr">
                    <a:lnL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s-AR" sz="1400" u="none" strike="noStrike" cap="none" dirty="0">
                          <a:solidFill>
                            <a:srgbClr val="000000"/>
                          </a:solidFill>
                        </a:rPr>
                        <a:t>20,4</a:t>
                      </a:r>
                      <a:endParaRPr sz="1400" u="none" strike="noStrike" cap="none" dirty="0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7275" marR="67275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s-AR" sz="1400" u="none" strike="noStrike" cap="none" dirty="0">
                          <a:solidFill>
                            <a:srgbClr val="000000"/>
                          </a:solidFill>
                        </a:rPr>
                        <a:t>41,1</a:t>
                      </a:r>
                      <a:endParaRPr sz="1400" u="none" strike="noStrike" cap="none" dirty="0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7275" marR="67275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s-AR" sz="1400" b="1" u="none" strike="noStrike" cap="none" dirty="0" err="1">
                          <a:solidFill>
                            <a:srgbClr val="000000"/>
                          </a:solidFill>
                        </a:rPr>
                        <a:t>ENNyS</a:t>
                      </a:r>
                      <a:r>
                        <a:rPr lang="es-AR" sz="1400" b="1" u="none" strike="noStrike" cap="none" dirty="0">
                          <a:solidFill>
                            <a:srgbClr val="000000"/>
                          </a:solidFill>
                        </a:rPr>
                        <a:t> 2018</a:t>
                      </a:r>
                      <a:r>
                        <a:rPr lang="es-AR" sz="1400" b="1" i="0" u="none" strike="noStrike" cap="none" baseline="30000" dirty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3</a:t>
                      </a:r>
                      <a:endParaRPr sz="1400" b="1" u="none" strike="noStrike" cap="none" dirty="0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7275" marR="67275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7FFE7">
                        <a:alpha val="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264" name="Google Shape;264;g760343dfac_1_0"/>
          <p:cNvSpPr txBox="1"/>
          <p:nvPr/>
        </p:nvSpPr>
        <p:spPr>
          <a:xfrm>
            <a:off x="341188" y="4767143"/>
            <a:ext cx="8376092" cy="1538883"/>
          </a:xfrm>
          <a:prstGeom prst="rect">
            <a:avLst/>
          </a:prstGeom>
          <a:noFill/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AutoNum type="arabicPeriod"/>
            </a:pPr>
            <a:r>
              <a:rPr lang="es-AR" sz="1400" b="0" i="1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Ministerio de Salud de la Provincia de Santa Fe . Dirección  de Información para la Gestión. 2019. Situación nutricional de menores 5 años. Provincia de Santa Fe</a:t>
            </a:r>
            <a:endParaRPr dirty="0"/>
          </a:p>
          <a:p>
            <a:pPr marL="342900" marR="0" lvl="0" indent="-3429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AutoNum type="arabicPeriod"/>
            </a:pPr>
            <a:r>
              <a:rPr lang="es-AR" sz="1400" b="0" i="1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Dirección de Promoción de la Salud y Control de Enfermedades No Transmisibles, Ministerio de Salud de la Nación, 2013. Segunda Encuesta Mundial de Salud Escolar , Argentina 2012.</a:t>
            </a:r>
            <a:endParaRPr sz="1400" b="0" i="1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marR="0" lvl="0" indent="-3429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AutoNum type="arabicPeriod"/>
            </a:pPr>
            <a:r>
              <a:rPr lang="es-AR" sz="1400" b="0" i="1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Ministerio de Salud y Desarrollo Social. 2019. Indicadores Priorizados 2da Encuesta Nacional de Nutrición y Salud (</a:t>
            </a:r>
            <a:r>
              <a:rPr lang="es-AR" sz="1400" b="0" i="1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ENNyS</a:t>
            </a:r>
            <a:r>
              <a:rPr lang="es-AR" sz="1400" b="0" i="1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)</a:t>
            </a:r>
            <a:endParaRPr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Google Shape;270;g7b8f389923_1_8"/>
          <p:cNvSpPr txBox="1"/>
          <p:nvPr/>
        </p:nvSpPr>
        <p:spPr>
          <a:xfrm>
            <a:off x="1147850" y="0"/>
            <a:ext cx="7498200" cy="63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2214"/>
              </a:buClr>
              <a:buSzPts val="1800"/>
              <a:buFont typeface="PT Sans Narrow"/>
              <a:buNone/>
            </a:pPr>
            <a:r>
              <a:rPr lang="es-AR" sz="3600" b="1" i="0" u="none" strike="noStrike" cap="none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rPr>
              <a:t>Discusión y conclusiones</a:t>
            </a:r>
            <a:endParaRPr sz="3600" b="1" i="0" u="none" strike="noStrike" cap="none">
              <a:solidFill>
                <a:schemeClr val="accent1"/>
              </a:solidFill>
              <a:latin typeface="PT Sans Narrow"/>
              <a:ea typeface="PT Sans Narrow"/>
              <a:cs typeface="PT Sans Narrow"/>
              <a:sym typeface="PT Sans Narrow"/>
            </a:endParaRPr>
          </a:p>
        </p:txBody>
      </p:sp>
      <p:sp>
        <p:nvSpPr>
          <p:cNvPr id="271" name="Google Shape;271;g7b8f389923_1_8"/>
          <p:cNvSpPr txBox="1"/>
          <p:nvPr/>
        </p:nvSpPr>
        <p:spPr>
          <a:xfrm>
            <a:off x="589444" y="864900"/>
            <a:ext cx="8219275" cy="63627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85750" marR="0" lvl="0" indent="-285750" algn="l" rtl="0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1440"/>
              <a:buFont typeface="Open Sans"/>
              <a:buChar char="●"/>
            </a:pPr>
            <a:r>
              <a:rPr lang="es-AR" sz="1800" b="0" i="0" u="none" strike="noStrike" cap="none" dirty="0">
                <a:solidFill>
                  <a:srgbClr val="00040C"/>
                </a:solidFill>
                <a:latin typeface="Open Sans"/>
                <a:ea typeface="Open Sans"/>
                <a:cs typeface="Open Sans"/>
                <a:sym typeface="Open Sans"/>
              </a:rPr>
              <a:t>En la provincia de Santa Fe se registro el </a:t>
            </a:r>
            <a:r>
              <a:rPr lang="es-AR" sz="1800" b="1" i="0" u="none" strike="noStrike" cap="none" dirty="0">
                <a:solidFill>
                  <a:srgbClr val="00040C"/>
                </a:solidFill>
                <a:latin typeface="Open Sans"/>
                <a:ea typeface="Open Sans"/>
                <a:cs typeface="Open Sans"/>
                <a:sym typeface="Open Sans"/>
              </a:rPr>
              <a:t>exceso de peso </a:t>
            </a:r>
            <a:r>
              <a:rPr lang="es-AR" sz="1800" b="0" i="0" u="none" strike="noStrike" cap="none" dirty="0">
                <a:solidFill>
                  <a:srgbClr val="00040C"/>
                </a:solidFill>
                <a:latin typeface="Open Sans"/>
                <a:ea typeface="Open Sans"/>
                <a:cs typeface="Open Sans"/>
                <a:sym typeface="Open Sans"/>
              </a:rPr>
              <a:t>en el 37,7% (45.554) : de los cuales el 16,2% (19.519) tenían </a:t>
            </a:r>
            <a:r>
              <a:rPr lang="es-AR" sz="1800" b="1" i="0" u="none" strike="noStrike" cap="none" dirty="0">
                <a:solidFill>
                  <a:srgbClr val="00040C"/>
                </a:solidFill>
                <a:latin typeface="Open Sans"/>
                <a:ea typeface="Open Sans"/>
                <a:cs typeface="Open Sans"/>
                <a:sym typeface="Open Sans"/>
              </a:rPr>
              <a:t>obesidad</a:t>
            </a:r>
            <a:r>
              <a:rPr lang="es-AR" sz="1800" b="0" i="0" u="none" strike="noStrike" cap="none" dirty="0">
                <a:solidFill>
                  <a:srgbClr val="00040C"/>
                </a:solidFill>
                <a:latin typeface="Open Sans"/>
                <a:ea typeface="Open Sans"/>
                <a:cs typeface="Open Sans"/>
                <a:sym typeface="Open Sans"/>
              </a:rPr>
              <a:t> y el 21,5% (26.035) </a:t>
            </a:r>
            <a:r>
              <a:rPr lang="es-AR" sz="1800" b="1" i="0" u="none" strike="noStrike" cap="none" dirty="0">
                <a:solidFill>
                  <a:srgbClr val="00040C"/>
                </a:solidFill>
                <a:latin typeface="Open Sans"/>
                <a:ea typeface="Open Sans"/>
                <a:cs typeface="Open Sans"/>
                <a:sym typeface="Open Sans"/>
              </a:rPr>
              <a:t>sobrepeso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85750" marR="0" lvl="0" indent="-285750" algn="l" rtl="0">
              <a:lnSpc>
                <a:spcPct val="150000"/>
              </a:lnSpc>
              <a:spcBef>
                <a:spcPts val="1800"/>
              </a:spcBef>
              <a:spcAft>
                <a:spcPts val="0"/>
              </a:spcAft>
              <a:buClr>
                <a:schemeClr val="dk2"/>
              </a:buClr>
              <a:buSzPts val="1440"/>
              <a:buFont typeface="Open Sans"/>
              <a:buChar char="●"/>
            </a:pPr>
            <a:r>
              <a:rPr lang="es-AR" sz="1800" b="0" i="0" u="none" strike="noStrike" cap="none" dirty="0">
                <a:solidFill>
                  <a:srgbClr val="00040C"/>
                </a:solidFill>
                <a:latin typeface="Open Sans"/>
                <a:ea typeface="Open Sans"/>
                <a:cs typeface="Open Sans"/>
                <a:sym typeface="Open Sans"/>
              </a:rPr>
              <a:t>El exceso de peso fue mayor en </a:t>
            </a:r>
            <a:r>
              <a:rPr lang="es-AR" sz="1800" b="1" i="0" u="none" strike="noStrike" cap="none" dirty="0">
                <a:solidFill>
                  <a:srgbClr val="00040C"/>
                </a:solidFill>
                <a:latin typeface="Open Sans"/>
                <a:ea typeface="Open Sans"/>
                <a:cs typeface="Open Sans"/>
                <a:sym typeface="Open Sans"/>
              </a:rPr>
              <a:t>varones</a:t>
            </a:r>
            <a:r>
              <a:rPr lang="es-AR" sz="1800" b="0" i="0" u="none" strike="noStrike" cap="none" dirty="0">
                <a:solidFill>
                  <a:srgbClr val="00040C"/>
                </a:solidFill>
                <a:latin typeface="Open Sans"/>
                <a:ea typeface="Open Sans"/>
                <a:cs typeface="Open Sans"/>
                <a:sym typeface="Open Sans"/>
              </a:rPr>
              <a:t>, </a:t>
            </a:r>
            <a:r>
              <a:rPr lang="es-AR" sz="1800" b="1" i="0" u="none" strike="noStrike" cap="none" dirty="0">
                <a:solidFill>
                  <a:srgbClr val="00040C"/>
                </a:solidFill>
                <a:latin typeface="Open Sans"/>
                <a:ea typeface="Open Sans"/>
                <a:cs typeface="Open Sans"/>
                <a:sym typeface="Open Sans"/>
              </a:rPr>
              <a:t>en niños de 9 a 11 años, </a:t>
            </a:r>
            <a:r>
              <a:rPr lang="es-AR" sz="1800" b="0" i="0" u="none" strike="noStrike" cap="none" dirty="0">
                <a:solidFill>
                  <a:srgbClr val="00040C"/>
                </a:solidFill>
                <a:latin typeface="Open Sans"/>
                <a:ea typeface="Open Sans"/>
                <a:cs typeface="Open Sans"/>
                <a:sym typeface="Open Sans"/>
              </a:rPr>
              <a:t>y en departamentos como </a:t>
            </a:r>
            <a:r>
              <a:rPr lang="es-AR" sz="1800" b="1" i="0" u="none" strike="noStrike" cap="none" dirty="0">
                <a:solidFill>
                  <a:srgbClr val="00040C"/>
                </a:solidFill>
                <a:latin typeface="Open Sans"/>
                <a:ea typeface="Open Sans"/>
                <a:cs typeface="Open Sans"/>
                <a:sym typeface="Open Sans"/>
              </a:rPr>
              <a:t>Belgrano</a:t>
            </a:r>
            <a:r>
              <a:rPr lang="es-AR" sz="1800" b="0" i="0" u="none" strike="noStrike" cap="none" dirty="0">
                <a:solidFill>
                  <a:srgbClr val="00040C"/>
                </a:solidFill>
                <a:latin typeface="Open Sans"/>
                <a:ea typeface="Open Sans"/>
                <a:cs typeface="Open Sans"/>
                <a:sym typeface="Open Sans"/>
              </a:rPr>
              <a:t>, </a:t>
            </a:r>
            <a:r>
              <a:rPr lang="es-AR" sz="1800" b="1" i="0" u="none" strike="noStrike" cap="none" dirty="0">
                <a:solidFill>
                  <a:srgbClr val="00040C"/>
                </a:solidFill>
                <a:latin typeface="Open Sans"/>
                <a:ea typeface="Open Sans"/>
                <a:cs typeface="Open Sans"/>
                <a:sym typeface="Open Sans"/>
              </a:rPr>
              <a:t>Las Colonias </a:t>
            </a:r>
            <a:r>
              <a:rPr lang="es-AR" sz="1800" b="0" i="0" u="none" strike="noStrike" cap="none" dirty="0">
                <a:solidFill>
                  <a:srgbClr val="00040C"/>
                </a:solidFill>
                <a:latin typeface="Open Sans"/>
                <a:ea typeface="Open Sans"/>
                <a:cs typeface="Open Sans"/>
                <a:sym typeface="Open Sans"/>
              </a:rPr>
              <a:t>y </a:t>
            </a:r>
            <a:r>
              <a:rPr lang="es-AR" sz="1800" b="1" i="0" u="none" strike="noStrike" cap="none" dirty="0">
                <a:solidFill>
                  <a:srgbClr val="00040C"/>
                </a:solidFill>
                <a:latin typeface="Open Sans"/>
                <a:ea typeface="Open Sans"/>
                <a:cs typeface="Open Sans"/>
                <a:sym typeface="Open Sans"/>
              </a:rPr>
              <a:t>Constitución</a:t>
            </a:r>
            <a:r>
              <a:rPr lang="es-AR" sz="1800" b="0" i="0" u="none" strike="noStrike" cap="none" dirty="0">
                <a:solidFill>
                  <a:srgbClr val="00040C"/>
                </a:solidFill>
                <a:latin typeface="Open Sans"/>
                <a:ea typeface="Open Sans"/>
                <a:cs typeface="Open Sans"/>
                <a:sym typeface="Open Sans"/>
              </a:rPr>
              <a:t> con proporciones de exceso de peso de 60%, 45% y 44% respectivamente.</a:t>
            </a:r>
            <a:endParaRPr lang="es-AR" sz="1800" dirty="0">
              <a:solidFill>
                <a:srgbClr val="00040C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285750" marR="0" lvl="0" indent="-285750" algn="l" rtl="0">
              <a:lnSpc>
                <a:spcPct val="150000"/>
              </a:lnSpc>
              <a:spcBef>
                <a:spcPts val="1800"/>
              </a:spcBef>
              <a:spcAft>
                <a:spcPts val="0"/>
              </a:spcAft>
              <a:buClr>
                <a:schemeClr val="dk2"/>
              </a:buClr>
              <a:buSzPts val="1440"/>
              <a:buFont typeface="Open Sans"/>
              <a:buChar char="●"/>
            </a:pPr>
            <a:r>
              <a:rPr lang="es-AR" sz="1800" b="0" i="0" u="none" strike="noStrike" cap="none" dirty="0">
                <a:solidFill>
                  <a:srgbClr val="00040C"/>
                </a:solidFill>
                <a:latin typeface="Open Sans"/>
                <a:ea typeface="Open Sans"/>
                <a:cs typeface="Open Sans"/>
                <a:sym typeface="Open Sans"/>
              </a:rPr>
              <a:t>Estos hallazgos son consistentes con los resultados de la </a:t>
            </a:r>
            <a:r>
              <a:rPr lang="es-AR" sz="1800" b="0" i="0" u="none" strike="noStrike" cap="none" dirty="0" err="1">
                <a:solidFill>
                  <a:srgbClr val="00040C"/>
                </a:solidFill>
                <a:latin typeface="Open Sans"/>
                <a:ea typeface="Open Sans"/>
                <a:cs typeface="Open Sans"/>
                <a:sym typeface="Open Sans"/>
              </a:rPr>
              <a:t>ENNyS</a:t>
            </a:r>
            <a:r>
              <a:rPr lang="es-AR" sz="1800" b="0" i="0" u="none" strike="noStrike" cap="none" dirty="0">
                <a:solidFill>
                  <a:srgbClr val="00040C"/>
                </a:solidFill>
                <a:latin typeface="Open Sans"/>
                <a:ea typeface="Open Sans"/>
                <a:cs typeface="Open Sans"/>
                <a:sym typeface="Open Sans"/>
              </a:rPr>
              <a:t> realizada en 2018.</a:t>
            </a:r>
            <a:endParaRPr sz="1800" b="0" i="0" u="none" strike="noStrike" cap="none" dirty="0">
              <a:solidFill>
                <a:srgbClr val="00040C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285750" marR="0" lvl="0" indent="-171450" algn="l" rtl="0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rgbClr val="00040C"/>
              </a:buClr>
              <a:buSzPts val="1800"/>
              <a:buFont typeface="Open Sans"/>
              <a:buNone/>
            </a:pPr>
            <a:endParaRPr sz="1800" b="0" i="0" u="none" strike="noStrike" cap="none" dirty="0">
              <a:solidFill>
                <a:srgbClr val="00040C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285750" marR="0" lvl="0" indent="-171450" algn="l" rtl="0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rgbClr val="00040C"/>
              </a:buClr>
              <a:buSzPts val="1800"/>
              <a:buFont typeface="Open Sans"/>
              <a:buNone/>
            </a:pPr>
            <a:endParaRPr sz="1800" b="0" i="0" u="none" strike="noStrike" cap="none" dirty="0">
              <a:solidFill>
                <a:srgbClr val="00040C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Google Shape;276;p21"/>
          <p:cNvSpPr txBox="1">
            <a:spLocks noGrp="1"/>
          </p:cNvSpPr>
          <p:nvPr>
            <p:ph type="title"/>
          </p:nvPr>
        </p:nvSpPr>
        <p:spPr>
          <a:xfrm>
            <a:off x="1435608" y="274638"/>
            <a:ext cx="74982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2214"/>
              </a:buClr>
              <a:buSzPts val="1800"/>
              <a:buNone/>
            </a:pPr>
            <a:r>
              <a:rPr lang="es-AR"/>
              <a:t>Recomendaciones</a:t>
            </a:r>
            <a:endParaRPr/>
          </a:p>
        </p:txBody>
      </p:sp>
      <p:sp>
        <p:nvSpPr>
          <p:cNvPr id="277" name="Google Shape;277;p21"/>
          <p:cNvSpPr txBox="1">
            <a:spLocks noGrp="1"/>
          </p:cNvSpPr>
          <p:nvPr>
            <p:ph type="body" idx="1"/>
          </p:nvPr>
        </p:nvSpPr>
        <p:spPr>
          <a:xfrm>
            <a:off x="1385504" y="1097071"/>
            <a:ext cx="7498200" cy="48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85750" lvl="0" indent="-285750" algn="l" rtl="0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rgbClr val="00040C"/>
              </a:buClr>
              <a:buSzPts val="1800"/>
              <a:buChar char="●"/>
            </a:pPr>
            <a:r>
              <a:rPr lang="es-AR" dirty="0">
                <a:solidFill>
                  <a:srgbClr val="00040C"/>
                </a:solidFill>
              </a:rPr>
              <a:t>Generar consenso acerca de la carga de información en SICAP, especialmente en el registro de datos personales. A partir de la difusión de informes periódicos, dar a conocer a los Efectores la utilidad del registro de medidas antropométricas.</a:t>
            </a:r>
            <a:endParaRPr dirty="0"/>
          </a:p>
          <a:p>
            <a:pPr marL="0" lvl="0" indent="0" algn="l" rtl="0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rgbClr val="00040C"/>
              </a:buClr>
              <a:buSzPts val="1800"/>
              <a:buNone/>
            </a:pPr>
            <a:endParaRPr dirty="0">
              <a:solidFill>
                <a:srgbClr val="00040C"/>
              </a:solidFill>
            </a:endParaRPr>
          </a:p>
          <a:p>
            <a:pPr marL="285750" lvl="0" indent="-285750" algn="l" rtl="0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rgbClr val="00040C"/>
              </a:buClr>
              <a:buSzPts val="1800"/>
              <a:buChar char="●"/>
            </a:pPr>
            <a:r>
              <a:rPr lang="es-AR" dirty="0">
                <a:solidFill>
                  <a:srgbClr val="00040C"/>
                </a:solidFill>
              </a:rPr>
              <a:t>Para enriquecer el análisis sería conveniente incluir los posibles diagnósticos en los reportes antropométricos.</a:t>
            </a:r>
            <a:endParaRPr dirty="0"/>
          </a:p>
          <a:p>
            <a:pPr marL="0" lvl="0" indent="0" algn="l" rtl="0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rgbClr val="00040C"/>
              </a:buClr>
              <a:buSzPts val="1800"/>
              <a:buNone/>
            </a:pPr>
            <a:endParaRPr dirty="0">
              <a:solidFill>
                <a:srgbClr val="00040C"/>
              </a:solidFill>
            </a:endParaRPr>
          </a:p>
          <a:p>
            <a:pPr marL="285750" lvl="0" indent="-285750" algn="l" rtl="0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rgbClr val="00040C"/>
              </a:buClr>
              <a:buSzPts val="1800"/>
              <a:buChar char="●"/>
            </a:pPr>
            <a:r>
              <a:rPr lang="es-AR" dirty="0">
                <a:solidFill>
                  <a:srgbClr val="00040C"/>
                </a:solidFill>
              </a:rPr>
              <a:t>Se sugiere implementar un sistema de vigilancia de la obesidad y sobrepeso en </a:t>
            </a:r>
            <a:r>
              <a:rPr lang="es-AR" dirty="0" err="1">
                <a:solidFill>
                  <a:srgbClr val="00040C"/>
                </a:solidFill>
              </a:rPr>
              <a:t>NNyA</a:t>
            </a:r>
            <a:r>
              <a:rPr lang="es-AR" dirty="0">
                <a:solidFill>
                  <a:srgbClr val="00040C"/>
                </a:solidFill>
              </a:rPr>
              <a:t> de la provincia de Santa Fe.</a:t>
            </a:r>
            <a:endParaRPr dirty="0"/>
          </a:p>
          <a:p>
            <a:pPr marL="457200" lvl="0" indent="-2286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440"/>
              <a:buNone/>
            </a:pPr>
            <a:endParaRPr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" name="Google Shape;282;p22"/>
          <p:cNvSpPr txBox="1">
            <a:spLocks noGrp="1"/>
          </p:cNvSpPr>
          <p:nvPr>
            <p:ph type="title"/>
          </p:nvPr>
        </p:nvSpPr>
        <p:spPr>
          <a:xfrm>
            <a:off x="1059827" y="2529322"/>
            <a:ext cx="74982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s-AR"/>
              <a:t>Muchas gracias!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ropic">
  <a:themeElements>
    <a:clrScheme name="Tropic">
      <a:dk1>
        <a:srgbClr val="A1E8D9"/>
      </a:dk1>
      <a:lt1>
        <a:srgbClr val="FFFFFF"/>
      </a:lt1>
      <a:dk2>
        <a:srgbClr val="695D46"/>
      </a:dk2>
      <a:lt2>
        <a:srgbClr val="B3A77D"/>
      </a:lt2>
      <a:accent1>
        <a:srgbClr val="EF6C00"/>
      </a:accent1>
      <a:accent2>
        <a:srgbClr val="009668"/>
      </a:accent2>
      <a:accent3>
        <a:srgbClr val="4DB6AC"/>
      </a:accent3>
      <a:accent4>
        <a:srgbClr val="FF9800"/>
      </a:accent4>
      <a:accent5>
        <a:srgbClr val="CE93D8"/>
      </a:accent5>
      <a:accent6>
        <a:srgbClr val="EEFF41"/>
      </a:accent6>
      <a:hlink>
        <a:srgbClr val="CE93D8"/>
      </a:hlink>
      <a:folHlink>
        <a:srgbClr val="CE93D8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91</TotalTime>
  <Words>1584</Words>
  <Application>Microsoft Office PowerPoint</Application>
  <PresentationFormat>Presentación en pantalla (4:3)</PresentationFormat>
  <Paragraphs>268</Paragraphs>
  <Slides>21</Slides>
  <Notes>21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21</vt:i4>
      </vt:variant>
    </vt:vector>
  </HeadingPairs>
  <TitlesOfParts>
    <vt:vector size="27" baseType="lpstr">
      <vt:lpstr>Gill Sans</vt:lpstr>
      <vt:lpstr>PT Sans Narrow</vt:lpstr>
      <vt:lpstr>Arial</vt:lpstr>
      <vt:lpstr>Calibri</vt:lpstr>
      <vt:lpstr>Open Sans</vt:lpstr>
      <vt:lpstr>Tropic</vt:lpstr>
      <vt:lpstr> DESCRIPCIÓN DE LA SITUACIÓN DEL SOBREPESO Y LA OBESIDAD EN POBLACIÓN INFANTIL Y ADOLESCENTE DE LA PROVINCIA DE SANTA FE. PRIMER SEMESTRE 2019</vt:lpstr>
      <vt:lpstr>Justificación </vt:lpstr>
      <vt:lpstr>Objetivo general</vt:lpstr>
      <vt:lpstr>  Se realizó una descripción epidemiológica de tipo transversal, del estado nutricional de la población infantil y adolescente, que se ha atendido en efectores públicos de la Provincia de Santa Fe, a partir de los datos provenientes del Sistema de Información de los Centros de Atención Primaria (SICAP).   </vt:lpstr>
      <vt:lpstr>Universo, población y muestra:  </vt:lpstr>
      <vt:lpstr>Operacionalización de variables</vt:lpstr>
      <vt:lpstr>Indicador principal</vt:lpstr>
      <vt:lpstr>Indicadores de calidad de los datos</vt:lpstr>
      <vt:lpstr>Procesamiento de datos</vt:lpstr>
      <vt:lpstr>Procesamiento de datos</vt:lpstr>
      <vt:lpstr>Resultados</vt:lpstr>
      <vt:lpstr>Resultados</vt:lpstr>
      <vt:lpstr>Resultados</vt:lpstr>
      <vt:lpstr>Resultados</vt:lpstr>
      <vt:lpstr>Presentación de PowerPoint</vt:lpstr>
      <vt:lpstr>Resultados  </vt:lpstr>
      <vt:lpstr>Resultados</vt:lpstr>
      <vt:lpstr>Discusión y conclusiones </vt:lpstr>
      <vt:lpstr>Presentación de PowerPoint</vt:lpstr>
      <vt:lpstr>Recomendaciones</vt:lpstr>
      <vt:lpstr>Muchas gracias!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DESCRIPCIÓN DE LA SITUACIÓN DEL SOBREPESO Y LA OBESIDAD EN POBLACIÓN INFANTIL Y ADOLESCENTE DE LA PROVINCIA DE SANTA FE. PRIMER SEMESTRE 2019</dc:title>
  <dc:creator>Fernando</dc:creator>
  <cp:lastModifiedBy>Rocio</cp:lastModifiedBy>
  <cp:revision>5</cp:revision>
  <dcterms:created xsi:type="dcterms:W3CDTF">2019-10-08T12:16:50Z</dcterms:created>
  <dcterms:modified xsi:type="dcterms:W3CDTF">2019-12-30T13:33:02Z</dcterms:modified>
</cp:coreProperties>
</file>