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3.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56" r:id="rId2"/>
    <p:sldId id="481" r:id="rId3"/>
    <p:sldId id="539" r:id="rId4"/>
    <p:sldId id="537" r:id="rId5"/>
    <p:sldId id="538" r:id="rId6"/>
    <p:sldId id="557" r:id="rId7"/>
    <p:sldId id="516" r:id="rId8"/>
    <p:sldId id="517" r:id="rId9"/>
    <p:sldId id="558" r:id="rId10"/>
    <p:sldId id="518" r:id="rId11"/>
    <p:sldId id="519" r:id="rId12"/>
    <p:sldId id="520" r:id="rId13"/>
    <p:sldId id="521" r:id="rId14"/>
    <p:sldId id="559" r:id="rId15"/>
    <p:sldId id="483" r:id="rId16"/>
    <p:sldId id="522" r:id="rId17"/>
    <p:sldId id="523" r:id="rId18"/>
    <p:sldId id="540" r:id="rId19"/>
    <p:sldId id="269" r:id="rId20"/>
    <p:sldId id="560" r:id="rId21"/>
    <p:sldId id="484" r:id="rId22"/>
    <p:sldId id="524" r:id="rId23"/>
    <p:sldId id="561" r:id="rId24"/>
    <p:sldId id="528" r:id="rId25"/>
    <p:sldId id="449" r:id="rId26"/>
    <p:sldId id="562" r:id="rId27"/>
    <p:sldId id="423" r:id="rId28"/>
    <p:sldId id="424" r:id="rId29"/>
    <p:sldId id="425" r:id="rId30"/>
    <p:sldId id="563" r:id="rId31"/>
    <p:sldId id="529" r:id="rId32"/>
    <p:sldId id="564" r:id="rId33"/>
    <p:sldId id="389" r:id="rId34"/>
    <p:sldId id="555" r:id="rId35"/>
    <p:sldId id="554" r:id="rId36"/>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D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36" autoAdjust="0"/>
    <p:restoredTop sz="94660"/>
  </p:normalViewPr>
  <p:slideViewPr>
    <p:cSldViewPr snapToGrid="0">
      <p:cViewPr varScale="1">
        <p:scale>
          <a:sx n="60" d="100"/>
          <a:sy n="60" d="100"/>
        </p:scale>
        <p:origin x="1296"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cbos\Dropbox\Tuberculosis\TB%20Pedi&#225;trica\Presentaci&#243;n%20TB%20Pedi&#225;trica%2021-08-2019.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jcbos\Dropbox\Tuberculosis\TB%20Pedi&#225;trica\Presentaci&#243;n%20TB%20Pedi&#225;trica%2021-08-2019.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jcbos\Dropbox\Tuberculosis\Tendencia%20Notificaci&#243;n%20Tuberculosis%20por%20Jurisdicciones%20y%20edades%201980%20-2018%20con%20c&#225;lculos.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oleObject" Target="file:///C:\Users\jcbos\Dropbox\Tuberculosis\Tendencia%20Notificaci&#243;n%20Tuberculosis%20por%20Jurisdicciones%20y%20edades%201980%20-2018%20con%20c&#225;lculos.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_rels/chart5.xml.rels><?xml version="1.0" encoding="UTF-8" standalone="yes"?>
<Relationships xmlns="http://schemas.openxmlformats.org/package/2006/relationships"><Relationship Id="rId3" Type="http://schemas.openxmlformats.org/officeDocument/2006/relationships/oleObject" Target="file:///C:\Users\jcbos\Dropbox\Tuberculosis\Tendencia%20Notificaci&#243;n%20Tuberculosis%20por%20Jurisdicciones%20y%20edades%201980%20-2018%20con%20c&#225;lculos.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3.xml"/></Relationships>
</file>

<file path=ppt/charts/_rels/chart6.xml.rels><?xml version="1.0" encoding="UTF-8" standalone="yes"?>
<Relationships xmlns="http://schemas.openxmlformats.org/package/2006/relationships"><Relationship Id="rId3" Type="http://schemas.openxmlformats.org/officeDocument/2006/relationships/oleObject" Target="file:///C:\Users\jcbos\Dropbox\Tuberculosis\TB%20Pedi&#225;trica\Presentaci&#243;n%20TB%20Pedi&#225;trica%2021-08-2019.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jcbos\Dropbox\Tuberculosis\TB%20Pedi&#225;trica\Presentaci&#243;n%20TB%20Pedi&#225;trica%2021-08-2019.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jcbos\Dropbox\Tuberculosis\TB%20Pedi&#225;trica\Presentaci&#243;n%20TB%20Pedi&#225;trica%2021-08-2019.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jcbos\Dropbox\Tuberculosis\TB%20Pedi&#225;trica\Presentaci&#243;n%20TB%20Pedi&#225;trica%2021-08-2019.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jcbos\Dropbox\Tuberculosis\TB%20Pedi&#225;trica\Presentaci&#243;n%20TB%20Pedi&#225;trica%2021-08-2019.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b="1" dirty="0" err="1">
                <a:solidFill>
                  <a:sysClr val="windowText" lastClr="000000"/>
                </a:solidFill>
              </a:rPr>
              <a:t>Notificación</a:t>
            </a:r>
            <a:r>
              <a:rPr lang="en-US" b="1" dirty="0">
                <a:solidFill>
                  <a:sysClr val="windowText" lastClr="000000"/>
                </a:solidFill>
              </a:rPr>
              <a:t> de </a:t>
            </a:r>
            <a:r>
              <a:rPr lang="en-US" b="1" dirty="0" err="1">
                <a:solidFill>
                  <a:sysClr val="windowText" lastClr="000000"/>
                </a:solidFill>
              </a:rPr>
              <a:t>casos</a:t>
            </a:r>
            <a:r>
              <a:rPr lang="en-US" b="1" dirty="0">
                <a:solidFill>
                  <a:sysClr val="windowText" lastClr="000000"/>
                </a:solidFill>
              </a:rPr>
              <a:t> de tuberculosis por </a:t>
            </a:r>
            <a:r>
              <a:rPr lang="en-US" b="1" dirty="0" err="1">
                <a:solidFill>
                  <a:sysClr val="windowText" lastClr="000000"/>
                </a:solidFill>
              </a:rPr>
              <a:t>grupos</a:t>
            </a:r>
            <a:r>
              <a:rPr lang="en-US" b="1" dirty="0">
                <a:solidFill>
                  <a:sysClr val="windowText" lastClr="000000"/>
                </a:solidFill>
              </a:rPr>
              <a:t> de </a:t>
            </a:r>
            <a:r>
              <a:rPr lang="en-US" b="1" dirty="0" err="1">
                <a:solidFill>
                  <a:sysClr val="windowText" lastClr="000000"/>
                </a:solidFill>
              </a:rPr>
              <a:t>edad</a:t>
            </a:r>
            <a:r>
              <a:rPr lang="en-US" b="1" dirty="0">
                <a:solidFill>
                  <a:sysClr val="windowText" lastClr="000000"/>
                </a:solidFill>
              </a:rPr>
              <a:t>. </a:t>
            </a:r>
            <a:r>
              <a:rPr lang="en-US" b="1" dirty="0" err="1">
                <a:solidFill>
                  <a:sysClr val="windowText" lastClr="000000"/>
                </a:solidFill>
              </a:rPr>
              <a:t>Número</a:t>
            </a:r>
            <a:r>
              <a:rPr lang="en-US" b="1" dirty="0">
                <a:solidFill>
                  <a:sysClr val="windowText" lastClr="000000"/>
                </a:solidFill>
              </a:rPr>
              <a:t> de </a:t>
            </a:r>
            <a:r>
              <a:rPr lang="en-US" b="1" dirty="0" err="1">
                <a:solidFill>
                  <a:sysClr val="windowText" lastClr="000000"/>
                </a:solidFill>
              </a:rPr>
              <a:t>casos</a:t>
            </a:r>
            <a:r>
              <a:rPr lang="en-US" b="1" dirty="0">
                <a:solidFill>
                  <a:sysClr val="windowText" lastClr="000000"/>
                </a:solidFill>
              </a:rPr>
              <a:t> y </a:t>
            </a:r>
            <a:r>
              <a:rPr lang="en-US" b="1" dirty="0" err="1">
                <a:solidFill>
                  <a:sysClr val="windowText" lastClr="000000"/>
                </a:solidFill>
              </a:rPr>
              <a:t>tasas</a:t>
            </a:r>
            <a:r>
              <a:rPr lang="en-US" b="1" dirty="0">
                <a:solidFill>
                  <a:sysClr val="windowText" lastClr="000000"/>
                </a:solidFill>
              </a:rPr>
              <a:t> por 100.000 </a:t>
            </a:r>
            <a:r>
              <a:rPr lang="en-US" b="1" dirty="0" err="1">
                <a:solidFill>
                  <a:sysClr val="windowText" lastClr="000000"/>
                </a:solidFill>
              </a:rPr>
              <a:t>habitantes</a:t>
            </a:r>
            <a:r>
              <a:rPr lang="en-US" b="1" dirty="0">
                <a:solidFill>
                  <a:sysClr val="windowText" lastClr="000000"/>
                </a:solidFill>
              </a:rPr>
              <a:t>. Argentina, 2018*</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s-AR"/>
        </a:p>
      </c:txPr>
    </c:title>
    <c:autoTitleDeleted val="0"/>
    <c:plotArea>
      <c:layout>
        <c:manualLayout>
          <c:layoutTarget val="inner"/>
          <c:xMode val="edge"/>
          <c:yMode val="edge"/>
          <c:x val="9.8533422135797036E-2"/>
          <c:y val="0.11700158359843768"/>
          <c:w val="0.8220224142824728"/>
          <c:h val="0.76141552568043724"/>
        </c:manualLayout>
      </c:layout>
      <c:barChart>
        <c:barDir val="col"/>
        <c:grouping val="clustered"/>
        <c:varyColors val="0"/>
        <c:ser>
          <c:idx val="0"/>
          <c:order val="0"/>
          <c:tx>
            <c:v>Casos</c:v>
          </c:tx>
          <c:spPr>
            <a:solidFill>
              <a:schemeClr val="accent1"/>
            </a:solidFill>
            <a:ln>
              <a:solidFill>
                <a:sysClr val="windowText" lastClr="000000"/>
              </a:solidFill>
            </a:ln>
            <a:effectLst/>
          </c:spPr>
          <c:invertIfNegative val="0"/>
          <c:cat>
            <c:strRef>
              <c:f>Sheet1!$A$5:$A$23</c:f>
              <c:strCache>
                <c:ptCount val="19"/>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85-89</c:v>
                </c:pt>
                <c:pt idx="18">
                  <c:v>90-94</c:v>
                </c:pt>
              </c:strCache>
            </c:strRef>
          </c:cat>
          <c:val>
            <c:numRef>
              <c:f>Sheet1!$C$5:$C$23</c:f>
              <c:numCache>
                <c:formatCode>General</c:formatCode>
                <c:ptCount val="19"/>
                <c:pt idx="0">
                  <c:v>416</c:v>
                </c:pt>
                <c:pt idx="1">
                  <c:v>243</c:v>
                </c:pt>
                <c:pt idx="2">
                  <c:v>380</c:v>
                </c:pt>
                <c:pt idx="3">
                  <c:v>1141</c:v>
                </c:pt>
                <c:pt idx="4">
                  <c:v>1519</c:v>
                </c:pt>
                <c:pt idx="5">
                  <c:v>1365</c:v>
                </c:pt>
                <c:pt idx="6">
                  <c:v>1132</c:v>
                </c:pt>
                <c:pt idx="7">
                  <c:v>1001</c:v>
                </c:pt>
                <c:pt idx="8">
                  <c:v>801</c:v>
                </c:pt>
                <c:pt idx="9">
                  <c:v>727</c:v>
                </c:pt>
                <c:pt idx="10">
                  <c:v>634</c:v>
                </c:pt>
                <c:pt idx="11">
                  <c:v>616</c:v>
                </c:pt>
                <c:pt idx="12">
                  <c:v>520</c:v>
                </c:pt>
                <c:pt idx="13">
                  <c:v>392</c:v>
                </c:pt>
                <c:pt idx="14">
                  <c:v>293</c:v>
                </c:pt>
                <c:pt idx="15">
                  <c:v>198</c:v>
                </c:pt>
                <c:pt idx="16">
                  <c:v>137</c:v>
                </c:pt>
                <c:pt idx="17">
                  <c:v>56</c:v>
                </c:pt>
                <c:pt idx="18">
                  <c:v>8</c:v>
                </c:pt>
              </c:numCache>
            </c:numRef>
          </c:val>
          <c:extLst>
            <c:ext xmlns:c16="http://schemas.microsoft.com/office/drawing/2014/chart" uri="{C3380CC4-5D6E-409C-BE32-E72D297353CC}">
              <c16:uniqueId val="{00000000-9066-411E-A3AB-EE75E977B3AB}"/>
            </c:ext>
          </c:extLst>
        </c:ser>
        <c:dLbls>
          <c:showLegendKey val="0"/>
          <c:showVal val="0"/>
          <c:showCatName val="0"/>
          <c:showSerName val="0"/>
          <c:showPercent val="0"/>
          <c:showBubbleSize val="0"/>
        </c:dLbls>
        <c:gapWidth val="40"/>
        <c:axId val="630655696"/>
        <c:axId val="630659216"/>
      </c:barChart>
      <c:lineChart>
        <c:grouping val="standard"/>
        <c:varyColors val="0"/>
        <c:ser>
          <c:idx val="1"/>
          <c:order val="1"/>
          <c:tx>
            <c:v>Tasas</c:v>
          </c:tx>
          <c:spPr>
            <a:ln w="28575" cap="rnd">
              <a:solidFill>
                <a:sysClr val="windowText" lastClr="000000"/>
              </a:solidFill>
              <a:round/>
            </a:ln>
            <a:effectLst/>
          </c:spPr>
          <c:marker>
            <c:symbol val="none"/>
          </c:marker>
          <c:cat>
            <c:strRef>
              <c:f>Sheet1!$A$5:$A$23</c:f>
              <c:strCache>
                <c:ptCount val="19"/>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85-89</c:v>
                </c:pt>
                <c:pt idx="18">
                  <c:v>90-94</c:v>
                </c:pt>
              </c:strCache>
            </c:strRef>
          </c:cat>
          <c:val>
            <c:numRef>
              <c:f>Sheet1!$D$5:$D$23</c:f>
              <c:numCache>
                <c:formatCode>0.00</c:formatCode>
                <c:ptCount val="19"/>
                <c:pt idx="0">
                  <c:v>11.128264212813074</c:v>
                </c:pt>
                <c:pt idx="1">
                  <c:v>6.5477385377525632</c:v>
                </c:pt>
                <c:pt idx="2">
                  <c:v>10.783090751626828</c:v>
                </c:pt>
                <c:pt idx="3">
                  <c:v>32.477152849549945</c:v>
                </c:pt>
                <c:pt idx="4">
                  <c:v>42.654317226250683</c:v>
                </c:pt>
                <c:pt idx="5">
                  <c:v>39.171560241985539</c:v>
                </c:pt>
                <c:pt idx="6">
                  <c:v>34.896901543571339</c:v>
                </c:pt>
                <c:pt idx="7">
                  <c:v>31.853771776158041</c:v>
                </c:pt>
                <c:pt idx="8">
                  <c:v>27.098950752985452</c:v>
                </c:pt>
                <c:pt idx="9">
                  <c:v>29.069976672043481</c:v>
                </c:pt>
                <c:pt idx="10">
                  <c:v>28.603202746629311</c:v>
                </c:pt>
                <c:pt idx="11">
                  <c:v>29.84720267268133</c:v>
                </c:pt>
                <c:pt idx="12">
                  <c:v>28.015611160557466</c:v>
                </c:pt>
                <c:pt idx="13">
                  <c:v>24.451052050177051</c:v>
                </c:pt>
                <c:pt idx="14">
                  <c:v>23.024147065364218</c:v>
                </c:pt>
                <c:pt idx="15">
                  <c:v>21.567147352632663</c:v>
                </c:pt>
                <c:pt idx="16">
                  <c:v>22.235098021076276</c:v>
                </c:pt>
                <c:pt idx="17">
                  <c:v>15.619465200668291</c:v>
                </c:pt>
                <c:pt idx="18">
                  <c:v>4.9716615292830868</c:v>
                </c:pt>
              </c:numCache>
            </c:numRef>
          </c:val>
          <c:smooth val="0"/>
          <c:extLst>
            <c:ext xmlns:c16="http://schemas.microsoft.com/office/drawing/2014/chart" uri="{C3380CC4-5D6E-409C-BE32-E72D297353CC}">
              <c16:uniqueId val="{00000001-9066-411E-A3AB-EE75E977B3AB}"/>
            </c:ext>
          </c:extLst>
        </c:ser>
        <c:dLbls>
          <c:showLegendKey val="0"/>
          <c:showVal val="0"/>
          <c:showCatName val="0"/>
          <c:showSerName val="0"/>
          <c:showPercent val="0"/>
          <c:showBubbleSize val="0"/>
        </c:dLbls>
        <c:marker val="1"/>
        <c:smooth val="0"/>
        <c:axId val="630658256"/>
        <c:axId val="630657936"/>
      </c:lineChart>
      <c:valAx>
        <c:axId val="630657936"/>
        <c:scaling>
          <c:orientation val="minMax"/>
        </c:scaling>
        <c:delete val="0"/>
        <c:axPos val="l"/>
        <c:majorGridlines>
          <c:spPr>
            <a:ln w="9525" cap="flat" cmpd="sng" algn="ctr">
              <a:solidFill>
                <a:sysClr val="windowText" lastClr="000000"/>
              </a:solidFill>
              <a:prstDash val="dash"/>
              <a:round/>
            </a:ln>
            <a:effectLst/>
          </c:spPr>
        </c:majorGridlines>
        <c:title>
          <c:tx>
            <c:rich>
              <a:bodyPr rot="-54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r>
                  <a:rPr lang="en-US" sz="1100" b="1">
                    <a:solidFill>
                      <a:sysClr val="windowText" lastClr="000000"/>
                    </a:solidFill>
                  </a:rPr>
                  <a:t>Tasas por 100.000 habitantes</a:t>
                </a:r>
              </a:p>
            </c:rich>
          </c:tx>
          <c:overlay val="0"/>
          <c:spPr>
            <a:noFill/>
            <a:ln>
              <a:noFill/>
            </a:ln>
            <a:effectLst/>
          </c:spPr>
          <c:txPr>
            <a:bodyPr rot="-54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AR"/>
            </a:p>
          </c:txPr>
        </c:title>
        <c:numFmt formatCode="0.00" sourceLinked="1"/>
        <c:majorTickMark val="out"/>
        <c:minorTickMark val="none"/>
        <c:tickLblPos val="nextTo"/>
        <c:spPr>
          <a:noFill/>
          <a:ln>
            <a:solidFill>
              <a:schemeClr val="accent1"/>
            </a:solidFill>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AR"/>
          </a:p>
        </c:txPr>
        <c:crossAx val="630658256"/>
        <c:crosses val="autoZero"/>
        <c:crossBetween val="between"/>
      </c:valAx>
      <c:catAx>
        <c:axId val="630658256"/>
        <c:scaling>
          <c:orientation val="minMax"/>
        </c:scaling>
        <c:delete val="1"/>
        <c:axPos val="b"/>
        <c:numFmt formatCode="General" sourceLinked="1"/>
        <c:majorTickMark val="out"/>
        <c:minorTickMark val="none"/>
        <c:tickLblPos val="nextTo"/>
        <c:crossAx val="630657936"/>
        <c:crosses val="autoZero"/>
        <c:auto val="1"/>
        <c:lblAlgn val="ctr"/>
        <c:lblOffset val="100"/>
        <c:noMultiLvlLbl val="0"/>
      </c:catAx>
      <c:valAx>
        <c:axId val="630659216"/>
        <c:scaling>
          <c:orientation val="minMax"/>
          <c:max val="1800"/>
        </c:scaling>
        <c:delete val="0"/>
        <c:axPos val="r"/>
        <c:title>
          <c:tx>
            <c:rich>
              <a:bodyPr rot="-54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r>
                  <a:rPr lang="en-US" sz="1100" b="1">
                    <a:solidFill>
                      <a:sysClr val="windowText" lastClr="000000"/>
                    </a:solidFill>
                  </a:rPr>
                  <a:t>Número de casos</a:t>
                </a:r>
              </a:p>
            </c:rich>
          </c:tx>
          <c:overlay val="0"/>
          <c:spPr>
            <a:noFill/>
            <a:ln>
              <a:noFill/>
            </a:ln>
            <a:effectLst/>
          </c:spPr>
          <c:txPr>
            <a:bodyPr rot="-54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AR"/>
            </a:p>
          </c:txPr>
        </c:title>
        <c:numFmt formatCode="General" sourceLinked="1"/>
        <c:majorTickMark val="out"/>
        <c:minorTickMark val="none"/>
        <c:tickLblPos val="nextTo"/>
        <c:spPr>
          <a:noFill/>
          <a:ln>
            <a:solidFill>
              <a:schemeClr val="accent1"/>
            </a:solidFill>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AR"/>
          </a:p>
        </c:txPr>
        <c:crossAx val="630655696"/>
        <c:crosses val="max"/>
        <c:crossBetween val="between"/>
      </c:valAx>
      <c:catAx>
        <c:axId val="630655696"/>
        <c:scaling>
          <c:orientation val="minMax"/>
        </c:scaling>
        <c:delete val="1"/>
        <c:axPos val="b"/>
        <c:numFmt formatCode="General" sourceLinked="1"/>
        <c:majorTickMark val="out"/>
        <c:minorTickMark val="none"/>
        <c:tickLblPos val="nextTo"/>
        <c:crossAx val="630659216"/>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00" b="1" i="0" u="none" strike="noStrike" kern="1200" baseline="0">
                <a:solidFill>
                  <a:sysClr val="windowText" lastClr="000000"/>
                </a:solidFill>
                <a:latin typeface="+mn-lt"/>
                <a:ea typeface="+mn-ea"/>
                <a:cs typeface="+mn-cs"/>
              </a:defRPr>
            </a:pPr>
            <a:endParaRPr lang="es-AR"/>
          </a:p>
        </c:txPr>
      </c:dTable>
      <c:spPr>
        <a:noFill/>
        <a:ln>
          <a:solidFill>
            <a:sysClr val="windowText" lastClr="000000"/>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A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b="1">
                <a:solidFill>
                  <a:sysClr val="windowText" lastClr="000000"/>
                </a:solidFill>
              </a:rPr>
              <a:t>Notificación de casos de tuberculosis pulmonar confirmada</a:t>
            </a:r>
            <a:r>
              <a:rPr lang="en-US" b="1" baseline="0">
                <a:solidFill>
                  <a:sysClr val="windowText" lastClr="000000"/>
                </a:solidFill>
              </a:rPr>
              <a:t> por bacteriología </a:t>
            </a:r>
            <a:r>
              <a:rPr lang="en-US" b="1">
                <a:solidFill>
                  <a:sysClr val="windowText" lastClr="000000"/>
                </a:solidFill>
              </a:rPr>
              <a:t>por grupos de edad. Número de casos y tasas por 100.000 habitantes. Argentina, 2018</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s-AR"/>
        </a:p>
      </c:txPr>
    </c:title>
    <c:autoTitleDeleted val="0"/>
    <c:plotArea>
      <c:layout>
        <c:manualLayout>
          <c:layoutTarget val="inner"/>
          <c:xMode val="edge"/>
          <c:yMode val="edge"/>
          <c:x val="9.8533422135797036E-2"/>
          <c:y val="0.11700158359843768"/>
          <c:w val="0.8220224142824728"/>
          <c:h val="0.76141552568043724"/>
        </c:manualLayout>
      </c:layout>
      <c:barChart>
        <c:barDir val="col"/>
        <c:grouping val="clustered"/>
        <c:varyColors val="0"/>
        <c:ser>
          <c:idx val="0"/>
          <c:order val="0"/>
          <c:tx>
            <c:v>Casos</c:v>
          </c:tx>
          <c:spPr>
            <a:solidFill>
              <a:schemeClr val="accent2"/>
            </a:solidFill>
            <a:ln>
              <a:solidFill>
                <a:sysClr val="windowText" lastClr="000000"/>
              </a:solidFill>
            </a:ln>
            <a:effectLst/>
          </c:spPr>
          <c:invertIfNegative val="0"/>
          <c:cat>
            <c:strRef>
              <c:f>Sheet1!$U$5:$U$23</c:f>
              <c:strCache>
                <c:ptCount val="19"/>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85-89</c:v>
                </c:pt>
                <c:pt idx="18">
                  <c:v>90-94</c:v>
                </c:pt>
              </c:strCache>
            </c:strRef>
          </c:cat>
          <c:val>
            <c:numRef>
              <c:f>Sheet1!$V$5:$V$23</c:f>
              <c:numCache>
                <c:formatCode>General</c:formatCode>
                <c:ptCount val="19"/>
                <c:pt idx="0">
                  <c:v>79</c:v>
                </c:pt>
                <c:pt idx="1">
                  <c:v>30</c:v>
                </c:pt>
                <c:pt idx="2">
                  <c:v>168</c:v>
                </c:pt>
                <c:pt idx="3">
                  <c:v>641</c:v>
                </c:pt>
                <c:pt idx="4">
                  <c:v>902</c:v>
                </c:pt>
                <c:pt idx="5">
                  <c:v>775</c:v>
                </c:pt>
                <c:pt idx="6">
                  <c:v>632</c:v>
                </c:pt>
                <c:pt idx="7">
                  <c:v>564</c:v>
                </c:pt>
                <c:pt idx="8">
                  <c:v>433</c:v>
                </c:pt>
                <c:pt idx="9">
                  <c:v>403</c:v>
                </c:pt>
                <c:pt idx="10">
                  <c:v>373</c:v>
                </c:pt>
                <c:pt idx="11">
                  <c:v>373</c:v>
                </c:pt>
                <c:pt idx="12">
                  <c:v>322</c:v>
                </c:pt>
                <c:pt idx="13">
                  <c:v>231</c:v>
                </c:pt>
                <c:pt idx="14">
                  <c:v>181</c:v>
                </c:pt>
                <c:pt idx="15">
                  <c:v>115</c:v>
                </c:pt>
                <c:pt idx="16">
                  <c:v>81</c:v>
                </c:pt>
                <c:pt idx="17">
                  <c:v>35</c:v>
                </c:pt>
                <c:pt idx="18">
                  <c:v>4</c:v>
                </c:pt>
              </c:numCache>
            </c:numRef>
          </c:val>
          <c:extLst>
            <c:ext xmlns:c16="http://schemas.microsoft.com/office/drawing/2014/chart" uri="{C3380CC4-5D6E-409C-BE32-E72D297353CC}">
              <c16:uniqueId val="{00000000-447B-45F1-8FDE-1D5B40D15E1E}"/>
            </c:ext>
          </c:extLst>
        </c:ser>
        <c:dLbls>
          <c:showLegendKey val="0"/>
          <c:showVal val="0"/>
          <c:showCatName val="0"/>
          <c:showSerName val="0"/>
          <c:showPercent val="0"/>
          <c:showBubbleSize val="0"/>
        </c:dLbls>
        <c:gapWidth val="40"/>
        <c:axId val="630655696"/>
        <c:axId val="630659216"/>
      </c:barChart>
      <c:lineChart>
        <c:grouping val="standard"/>
        <c:varyColors val="0"/>
        <c:ser>
          <c:idx val="1"/>
          <c:order val="1"/>
          <c:tx>
            <c:v>Tasas</c:v>
          </c:tx>
          <c:spPr>
            <a:ln w="28575" cap="rnd">
              <a:solidFill>
                <a:sysClr val="windowText" lastClr="000000"/>
              </a:solidFill>
              <a:round/>
            </a:ln>
            <a:effectLst/>
          </c:spPr>
          <c:marker>
            <c:symbol val="none"/>
          </c:marker>
          <c:cat>
            <c:strRef>
              <c:f>Sheet1!$U$5:$U$23</c:f>
              <c:strCache>
                <c:ptCount val="19"/>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85-89</c:v>
                </c:pt>
                <c:pt idx="18">
                  <c:v>90-94</c:v>
                </c:pt>
              </c:strCache>
            </c:strRef>
          </c:cat>
          <c:val>
            <c:numRef>
              <c:f>Sheet1!$W$5:$W$23</c:f>
              <c:numCache>
                <c:formatCode>0.00</c:formatCode>
                <c:ptCount val="19"/>
                <c:pt idx="0">
                  <c:v>2.1133001750294058</c:v>
                </c:pt>
                <c:pt idx="1">
                  <c:v>0.80836278243858806</c:v>
                </c:pt>
                <c:pt idx="2">
                  <c:v>4.7672611744034397</c:v>
                </c:pt>
                <c:pt idx="3">
                  <c:v>18.24527167095663</c:v>
                </c:pt>
                <c:pt idx="4">
                  <c:v>25.328633402289743</c:v>
                </c:pt>
                <c:pt idx="5">
                  <c:v>22.240263141054061</c:v>
                </c:pt>
                <c:pt idx="6">
                  <c:v>19.483075773442657</c:v>
                </c:pt>
                <c:pt idx="7">
                  <c:v>17.947579702051083</c:v>
                </c:pt>
                <c:pt idx="8">
                  <c:v>14.648995850240576</c:v>
                </c:pt>
                <c:pt idx="9">
                  <c:v>16.114443739798517</c:v>
                </c:pt>
                <c:pt idx="10">
                  <c:v>16.828067231061095</c:v>
                </c:pt>
                <c:pt idx="11">
                  <c:v>18.07306265732165</c:v>
                </c:pt>
                <c:pt idx="12">
                  <c:v>17.348128449422124</c:v>
                </c:pt>
                <c:pt idx="13">
                  <c:v>14.408655672425763</c:v>
                </c:pt>
                <c:pt idx="14">
                  <c:v>14.223107914098714</c:v>
                </c:pt>
                <c:pt idx="15">
                  <c:v>12.526373462387658</c:v>
                </c:pt>
                <c:pt idx="16">
                  <c:v>13.146298829979404</c:v>
                </c:pt>
                <c:pt idx="17">
                  <c:v>9.7621657504176813</c:v>
                </c:pt>
                <c:pt idx="18">
                  <c:v>2.4858307646415434</c:v>
                </c:pt>
              </c:numCache>
            </c:numRef>
          </c:val>
          <c:smooth val="0"/>
          <c:extLst>
            <c:ext xmlns:c16="http://schemas.microsoft.com/office/drawing/2014/chart" uri="{C3380CC4-5D6E-409C-BE32-E72D297353CC}">
              <c16:uniqueId val="{00000001-447B-45F1-8FDE-1D5B40D15E1E}"/>
            </c:ext>
          </c:extLst>
        </c:ser>
        <c:dLbls>
          <c:showLegendKey val="0"/>
          <c:showVal val="0"/>
          <c:showCatName val="0"/>
          <c:showSerName val="0"/>
          <c:showPercent val="0"/>
          <c:showBubbleSize val="0"/>
        </c:dLbls>
        <c:marker val="1"/>
        <c:smooth val="0"/>
        <c:axId val="630658256"/>
        <c:axId val="630657936"/>
      </c:lineChart>
      <c:valAx>
        <c:axId val="630657936"/>
        <c:scaling>
          <c:orientation val="minMax"/>
        </c:scaling>
        <c:delete val="0"/>
        <c:axPos val="l"/>
        <c:majorGridlines>
          <c:spPr>
            <a:ln w="9525" cap="flat" cmpd="sng" algn="ctr">
              <a:solidFill>
                <a:sysClr val="windowText" lastClr="000000"/>
              </a:solidFill>
              <a:prstDash val="dash"/>
              <a:round/>
            </a:ln>
            <a:effectLst/>
          </c:spPr>
        </c:majorGridlines>
        <c:title>
          <c:tx>
            <c:rich>
              <a:bodyPr rot="-54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r>
                  <a:rPr lang="en-US" sz="1100" b="1">
                    <a:solidFill>
                      <a:sysClr val="windowText" lastClr="000000"/>
                    </a:solidFill>
                  </a:rPr>
                  <a:t>Tasas por 100.000 habitantes</a:t>
                </a:r>
              </a:p>
            </c:rich>
          </c:tx>
          <c:overlay val="0"/>
          <c:spPr>
            <a:noFill/>
            <a:ln>
              <a:noFill/>
            </a:ln>
            <a:effectLst/>
          </c:spPr>
          <c:txPr>
            <a:bodyPr rot="-54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AR"/>
            </a:p>
          </c:txPr>
        </c:title>
        <c:numFmt formatCode="0.00" sourceLinked="1"/>
        <c:majorTickMark val="out"/>
        <c:minorTickMark val="none"/>
        <c:tickLblPos val="nextTo"/>
        <c:spPr>
          <a:noFill/>
          <a:ln>
            <a:solidFill>
              <a:schemeClr val="accent1"/>
            </a:solidFill>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AR"/>
          </a:p>
        </c:txPr>
        <c:crossAx val="630658256"/>
        <c:crosses val="autoZero"/>
        <c:crossBetween val="between"/>
      </c:valAx>
      <c:catAx>
        <c:axId val="630658256"/>
        <c:scaling>
          <c:orientation val="minMax"/>
        </c:scaling>
        <c:delete val="1"/>
        <c:axPos val="b"/>
        <c:numFmt formatCode="General" sourceLinked="1"/>
        <c:majorTickMark val="out"/>
        <c:minorTickMark val="none"/>
        <c:tickLblPos val="nextTo"/>
        <c:crossAx val="630657936"/>
        <c:crosses val="autoZero"/>
        <c:auto val="1"/>
        <c:lblAlgn val="ctr"/>
        <c:lblOffset val="100"/>
        <c:noMultiLvlLbl val="0"/>
      </c:catAx>
      <c:valAx>
        <c:axId val="630659216"/>
        <c:scaling>
          <c:orientation val="minMax"/>
          <c:max val="1200"/>
        </c:scaling>
        <c:delete val="0"/>
        <c:axPos val="r"/>
        <c:title>
          <c:tx>
            <c:rich>
              <a:bodyPr rot="-54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r>
                  <a:rPr lang="en-US" sz="1100" b="1">
                    <a:solidFill>
                      <a:sysClr val="windowText" lastClr="000000"/>
                    </a:solidFill>
                  </a:rPr>
                  <a:t>Número de casos</a:t>
                </a:r>
              </a:p>
            </c:rich>
          </c:tx>
          <c:overlay val="0"/>
          <c:spPr>
            <a:noFill/>
            <a:ln>
              <a:noFill/>
            </a:ln>
            <a:effectLst/>
          </c:spPr>
          <c:txPr>
            <a:bodyPr rot="-54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AR"/>
            </a:p>
          </c:txPr>
        </c:title>
        <c:numFmt formatCode="General" sourceLinked="1"/>
        <c:majorTickMark val="out"/>
        <c:minorTickMark val="none"/>
        <c:tickLblPos val="nextTo"/>
        <c:spPr>
          <a:noFill/>
          <a:ln>
            <a:solidFill>
              <a:schemeClr val="accent1"/>
            </a:solidFill>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AR"/>
          </a:p>
        </c:txPr>
        <c:crossAx val="630655696"/>
        <c:crosses val="max"/>
        <c:crossBetween val="between"/>
      </c:valAx>
      <c:catAx>
        <c:axId val="630655696"/>
        <c:scaling>
          <c:orientation val="minMax"/>
        </c:scaling>
        <c:delete val="1"/>
        <c:axPos val="b"/>
        <c:numFmt formatCode="General" sourceLinked="1"/>
        <c:majorTickMark val="out"/>
        <c:minorTickMark val="none"/>
        <c:tickLblPos val="nextTo"/>
        <c:crossAx val="630659216"/>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00" b="1" i="0" u="none" strike="noStrike" kern="1200" baseline="0">
                <a:solidFill>
                  <a:sysClr val="windowText" lastClr="000000"/>
                </a:solidFill>
                <a:latin typeface="+mn-lt"/>
                <a:ea typeface="+mn-ea"/>
                <a:cs typeface="+mn-cs"/>
              </a:defRPr>
            </a:pPr>
            <a:endParaRPr lang="es-AR"/>
          </a:p>
        </c:txPr>
      </c:dTable>
      <c:spPr>
        <a:noFill/>
        <a:ln>
          <a:solidFill>
            <a:sysClr val="windowText" lastClr="000000"/>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A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b="1">
                <a:solidFill>
                  <a:sysClr val="windowText" lastClr="000000"/>
                </a:solidFill>
              </a:rPr>
              <a:t>Notificación del total de casos de tuberculosis. Número y tasa por 100.000 habitantes. República Argentina, 1980-2018</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s-AR"/>
        </a:p>
      </c:txPr>
    </c:title>
    <c:autoTitleDeleted val="0"/>
    <c:plotArea>
      <c:layout>
        <c:manualLayout>
          <c:layoutTarget val="inner"/>
          <c:xMode val="edge"/>
          <c:yMode val="edge"/>
          <c:x val="9.2677810765457599E-2"/>
          <c:y val="0.11356175666326228"/>
          <c:w val="0.82217073275676611"/>
          <c:h val="0.69974055282838599"/>
        </c:manualLayout>
      </c:layout>
      <c:barChart>
        <c:barDir val="col"/>
        <c:grouping val="clustered"/>
        <c:varyColors val="0"/>
        <c:ser>
          <c:idx val="1"/>
          <c:order val="0"/>
          <c:tx>
            <c:v>Número</c:v>
          </c:tx>
          <c:spPr>
            <a:solidFill>
              <a:schemeClr val="accent1"/>
            </a:solidFill>
            <a:ln>
              <a:solidFill>
                <a:sysClr val="windowText" lastClr="000000"/>
              </a:solidFill>
            </a:ln>
            <a:effectLst/>
          </c:spPr>
          <c:invertIfNegative val="0"/>
          <c:cat>
            <c:numRef>
              <c:f>ARG!$A$5:$A$43</c:f>
              <c:numCache>
                <c:formatCode>General</c:formatCode>
                <c:ptCount val="39"/>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numCache>
            </c:numRef>
          </c:cat>
          <c:val>
            <c:numRef>
              <c:f>ARG!$B$5:$B$43</c:f>
              <c:numCache>
                <c:formatCode>General</c:formatCode>
                <c:ptCount val="39"/>
                <c:pt idx="0">
                  <c:v>16406</c:v>
                </c:pt>
                <c:pt idx="1">
                  <c:v>16693</c:v>
                </c:pt>
                <c:pt idx="2">
                  <c:v>17292</c:v>
                </c:pt>
                <c:pt idx="3">
                  <c:v>17305</c:v>
                </c:pt>
                <c:pt idx="4">
                  <c:v>16359</c:v>
                </c:pt>
                <c:pt idx="5">
                  <c:v>15992</c:v>
                </c:pt>
                <c:pt idx="6">
                  <c:v>14681</c:v>
                </c:pt>
                <c:pt idx="7">
                  <c:v>13369</c:v>
                </c:pt>
                <c:pt idx="8">
                  <c:v>13267</c:v>
                </c:pt>
                <c:pt idx="9">
                  <c:v>12634</c:v>
                </c:pt>
                <c:pt idx="10">
                  <c:v>12355</c:v>
                </c:pt>
                <c:pt idx="11">
                  <c:v>12181</c:v>
                </c:pt>
                <c:pt idx="12">
                  <c:v>12596</c:v>
                </c:pt>
                <c:pt idx="13">
                  <c:v>13639</c:v>
                </c:pt>
                <c:pt idx="14">
                  <c:v>13257</c:v>
                </c:pt>
                <c:pt idx="15">
                  <c:v>12291</c:v>
                </c:pt>
                <c:pt idx="16">
                  <c:v>13211</c:v>
                </c:pt>
                <c:pt idx="17">
                  <c:v>12621</c:v>
                </c:pt>
                <c:pt idx="18">
                  <c:v>12276</c:v>
                </c:pt>
                <c:pt idx="19" formatCode="0">
                  <c:v>11870.676655052266</c:v>
                </c:pt>
                <c:pt idx="20">
                  <c:v>11767</c:v>
                </c:pt>
                <c:pt idx="21">
                  <c:v>11464</c:v>
                </c:pt>
                <c:pt idx="22">
                  <c:v>11545</c:v>
                </c:pt>
                <c:pt idx="23">
                  <c:v>12278</c:v>
                </c:pt>
                <c:pt idx="24">
                  <c:v>12079</c:v>
                </c:pt>
                <c:pt idx="25">
                  <c:v>11242</c:v>
                </c:pt>
                <c:pt idx="26">
                  <c:v>11056</c:v>
                </c:pt>
                <c:pt idx="27">
                  <c:v>10683</c:v>
                </c:pt>
                <c:pt idx="28">
                  <c:v>10452</c:v>
                </c:pt>
                <c:pt idx="29">
                  <c:v>10653</c:v>
                </c:pt>
                <c:pt idx="30">
                  <c:v>9393</c:v>
                </c:pt>
                <c:pt idx="31">
                  <c:v>9584</c:v>
                </c:pt>
                <c:pt idx="32" formatCode="0">
                  <c:v>9070</c:v>
                </c:pt>
                <c:pt idx="33">
                  <c:v>8974</c:v>
                </c:pt>
                <c:pt idx="34">
                  <c:v>9687</c:v>
                </c:pt>
                <c:pt idx="35">
                  <c:v>9751</c:v>
                </c:pt>
                <c:pt idx="36">
                  <c:v>10349</c:v>
                </c:pt>
                <c:pt idx="37">
                  <c:v>10293</c:v>
                </c:pt>
                <c:pt idx="38">
                  <c:v>10304</c:v>
                </c:pt>
              </c:numCache>
            </c:numRef>
          </c:val>
          <c:extLst>
            <c:ext xmlns:c16="http://schemas.microsoft.com/office/drawing/2014/chart" uri="{C3380CC4-5D6E-409C-BE32-E72D297353CC}">
              <c16:uniqueId val="{00000000-52E0-48C4-A90A-2E945F6CC10C}"/>
            </c:ext>
          </c:extLst>
        </c:ser>
        <c:dLbls>
          <c:showLegendKey val="0"/>
          <c:showVal val="0"/>
          <c:showCatName val="0"/>
          <c:showSerName val="0"/>
          <c:showPercent val="0"/>
          <c:showBubbleSize val="0"/>
        </c:dLbls>
        <c:gapWidth val="40"/>
        <c:overlap val="-27"/>
        <c:axId val="120132736"/>
        <c:axId val="120130560"/>
      </c:barChart>
      <c:lineChart>
        <c:grouping val="standard"/>
        <c:varyColors val="0"/>
        <c:ser>
          <c:idx val="2"/>
          <c:order val="1"/>
          <c:tx>
            <c:v>Tasa</c:v>
          </c:tx>
          <c:spPr>
            <a:ln w="28575" cap="rnd">
              <a:solidFill>
                <a:schemeClr val="tx1"/>
              </a:solidFill>
              <a:round/>
            </a:ln>
            <a:effectLst/>
          </c:spPr>
          <c:marker>
            <c:symbol val="none"/>
          </c:marker>
          <c:cat>
            <c:numRef>
              <c:f>ARG!$A$5:$A$43</c:f>
              <c:numCache>
                <c:formatCode>General</c:formatCode>
                <c:ptCount val="39"/>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numCache>
            </c:numRef>
          </c:cat>
          <c:val>
            <c:numRef>
              <c:f>ARG!$C$5:$C$43</c:f>
              <c:numCache>
                <c:formatCode>#,##0.0</c:formatCode>
                <c:ptCount val="39"/>
                <c:pt idx="0">
                  <c:v>58.101073060169284</c:v>
                </c:pt>
                <c:pt idx="1">
                  <c:v>58.232730300323105</c:v>
                </c:pt>
                <c:pt idx="2">
                  <c:v>59.432853437902892</c:v>
                </c:pt>
                <c:pt idx="3">
                  <c:v>58.613274946540578</c:v>
                </c:pt>
                <c:pt idx="4">
                  <c:v>54.615495096023317</c:v>
                </c:pt>
                <c:pt idx="5">
                  <c:v>52.63634717179611</c:v>
                </c:pt>
                <c:pt idx="6">
                  <c:v>47.64847892105746</c:v>
                </c:pt>
                <c:pt idx="7">
                  <c:v>42.794403142515719</c:v>
                </c:pt>
                <c:pt idx="8">
                  <c:v>41.892602108125921</c:v>
                </c:pt>
                <c:pt idx="9">
                  <c:v>39.360602986741995</c:v>
                </c:pt>
                <c:pt idx="10">
                  <c:v>37.983717881968865</c:v>
                </c:pt>
                <c:pt idx="11">
                  <c:v>36.970464781273485</c:v>
                </c:pt>
                <c:pt idx="12">
                  <c:v>37.747893378029843</c:v>
                </c:pt>
                <c:pt idx="13">
                  <c:v>40.364518541886547</c:v>
                </c:pt>
                <c:pt idx="14">
                  <c:v>38.751369217304422</c:v>
                </c:pt>
                <c:pt idx="15">
                  <c:v>35.49108569355073</c:v>
                </c:pt>
                <c:pt idx="16">
                  <c:v>37.689655084322702</c:v>
                </c:pt>
                <c:pt idx="17">
                  <c:v>35.579287324817066</c:v>
                </c:pt>
                <c:pt idx="18">
                  <c:v>34.200975356927856</c:v>
                </c:pt>
                <c:pt idx="19">
                  <c:v>32.688494763993155</c:v>
                </c:pt>
                <c:pt idx="20">
                  <c:v>32.031801307555867</c:v>
                </c:pt>
                <c:pt idx="21">
                  <c:v>30.853535998505766</c:v>
                </c:pt>
                <c:pt idx="22">
                  <c:v>30.737667364054705</c:v>
                </c:pt>
                <c:pt idx="23">
                  <c:v>32.341707599137294</c:v>
                </c:pt>
                <c:pt idx="24">
                  <c:v>31.482827627943614</c:v>
                </c:pt>
                <c:pt idx="25">
                  <c:v>28.996249089948147</c:v>
                </c:pt>
                <c:pt idx="26">
                  <c:v>28.222717185606498</c:v>
                </c:pt>
                <c:pt idx="27">
                  <c:v>26.992472806719668</c:v>
                </c:pt>
                <c:pt idx="28">
                  <c:v>26.142231587073045</c:v>
                </c:pt>
                <c:pt idx="29">
                  <c:v>26.378691629826296</c:v>
                </c:pt>
                <c:pt idx="30">
                  <c:v>23.028576249263487</c:v>
                </c:pt>
                <c:pt idx="31" formatCode="0.00">
                  <c:v>23.227469487892947</c:v>
                </c:pt>
                <c:pt idx="32" formatCode="0.00">
                  <c:v>21.733259298078984</c:v>
                </c:pt>
                <c:pt idx="33" formatCode="0.00">
                  <c:v>21.263923942730525</c:v>
                </c:pt>
                <c:pt idx="34" formatCode="0.00">
                  <c:v>22.702398668838399</c:v>
                </c:pt>
                <c:pt idx="35" formatCode="0.00">
                  <c:v>22.60736271562488</c:v>
                </c:pt>
                <c:pt idx="36" formatCode="0.00">
                  <c:v>23.741483439644281</c:v>
                </c:pt>
                <c:pt idx="37" formatCode="0.00">
                  <c:v>23.369381696291079</c:v>
                </c:pt>
                <c:pt idx="38" formatCode="0.00">
                  <c:v>23.157917353474367</c:v>
                </c:pt>
              </c:numCache>
            </c:numRef>
          </c:val>
          <c:smooth val="0"/>
          <c:extLst>
            <c:ext xmlns:c16="http://schemas.microsoft.com/office/drawing/2014/chart" uri="{C3380CC4-5D6E-409C-BE32-E72D297353CC}">
              <c16:uniqueId val="{00000001-52E0-48C4-A90A-2E945F6CC10C}"/>
            </c:ext>
          </c:extLst>
        </c:ser>
        <c:dLbls>
          <c:showLegendKey val="0"/>
          <c:showVal val="0"/>
          <c:showCatName val="0"/>
          <c:showSerName val="0"/>
          <c:showPercent val="0"/>
          <c:showBubbleSize val="0"/>
        </c:dLbls>
        <c:marker val="1"/>
        <c:smooth val="0"/>
        <c:axId val="119766400"/>
        <c:axId val="120128640"/>
      </c:lineChart>
      <c:catAx>
        <c:axId val="119766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120128640"/>
        <c:crosses val="autoZero"/>
        <c:auto val="1"/>
        <c:lblAlgn val="ctr"/>
        <c:lblOffset val="100"/>
        <c:noMultiLvlLbl val="0"/>
      </c:catAx>
      <c:valAx>
        <c:axId val="120128640"/>
        <c:scaling>
          <c:logBase val="10"/>
          <c:orientation val="minMax"/>
          <c:max val="60"/>
          <c:min val="6"/>
        </c:scaling>
        <c:delete val="0"/>
        <c:axPos val="l"/>
        <c:majorGridlines>
          <c:spPr>
            <a:ln w="9525" cap="flat" cmpd="sng" algn="ctr">
              <a:solidFill>
                <a:sysClr val="windowText" lastClr="000000"/>
              </a:solidFill>
              <a:prstDash val="dash"/>
              <a:round/>
            </a:ln>
            <a:effectLst/>
          </c:spPr>
        </c:majorGridlines>
        <c:minorGridlines>
          <c:spPr>
            <a:ln w="9525" cap="flat" cmpd="sng" algn="ctr">
              <a:solidFill>
                <a:sysClr val="windowText" lastClr="000000"/>
              </a:solidFill>
              <a:prstDash val="dash"/>
              <a:round/>
            </a:ln>
            <a:effectLst/>
          </c:spPr>
        </c:minorGridlines>
        <c:title>
          <c:tx>
            <c:rich>
              <a:bodyPr rot="-54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r>
                  <a:rPr lang="en-US" b="1">
                    <a:solidFill>
                      <a:sysClr val="windowText" lastClr="000000"/>
                    </a:solidFill>
                  </a:rPr>
                  <a:t>Tasas por 100.000</a:t>
                </a:r>
              </a:p>
            </c:rich>
          </c:tx>
          <c:overlay val="0"/>
          <c:spPr>
            <a:noFill/>
            <a:ln>
              <a:noFill/>
            </a:ln>
            <a:effectLst/>
          </c:spPr>
          <c:txPr>
            <a:bodyPr rot="-54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s-AR"/>
            </a:p>
          </c:txPr>
        </c:title>
        <c:numFmt formatCode="#,##0.0" sourceLinked="1"/>
        <c:majorTickMark val="out"/>
        <c:minorTickMark val="out"/>
        <c:tickLblPos val="nextTo"/>
        <c:spPr>
          <a:noFill/>
          <a:ln>
            <a:solidFill>
              <a:schemeClr val="accent1"/>
            </a:solid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s-AR"/>
          </a:p>
        </c:txPr>
        <c:crossAx val="119766400"/>
        <c:crosses val="autoZero"/>
        <c:crossBetween val="between"/>
      </c:valAx>
      <c:valAx>
        <c:axId val="120130560"/>
        <c:scaling>
          <c:orientation val="minMax"/>
        </c:scaling>
        <c:delete val="0"/>
        <c:axPos val="r"/>
        <c:title>
          <c:tx>
            <c:rich>
              <a:bodyPr rot="-54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r>
                  <a:rPr lang="en-US" b="1">
                    <a:solidFill>
                      <a:sysClr val="windowText" lastClr="000000"/>
                    </a:solidFill>
                  </a:rPr>
                  <a:t>Número de casos</a:t>
                </a:r>
              </a:p>
            </c:rich>
          </c:tx>
          <c:overlay val="0"/>
          <c:spPr>
            <a:noFill/>
            <a:ln>
              <a:noFill/>
            </a:ln>
            <a:effectLst/>
          </c:spPr>
          <c:txPr>
            <a:bodyPr rot="-54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s-AR"/>
            </a:p>
          </c:txPr>
        </c:title>
        <c:numFmt formatCode="General" sourceLinked="1"/>
        <c:majorTickMark val="out"/>
        <c:minorTickMark val="out"/>
        <c:tickLblPos val="nextTo"/>
        <c:spPr>
          <a:noFill/>
          <a:ln>
            <a:solidFill>
              <a:sysClr val="windowText" lastClr="000000"/>
            </a:solid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s-AR"/>
          </a:p>
        </c:txPr>
        <c:crossAx val="120132736"/>
        <c:crosses val="max"/>
        <c:crossBetween val="between"/>
      </c:valAx>
      <c:catAx>
        <c:axId val="120132736"/>
        <c:scaling>
          <c:orientation val="minMax"/>
        </c:scaling>
        <c:delete val="1"/>
        <c:axPos val="b"/>
        <c:numFmt formatCode="General" sourceLinked="1"/>
        <c:majorTickMark val="out"/>
        <c:minorTickMark val="none"/>
        <c:tickLblPos val="nextTo"/>
        <c:crossAx val="120130560"/>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700" b="1" i="0" u="none" strike="noStrike" kern="1200" baseline="0">
                <a:solidFill>
                  <a:sysClr val="windowText" lastClr="000000"/>
                </a:solidFill>
                <a:latin typeface="+mn-lt"/>
                <a:ea typeface="+mn-ea"/>
                <a:cs typeface="+mn-cs"/>
              </a:defRPr>
            </a:pPr>
            <a:endParaRPr lang="es-AR"/>
          </a:p>
        </c:txPr>
      </c:dTable>
      <c:spPr>
        <a:noFill/>
        <a:ln>
          <a:solidFill>
            <a:sysClr val="windowText" lastClr="000000"/>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AR"/>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b="1">
                <a:solidFill>
                  <a:sysClr val="windowText" lastClr="000000"/>
                </a:solidFill>
              </a:rPr>
              <a:t>Notificación del total de casos de tuberculosis en menores de 15 años. Número y tasa por 100.000 habitantes. República Argentina, 1980-2018</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s-AR"/>
        </a:p>
      </c:txPr>
    </c:title>
    <c:autoTitleDeleted val="0"/>
    <c:plotArea>
      <c:layout>
        <c:manualLayout>
          <c:layoutTarget val="inner"/>
          <c:xMode val="edge"/>
          <c:yMode val="edge"/>
          <c:x val="9.2677810765457599E-2"/>
          <c:y val="0.11356175666326228"/>
          <c:w val="0.82217073275676611"/>
          <c:h val="0.69974055282838599"/>
        </c:manualLayout>
      </c:layout>
      <c:barChart>
        <c:barDir val="col"/>
        <c:grouping val="clustered"/>
        <c:varyColors val="0"/>
        <c:ser>
          <c:idx val="1"/>
          <c:order val="0"/>
          <c:tx>
            <c:v>Número</c:v>
          </c:tx>
          <c:spPr>
            <a:solidFill>
              <a:schemeClr val="accent1"/>
            </a:solidFill>
            <a:ln>
              <a:solidFill>
                <a:sysClr val="windowText" lastClr="000000"/>
              </a:solidFill>
            </a:ln>
            <a:effectLst/>
          </c:spPr>
          <c:invertIfNegative val="0"/>
          <c:cat>
            <c:numRef>
              <c:f>ARG!$A$5:$A$43</c:f>
              <c:numCache>
                <c:formatCode>General</c:formatCode>
                <c:ptCount val="39"/>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numCache>
            </c:numRef>
          </c:cat>
          <c:val>
            <c:numRef>
              <c:f>ARG!$AF$5:$AF$43</c:f>
              <c:numCache>
                <c:formatCode>0</c:formatCode>
                <c:ptCount val="39"/>
                <c:pt idx="0">
                  <c:v>3298</c:v>
                </c:pt>
                <c:pt idx="1">
                  <c:v>3540</c:v>
                </c:pt>
                <c:pt idx="2">
                  <c:v>3677</c:v>
                </c:pt>
                <c:pt idx="3">
                  <c:v>3512</c:v>
                </c:pt>
                <c:pt idx="4">
                  <c:v>3335</c:v>
                </c:pt>
                <c:pt idx="5">
                  <c:v>3153</c:v>
                </c:pt>
                <c:pt idx="6">
                  <c:v>2927</c:v>
                </c:pt>
                <c:pt idx="7">
                  <c:v>2495</c:v>
                </c:pt>
                <c:pt idx="8">
                  <c:v>2292</c:v>
                </c:pt>
                <c:pt idx="9">
                  <c:v>2153</c:v>
                </c:pt>
                <c:pt idx="10">
                  <c:v>2471</c:v>
                </c:pt>
                <c:pt idx="11">
                  <c:v>2327</c:v>
                </c:pt>
                <c:pt idx="12">
                  <c:v>2416</c:v>
                </c:pt>
                <c:pt idx="13">
                  <c:v>2745</c:v>
                </c:pt>
                <c:pt idx="14">
                  <c:v>2474</c:v>
                </c:pt>
                <c:pt idx="15">
                  <c:v>2336</c:v>
                </c:pt>
                <c:pt idx="16">
                  <c:v>2455</c:v>
                </c:pt>
                <c:pt idx="17">
                  <c:v>2099</c:v>
                </c:pt>
                <c:pt idx="18">
                  <c:v>1987</c:v>
                </c:pt>
                <c:pt idx="19">
                  <c:v>1786.0684715447155</c:v>
                </c:pt>
                <c:pt idx="20">
                  <c:v>1985</c:v>
                </c:pt>
                <c:pt idx="21">
                  <c:v>1617</c:v>
                </c:pt>
                <c:pt idx="22">
                  <c:v>1741</c:v>
                </c:pt>
                <c:pt idx="23">
                  <c:v>2014</c:v>
                </c:pt>
                <c:pt idx="24">
                  <c:v>2016</c:v>
                </c:pt>
                <c:pt idx="25">
                  <c:v>1554</c:v>
                </c:pt>
                <c:pt idx="26">
                  <c:v>1243</c:v>
                </c:pt>
                <c:pt idx="27">
                  <c:v>1324</c:v>
                </c:pt>
                <c:pt idx="28">
                  <c:v>1137</c:v>
                </c:pt>
                <c:pt idx="29">
                  <c:v>1051</c:v>
                </c:pt>
                <c:pt idx="30">
                  <c:v>846</c:v>
                </c:pt>
                <c:pt idx="31">
                  <c:v>1058</c:v>
                </c:pt>
                <c:pt idx="32">
                  <c:v>901</c:v>
                </c:pt>
                <c:pt idx="33">
                  <c:v>844</c:v>
                </c:pt>
                <c:pt idx="34">
                  <c:v>878</c:v>
                </c:pt>
                <c:pt idx="35">
                  <c:v>795</c:v>
                </c:pt>
                <c:pt idx="36">
                  <c:v>841</c:v>
                </c:pt>
                <c:pt idx="37">
                  <c:v>910</c:v>
                </c:pt>
                <c:pt idx="38">
                  <c:v>961</c:v>
                </c:pt>
              </c:numCache>
            </c:numRef>
          </c:val>
          <c:extLst>
            <c:ext xmlns:c16="http://schemas.microsoft.com/office/drawing/2014/chart" uri="{C3380CC4-5D6E-409C-BE32-E72D297353CC}">
              <c16:uniqueId val="{00000000-9854-4A88-952D-AA00E0B07526}"/>
            </c:ext>
          </c:extLst>
        </c:ser>
        <c:dLbls>
          <c:showLegendKey val="0"/>
          <c:showVal val="0"/>
          <c:showCatName val="0"/>
          <c:showSerName val="0"/>
          <c:showPercent val="0"/>
          <c:showBubbleSize val="0"/>
        </c:dLbls>
        <c:gapWidth val="40"/>
        <c:overlap val="-27"/>
        <c:axId val="131032960"/>
        <c:axId val="131031040"/>
      </c:barChart>
      <c:lineChart>
        <c:grouping val="standard"/>
        <c:varyColors val="0"/>
        <c:ser>
          <c:idx val="2"/>
          <c:order val="1"/>
          <c:tx>
            <c:v>Tasa</c:v>
          </c:tx>
          <c:spPr>
            <a:ln w="28575" cap="rnd">
              <a:solidFill>
                <a:srgbClr val="C00000"/>
              </a:solidFill>
              <a:round/>
            </a:ln>
            <a:effectLst/>
          </c:spPr>
          <c:marker>
            <c:symbol val="none"/>
          </c:marker>
          <c:cat>
            <c:numRef>
              <c:f>ARG!$A$5:$A$43</c:f>
              <c:numCache>
                <c:formatCode>General</c:formatCode>
                <c:ptCount val="39"/>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numCache>
            </c:numRef>
          </c:cat>
          <c:val>
            <c:numRef>
              <c:f>ARG!$AG$5:$AG$43</c:f>
              <c:numCache>
                <c:formatCode>#,##0.00</c:formatCode>
                <c:ptCount val="39"/>
                <c:pt idx="0">
                  <c:v>38.886923711826434</c:v>
                </c:pt>
                <c:pt idx="1">
                  <c:v>41.024432460005066</c:v>
                </c:pt>
                <c:pt idx="2">
                  <c:v>41.893545413491914</c:v>
                </c:pt>
                <c:pt idx="3">
                  <c:v>39.350084502961934</c:v>
                </c:pt>
                <c:pt idx="4">
                  <c:v>36.757344040187377</c:v>
                </c:pt>
                <c:pt idx="5" formatCode="0.00">
                  <c:v>34.19361044725958</c:v>
                </c:pt>
                <c:pt idx="6" formatCode="0.00">
                  <c:v>31.241243752871966</c:v>
                </c:pt>
                <c:pt idx="7" formatCode="0.00">
                  <c:v>26.216163627696684</c:v>
                </c:pt>
                <c:pt idx="8" formatCode="0.00">
                  <c:v>23.714351080993655</c:v>
                </c:pt>
                <c:pt idx="9" formatCode="0.00">
                  <c:v>21.940198783296236</c:v>
                </c:pt>
                <c:pt idx="10" formatCode="0.00">
                  <c:v>24.806641714792487</c:v>
                </c:pt>
                <c:pt idx="11" formatCode="0.00">
                  <c:v>23.289438000121393</c:v>
                </c:pt>
                <c:pt idx="12" formatCode="0.00">
                  <c:v>24.106326169042532</c:v>
                </c:pt>
                <c:pt idx="13" formatCode="0.00">
                  <c:v>27.305615599926529</c:v>
                </c:pt>
                <c:pt idx="14" formatCode="0.00">
                  <c:v>24.535158637101596</c:v>
                </c:pt>
                <c:pt idx="15" formatCode="0.00">
                  <c:v>23.096467832258703</c:v>
                </c:pt>
                <c:pt idx="16" formatCode="0.00">
                  <c:v>24.199798988879436</c:v>
                </c:pt>
                <c:pt idx="17" formatCode="0.00">
                  <c:v>20.628335581716787</c:v>
                </c:pt>
                <c:pt idx="18" formatCode="0.00">
                  <c:v>19.469062273154517</c:v>
                </c:pt>
                <c:pt idx="19" formatCode="0.00">
                  <c:v>17.447957561998567</c:v>
                </c:pt>
                <c:pt idx="20" formatCode="0.00">
                  <c:v>19.333487942207825</c:v>
                </c:pt>
                <c:pt idx="21" formatCode="0.00">
                  <c:v>15.702427253431836</c:v>
                </c:pt>
                <c:pt idx="22" formatCode="0.00">
                  <c:v>16.847880392242399</c:v>
                </c:pt>
                <c:pt idx="23" formatCode="0.00">
                  <c:v>19.42231211771297</c:v>
                </c:pt>
                <c:pt idx="24" formatCode="0.00">
                  <c:v>19.37457351832164</c:v>
                </c:pt>
                <c:pt idx="25" formatCode="0.00">
                  <c:v>14.883256305795518</c:v>
                </c:pt>
                <c:pt idx="26" formatCode="0.00">
                  <c:v>11.86392859736941</c:v>
                </c:pt>
                <c:pt idx="27" formatCode="0.00">
                  <c:v>12.593919743058672</c:v>
                </c:pt>
                <c:pt idx="28" formatCode="0.00">
                  <c:v>10.778392593338873</c:v>
                </c:pt>
                <c:pt idx="29" formatCode="0.00">
                  <c:v>9.9293740076071444</c:v>
                </c:pt>
                <c:pt idx="30" formatCode="0.00">
                  <c:v>7.965629907607167</c:v>
                </c:pt>
                <c:pt idx="31" formatCode="0.00">
                  <c:v>9.9245499690303394</c:v>
                </c:pt>
                <c:pt idx="32" formatCode="0.00">
                  <c:v>8.4172386916827122</c:v>
                </c:pt>
                <c:pt idx="33" formatCode="0.00">
                  <c:v>7.8507005122396052</c:v>
                </c:pt>
                <c:pt idx="34" formatCode="0.00">
                  <c:v>8.1314772819675873</c:v>
                </c:pt>
                <c:pt idx="35" formatCode="0.00">
                  <c:v>7.3316811996880666</c:v>
                </c:pt>
                <c:pt idx="36" formatCode="0.00">
                  <c:v>7.7241446198669221</c:v>
                </c:pt>
                <c:pt idx="37" formatCode="0.00">
                  <c:v>8.3244996060956566</c:v>
                </c:pt>
                <c:pt idx="38" formatCode="0.00">
                  <c:v>8.757485098150358</c:v>
                </c:pt>
              </c:numCache>
            </c:numRef>
          </c:val>
          <c:smooth val="0"/>
          <c:extLst>
            <c:ext xmlns:c16="http://schemas.microsoft.com/office/drawing/2014/chart" uri="{C3380CC4-5D6E-409C-BE32-E72D297353CC}">
              <c16:uniqueId val="{00000001-9854-4A88-952D-AA00E0B07526}"/>
            </c:ext>
          </c:extLst>
        </c:ser>
        <c:dLbls>
          <c:showLegendKey val="0"/>
          <c:showVal val="0"/>
          <c:showCatName val="0"/>
          <c:showSerName val="0"/>
          <c:showPercent val="0"/>
          <c:showBubbleSize val="0"/>
        </c:dLbls>
        <c:marker val="1"/>
        <c:smooth val="0"/>
        <c:axId val="131023232"/>
        <c:axId val="131024768"/>
      </c:lineChart>
      <c:catAx>
        <c:axId val="131023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131024768"/>
        <c:crosses val="autoZero"/>
        <c:auto val="1"/>
        <c:lblAlgn val="ctr"/>
        <c:lblOffset val="100"/>
        <c:noMultiLvlLbl val="0"/>
      </c:catAx>
      <c:valAx>
        <c:axId val="131024768"/>
        <c:scaling>
          <c:logBase val="10"/>
          <c:orientation val="minMax"/>
          <c:max val="50"/>
          <c:min val="5"/>
        </c:scaling>
        <c:delete val="0"/>
        <c:axPos val="l"/>
        <c:majorGridlines>
          <c:spPr>
            <a:ln w="9525" cap="flat" cmpd="sng" algn="ctr">
              <a:solidFill>
                <a:sysClr val="windowText" lastClr="000000"/>
              </a:solidFill>
              <a:prstDash val="dash"/>
              <a:round/>
            </a:ln>
            <a:effectLst/>
          </c:spPr>
        </c:majorGridlines>
        <c:minorGridlines>
          <c:spPr>
            <a:ln w="9525" cap="flat" cmpd="sng" algn="ctr">
              <a:solidFill>
                <a:sysClr val="windowText" lastClr="000000"/>
              </a:solidFill>
              <a:prstDash val="dash"/>
              <a:round/>
            </a:ln>
            <a:effectLst/>
          </c:spPr>
        </c:minorGridlines>
        <c:title>
          <c:tx>
            <c:rich>
              <a:bodyPr rot="-54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r>
                  <a:rPr lang="en-US" b="1">
                    <a:solidFill>
                      <a:sysClr val="windowText" lastClr="000000"/>
                    </a:solidFill>
                  </a:rPr>
                  <a:t>Tasas por 100.000</a:t>
                </a:r>
              </a:p>
            </c:rich>
          </c:tx>
          <c:overlay val="0"/>
          <c:spPr>
            <a:noFill/>
            <a:ln>
              <a:noFill/>
            </a:ln>
            <a:effectLst/>
          </c:spPr>
          <c:txPr>
            <a:bodyPr rot="-54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s-AR"/>
            </a:p>
          </c:txPr>
        </c:title>
        <c:numFmt formatCode="#,##0.00" sourceLinked="1"/>
        <c:majorTickMark val="out"/>
        <c:minorTickMark val="out"/>
        <c:tickLblPos val="nextTo"/>
        <c:spPr>
          <a:noFill/>
          <a:ln>
            <a:solidFill>
              <a:schemeClr val="accent1"/>
            </a:solid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s-AR"/>
          </a:p>
        </c:txPr>
        <c:crossAx val="131023232"/>
        <c:crosses val="autoZero"/>
        <c:crossBetween val="between"/>
      </c:valAx>
      <c:valAx>
        <c:axId val="131031040"/>
        <c:scaling>
          <c:orientation val="minMax"/>
          <c:max val="5000"/>
        </c:scaling>
        <c:delete val="0"/>
        <c:axPos val="r"/>
        <c:title>
          <c:tx>
            <c:rich>
              <a:bodyPr rot="-54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r>
                  <a:rPr lang="en-US" b="1">
                    <a:solidFill>
                      <a:sysClr val="windowText" lastClr="000000"/>
                    </a:solidFill>
                  </a:rPr>
                  <a:t>Número de casos</a:t>
                </a:r>
              </a:p>
            </c:rich>
          </c:tx>
          <c:overlay val="0"/>
          <c:spPr>
            <a:noFill/>
            <a:ln>
              <a:noFill/>
            </a:ln>
            <a:effectLst/>
          </c:spPr>
          <c:txPr>
            <a:bodyPr rot="-54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s-AR"/>
            </a:p>
          </c:txPr>
        </c:title>
        <c:numFmt formatCode="0" sourceLinked="1"/>
        <c:majorTickMark val="out"/>
        <c:minorTickMark val="out"/>
        <c:tickLblPos val="nextTo"/>
        <c:spPr>
          <a:noFill/>
          <a:ln>
            <a:solidFill>
              <a:sysClr val="windowText" lastClr="000000"/>
            </a:solid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s-AR"/>
          </a:p>
        </c:txPr>
        <c:crossAx val="131032960"/>
        <c:crosses val="max"/>
        <c:crossBetween val="between"/>
      </c:valAx>
      <c:catAx>
        <c:axId val="131032960"/>
        <c:scaling>
          <c:orientation val="minMax"/>
        </c:scaling>
        <c:delete val="1"/>
        <c:axPos val="b"/>
        <c:numFmt formatCode="General" sourceLinked="1"/>
        <c:majorTickMark val="out"/>
        <c:minorTickMark val="none"/>
        <c:tickLblPos val="nextTo"/>
        <c:crossAx val="131031040"/>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700" b="1" i="0" u="none" strike="noStrike" kern="1200" baseline="0">
                <a:solidFill>
                  <a:sysClr val="windowText" lastClr="000000"/>
                </a:solidFill>
                <a:latin typeface="+mn-lt"/>
                <a:ea typeface="+mn-ea"/>
                <a:cs typeface="+mn-cs"/>
              </a:defRPr>
            </a:pPr>
            <a:endParaRPr lang="es-AR"/>
          </a:p>
        </c:txPr>
      </c:dTable>
      <c:spPr>
        <a:noFill/>
        <a:ln>
          <a:solidFill>
            <a:sysClr val="windowText" lastClr="000000"/>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AR"/>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b="1">
                <a:solidFill>
                  <a:sysClr val="windowText" lastClr="000000"/>
                </a:solidFill>
              </a:rPr>
              <a:t>Notificación del total de casos de tuberculosis de 15 a 19 años. Número y tasa por 100.000 habitantes. República Argentina, 1980-2018</a:t>
            </a:r>
          </a:p>
        </c:rich>
      </c:tx>
      <c:layout>
        <c:manualLayout>
          <c:xMode val="edge"/>
          <c:yMode val="edge"/>
          <c:x val="0.13789375538659698"/>
          <c:y val="1.0500000082677166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s-AR"/>
        </a:p>
      </c:txPr>
    </c:title>
    <c:autoTitleDeleted val="0"/>
    <c:plotArea>
      <c:layout>
        <c:manualLayout>
          <c:layoutTarget val="inner"/>
          <c:xMode val="edge"/>
          <c:yMode val="edge"/>
          <c:x val="9.2677810765457586E-2"/>
          <c:y val="0.11774585708167232"/>
          <c:w val="0.82217073275676611"/>
          <c:h val="0.69974055282838599"/>
        </c:manualLayout>
      </c:layout>
      <c:barChart>
        <c:barDir val="col"/>
        <c:grouping val="clustered"/>
        <c:varyColors val="0"/>
        <c:ser>
          <c:idx val="1"/>
          <c:order val="0"/>
          <c:tx>
            <c:v>Número</c:v>
          </c:tx>
          <c:spPr>
            <a:solidFill>
              <a:schemeClr val="accent1"/>
            </a:solidFill>
            <a:ln>
              <a:solidFill>
                <a:sysClr val="windowText" lastClr="000000"/>
              </a:solidFill>
            </a:ln>
            <a:effectLst/>
          </c:spPr>
          <c:invertIfNegative val="0"/>
          <c:cat>
            <c:numRef>
              <c:f>ARG!$A$5:$A$43</c:f>
              <c:numCache>
                <c:formatCode>General</c:formatCode>
                <c:ptCount val="39"/>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numCache>
            </c:numRef>
          </c:cat>
          <c:val>
            <c:numRef>
              <c:f>ARG!$J$5:$J$43</c:f>
              <c:numCache>
                <c:formatCode>0</c:formatCode>
                <c:ptCount val="39"/>
                <c:pt idx="0">
                  <c:v>1334</c:v>
                </c:pt>
                <c:pt idx="1">
                  <c:v>1357</c:v>
                </c:pt>
                <c:pt idx="2">
                  <c:v>1348</c:v>
                </c:pt>
                <c:pt idx="3">
                  <c:v>1306</c:v>
                </c:pt>
                <c:pt idx="4">
                  <c:v>1292</c:v>
                </c:pt>
                <c:pt idx="5">
                  <c:v>1244</c:v>
                </c:pt>
                <c:pt idx="6">
                  <c:v>1168</c:v>
                </c:pt>
                <c:pt idx="7">
                  <c:v>1063</c:v>
                </c:pt>
                <c:pt idx="8">
                  <c:v>1054</c:v>
                </c:pt>
                <c:pt idx="9">
                  <c:v>1048</c:v>
                </c:pt>
                <c:pt idx="10">
                  <c:v>990</c:v>
                </c:pt>
                <c:pt idx="11">
                  <c:v>989</c:v>
                </c:pt>
                <c:pt idx="12">
                  <c:v>978</c:v>
                </c:pt>
                <c:pt idx="13">
                  <c:v>1066</c:v>
                </c:pt>
                <c:pt idx="14">
                  <c:v>1052</c:v>
                </c:pt>
                <c:pt idx="15">
                  <c:v>918</c:v>
                </c:pt>
                <c:pt idx="16">
                  <c:v>989</c:v>
                </c:pt>
                <c:pt idx="17">
                  <c:v>881</c:v>
                </c:pt>
                <c:pt idx="18">
                  <c:v>857</c:v>
                </c:pt>
                <c:pt idx="19">
                  <c:v>815.37352032520334</c:v>
                </c:pt>
                <c:pt idx="20">
                  <c:v>862</c:v>
                </c:pt>
                <c:pt idx="21">
                  <c:v>899</c:v>
                </c:pt>
                <c:pt idx="22">
                  <c:v>804</c:v>
                </c:pt>
                <c:pt idx="23">
                  <c:v>885</c:v>
                </c:pt>
                <c:pt idx="24">
                  <c:v>879</c:v>
                </c:pt>
                <c:pt idx="25">
                  <c:v>836</c:v>
                </c:pt>
                <c:pt idx="26">
                  <c:v>884</c:v>
                </c:pt>
                <c:pt idx="27">
                  <c:v>828</c:v>
                </c:pt>
                <c:pt idx="28">
                  <c:v>855</c:v>
                </c:pt>
                <c:pt idx="29">
                  <c:v>955</c:v>
                </c:pt>
                <c:pt idx="30">
                  <c:v>868</c:v>
                </c:pt>
                <c:pt idx="31">
                  <c:v>836</c:v>
                </c:pt>
                <c:pt idx="32">
                  <c:v>851</c:v>
                </c:pt>
                <c:pt idx="33">
                  <c:v>854</c:v>
                </c:pt>
                <c:pt idx="34">
                  <c:v>955</c:v>
                </c:pt>
                <c:pt idx="35">
                  <c:v>736</c:v>
                </c:pt>
                <c:pt idx="36">
                  <c:v>944</c:v>
                </c:pt>
                <c:pt idx="37">
                  <c:v>1015</c:v>
                </c:pt>
                <c:pt idx="38">
                  <c:v>996</c:v>
                </c:pt>
              </c:numCache>
            </c:numRef>
          </c:val>
          <c:extLst>
            <c:ext xmlns:c16="http://schemas.microsoft.com/office/drawing/2014/chart" uri="{C3380CC4-5D6E-409C-BE32-E72D297353CC}">
              <c16:uniqueId val="{00000000-DD9D-44CA-B377-F68A81C90752}"/>
            </c:ext>
          </c:extLst>
        </c:ser>
        <c:dLbls>
          <c:showLegendKey val="0"/>
          <c:showVal val="0"/>
          <c:showCatName val="0"/>
          <c:showSerName val="0"/>
          <c:showPercent val="0"/>
          <c:showBubbleSize val="0"/>
        </c:dLbls>
        <c:gapWidth val="40"/>
        <c:overlap val="-27"/>
        <c:axId val="130748800"/>
        <c:axId val="131131648"/>
      </c:barChart>
      <c:lineChart>
        <c:grouping val="standard"/>
        <c:varyColors val="0"/>
        <c:ser>
          <c:idx val="2"/>
          <c:order val="1"/>
          <c:tx>
            <c:v>Tasa</c:v>
          </c:tx>
          <c:spPr>
            <a:ln w="28575" cap="rnd">
              <a:solidFill>
                <a:srgbClr val="C00000"/>
              </a:solidFill>
              <a:round/>
            </a:ln>
            <a:effectLst/>
          </c:spPr>
          <c:marker>
            <c:symbol val="none"/>
          </c:marker>
          <c:cat>
            <c:numRef>
              <c:f>ARG!$A$5:$A$43</c:f>
              <c:numCache>
                <c:formatCode>General</c:formatCode>
                <c:ptCount val="39"/>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numCache>
            </c:numRef>
          </c:cat>
          <c:val>
            <c:numRef>
              <c:f>ARG!$K$5:$K$43</c:f>
              <c:numCache>
                <c:formatCode>0.00</c:formatCode>
                <c:ptCount val="39"/>
                <c:pt idx="0">
                  <c:v>57.130620985010708</c:v>
                </c:pt>
                <c:pt idx="1">
                  <c:v>56.973365728240736</c:v>
                </c:pt>
                <c:pt idx="2">
                  <c:v>55.50455742650567</c:v>
                </c:pt>
                <c:pt idx="3">
                  <c:v>52.758210132880798</c:v>
                </c:pt>
                <c:pt idx="4">
                  <c:v>51.223926743758419</c:v>
                </c:pt>
                <c:pt idx="5">
                  <c:v>48.422125719641734</c:v>
                </c:pt>
                <c:pt idx="6">
                  <c:v>44.650226259669658</c:v>
                </c:pt>
                <c:pt idx="7">
                  <c:v>39.921840322478339</c:v>
                </c:pt>
                <c:pt idx="8">
                  <c:v>38.899913401559004</c:v>
                </c:pt>
                <c:pt idx="9">
                  <c:v>38.021540436180359</c:v>
                </c:pt>
                <c:pt idx="10">
                  <c:v>35.317448567627743</c:v>
                </c:pt>
                <c:pt idx="11">
                  <c:v>34.767158786494171</c:v>
                </c:pt>
                <c:pt idx="12">
                  <c:v>33.886206414622968</c:v>
                </c:pt>
                <c:pt idx="13">
                  <c:v>36.411809052076343</c:v>
                </c:pt>
                <c:pt idx="14">
                  <c:v>35.431454969183484</c:v>
                </c:pt>
                <c:pt idx="15">
                  <c:v>30.492212799772147</c:v>
                </c:pt>
                <c:pt idx="16">
                  <c:v>32.403958185639269</c:v>
                </c:pt>
                <c:pt idx="17">
                  <c:v>28.478260575702244</c:v>
                </c:pt>
                <c:pt idx="18">
                  <c:v>27.335831109741662</c:v>
                </c:pt>
                <c:pt idx="19">
                  <c:v>25.668355709980109</c:v>
                </c:pt>
                <c:pt idx="20">
                  <c:v>26.786304249081329</c:v>
                </c:pt>
                <c:pt idx="21">
                  <c:v>27.580460394274798</c:v>
                </c:pt>
                <c:pt idx="22">
                  <c:v>24.416048659335893</c:v>
                </c:pt>
                <c:pt idx="23">
                  <c:v>26.606313148656238</c:v>
                </c:pt>
                <c:pt idx="24">
                  <c:v>26.163514923869329</c:v>
                </c:pt>
                <c:pt idx="25">
                  <c:v>24.638944819177194</c:v>
                </c:pt>
                <c:pt idx="26">
                  <c:v>25.799940014166619</c:v>
                </c:pt>
                <c:pt idx="27">
                  <c:v>23.93252646162799</c:v>
                </c:pt>
                <c:pt idx="28">
                  <c:v>24.476904378706664</c:v>
                </c:pt>
                <c:pt idx="29">
                  <c:v>27.081052029081299</c:v>
                </c:pt>
                <c:pt idx="30">
                  <c:v>24.383303280256577</c:v>
                </c:pt>
                <c:pt idx="31">
                  <c:v>23.393527827944521</c:v>
                </c:pt>
                <c:pt idx="32">
                  <c:v>23.807392321206763</c:v>
                </c:pt>
                <c:pt idx="33">
                  <c:v>23.947367387947914</c:v>
                </c:pt>
                <c:pt idx="34">
                  <c:v>26.876235638451309</c:v>
                </c:pt>
                <c:pt idx="35">
                  <c:v>23.294124721681101</c:v>
                </c:pt>
                <c:pt idx="36">
                  <c:v>29.713491435967427</c:v>
                </c:pt>
                <c:pt idx="37">
                  <c:v>31.661008236229176</c:v>
                </c:pt>
                <c:pt idx="38">
                  <c:v>30.70434093409634</c:v>
                </c:pt>
              </c:numCache>
            </c:numRef>
          </c:val>
          <c:smooth val="0"/>
          <c:extLst>
            <c:ext xmlns:c16="http://schemas.microsoft.com/office/drawing/2014/chart" uri="{C3380CC4-5D6E-409C-BE32-E72D297353CC}">
              <c16:uniqueId val="{00000001-DD9D-44CA-B377-F68A81C90752}"/>
            </c:ext>
          </c:extLst>
        </c:ser>
        <c:dLbls>
          <c:showLegendKey val="0"/>
          <c:showVal val="0"/>
          <c:showCatName val="0"/>
          <c:showSerName val="0"/>
          <c:showPercent val="0"/>
          <c:showBubbleSize val="0"/>
        </c:dLbls>
        <c:marker val="1"/>
        <c:smooth val="0"/>
        <c:axId val="131127936"/>
        <c:axId val="131129728"/>
      </c:lineChart>
      <c:catAx>
        <c:axId val="131127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131129728"/>
        <c:crosses val="autoZero"/>
        <c:auto val="1"/>
        <c:lblAlgn val="ctr"/>
        <c:lblOffset val="100"/>
        <c:noMultiLvlLbl val="0"/>
      </c:catAx>
      <c:valAx>
        <c:axId val="131129728"/>
        <c:scaling>
          <c:logBase val="10"/>
          <c:orientation val="minMax"/>
          <c:max val="60"/>
          <c:min val="6"/>
        </c:scaling>
        <c:delete val="0"/>
        <c:axPos val="l"/>
        <c:majorGridlines>
          <c:spPr>
            <a:ln w="9525" cap="flat" cmpd="sng" algn="ctr">
              <a:solidFill>
                <a:sysClr val="windowText" lastClr="000000"/>
              </a:solidFill>
              <a:prstDash val="dash"/>
              <a:round/>
            </a:ln>
            <a:effectLst/>
          </c:spPr>
        </c:majorGridlines>
        <c:minorGridlines>
          <c:spPr>
            <a:ln w="9525" cap="flat" cmpd="sng" algn="ctr">
              <a:solidFill>
                <a:sysClr val="windowText" lastClr="000000"/>
              </a:solidFill>
              <a:prstDash val="dash"/>
              <a:round/>
            </a:ln>
            <a:effectLst/>
          </c:spPr>
        </c:minorGridlines>
        <c:title>
          <c:tx>
            <c:rich>
              <a:bodyPr rot="-54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r>
                  <a:rPr lang="en-US" b="1">
                    <a:solidFill>
                      <a:sysClr val="windowText" lastClr="000000"/>
                    </a:solidFill>
                  </a:rPr>
                  <a:t>Tasas por 100.000</a:t>
                </a:r>
              </a:p>
            </c:rich>
          </c:tx>
          <c:overlay val="0"/>
          <c:spPr>
            <a:noFill/>
            <a:ln>
              <a:noFill/>
            </a:ln>
            <a:effectLst/>
          </c:spPr>
          <c:txPr>
            <a:bodyPr rot="-54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s-AR"/>
            </a:p>
          </c:txPr>
        </c:title>
        <c:numFmt formatCode="0.00" sourceLinked="1"/>
        <c:majorTickMark val="out"/>
        <c:minorTickMark val="out"/>
        <c:tickLblPos val="nextTo"/>
        <c:spPr>
          <a:noFill/>
          <a:ln>
            <a:solidFill>
              <a:schemeClr val="accent1"/>
            </a:solid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s-AR"/>
          </a:p>
        </c:txPr>
        <c:crossAx val="131127936"/>
        <c:crosses val="autoZero"/>
        <c:crossBetween val="between"/>
      </c:valAx>
      <c:valAx>
        <c:axId val="131131648"/>
        <c:scaling>
          <c:orientation val="minMax"/>
        </c:scaling>
        <c:delete val="0"/>
        <c:axPos val="r"/>
        <c:title>
          <c:tx>
            <c:rich>
              <a:bodyPr rot="-54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r>
                  <a:rPr lang="en-US" b="1">
                    <a:solidFill>
                      <a:sysClr val="windowText" lastClr="000000"/>
                    </a:solidFill>
                  </a:rPr>
                  <a:t>Número de casos</a:t>
                </a:r>
              </a:p>
            </c:rich>
          </c:tx>
          <c:overlay val="0"/>
          <c:spPr>
            <a:noFill/>
            <a:ln>
              <a:noFill/>
            </a:ln>
            <a:effectLst/>
          </c:spPr>
          <c:txPr>
            <a:bodyPr rot="-54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s-AR"/>
            </a:p>
          </c:txPr>
        </c:title>
        <c:numFmt formatCode="0" sourceLinked="1"/>
        <c:majorTickMark val="out"/>
        <c:minorTickMark val="out"/>
        <c:tickLblPos val="nextTo"/>
        <c:spPr>
          <a:noFill/>
          <a:ln>
            <a:solidFill>
              <a:sysClr val="windowText" lastClr="000000"/>
            </a:solid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s-AR"/>
          </a:p>
        </c:txPr>
        <c:crossAx val="130748800"/>
        <c:crosses val="max"/>
        <c:crossBetween val="between"/>
      </c:valAx>
      <c:catAx>
        <c:axId val="130748800"/>
        <c:scaling>
          <c:orientation val="minMax"/>
        </c:scaling>
        <c:delete val="1"/>
        <c:axPos val="b"/>
        <c:numFmt formatCode="General" sourceLinked="1"/>
        <c:majorTickMark val="out"/>
        <c:minorTickMark val="none"/>
        <c:tickLblPos val="nextTo"/>
        <c:crossAx val="131131648"/>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700" b="1" i="0" u="none" strike="noStrike" kern="1200" baseline="0">
                <a:solidFill>
                  <a:sysClr val="windowText" lastClr="000000"/>
                </a:solidFill>
                <a:latin typeface="+mn-lt"/>
                <a:ea typeface="+mn-ea"/>
                <a:cs typeface="+mn-cs"/>
              </a:defRPr>
            </a:pPr>
            <a:endParaRPr lang="es-AR"/>
          </a:p>
        </c:txPr>
      </c:dTable>
      <c:spPr>
        <a:noFill/>
        <a:ln>
          <a:solidFill>
            <a:sysClr val="windowText" lastClr="000000"/>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AR"/>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b="1">
                <a:solidFill>
                  <a:sysClr val="windowText" lastClr="000000"/>
                </a:solidFill>
              </a:rPr>
              <a:t>Notificación de casos incidentes de tuberculosis en menores de 15 años, por jurisdicción de residencia. Número de casos y tasas bianuales por 100.000 habitantes. Argentina, 2017-2018</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s-AR"/>
        </a:p>
      </c:txPr>
    </c:title>
    <c:autoTitleDeleted val="0"/>
    <c:plotArea>
      <c:layout/>
      <c:barChart>
        <c:barDir val="col"/>
        <c:grouping val="clustered"/>
        <c:varyColors val="0"/>
        <c:ser>
          <c:idx val="2"/>
          <c:order val="2"/>
          <c:tx>
            <c:strRef>
              <c:f>Sheet4!$Q$5</c:f>
              <c:strCache>
                <c:ptCount val="1"/>
                <c:pt idx="0">
                  <c:v>TASAS</c:v>
                </c:pt>
              </c:strCache>
            </c:strRef>
          </c:tx>
          <c:spPr>
            <a:solidFill>
              <a:schemeClr val="accent1"/>
            </a:solidFill>
            <a:ln>
              <a:solidFill>
                <a:sysClr val="windowText" lastClr="000000"/>
              </a:solidFill>
            </a:ln>
            <a:effectLst/>
          </c:spPr>
          <c:invertIfNegative val="0"/>
          <c:dPt>
            <c:idx val="6"/>
            <c:invertIfNegative val="0"/>
            <c:bubble3D val="0"/>
            <c:spPr>
              <a:solidFill>
                <a:schemeClr val="accent1">
                  <a:lumMod val="50000"/>
                </a:schemeClr>
              </a:solidFill>
              <a:ln>
                <a:solidFill>
                  <a:sysClr val="windowText" lastClr="000000"/>
                </a:solidFill>
              </a:ln>
              <a:effectLst/>
            </c:spPr>
            <c:extLst>
              <c:ext xmlns:c16="http://schemas.microsoft.com/office/drawing/2014/chart" uri="{C3380CC4-5D6E-409C-BE32-E72D297353CC}">
                <c16:uniqueId val="{00000001-4305-4659-80AF-3782B592060D}"/>
              </c:ext>
            </c:extLst>
          </c:dPt>
          <c:cat>
            <c:strRef>
              <c:f>Sheet4!$N$6:$N$30</c:f>
              <c:strCache>
                <c:ptCount val="25"/>
                <c:pt idx="0">
                  <c:v>SAL</c:v>
                </c:pt>
                <c:pt idx="1">
                  <c:v>CABA</c:v>
                </c:pt>
                <c:pt idx="2">
                  <c:v>FOR</c:v>
                </c:pt>
                <c:pt idx="3">
                  <c:v>JUJ</c:v>
                </c:pt>
                <c:pt idx="4">
                  <c:v>CHA</c:v>
                </c:pt>
                <c:pt idx="5">
                  <c:v>BUE</c:v>
                </c:pt>
                <c:pt idx="6">
                  <c:v>ARG</c:v>
                </c:pt>
                <c:pt idx="7">
                  <c:v>CHU</c:v>
                </c:pt>
                <c:pt idx="8">
                  <c:v>MIS</c:v>
                </c:pt>
                <c:pt idx="9">
                  <c:v>MEN</c:v>
                </c:pt>
                <c:pt idx="10">
                  <c:v>SFE</c:v>
                </c:pt>
                <c:pt idx="11">
                  <c:v>LAP</c:v>
                </c:pt>
                <c:pt idx="12">
                  <c:v>ENR</c:v>
                </c:pt>
                <c:pt idx="13">
                  <c:v>TFU</c:v>
                </c:pt>
                <c:pt idx="14">
                  <c:v>TUC</c:v>
                </c:pt>
                <c:pt idx="15">
                  <c:v>CBA</c:v>
                </c:pt>
                <c:pt idx="16">
                  <c:v>SGO</c:v>
                </c:pt>
                <c:pt idx="17">
                  <c:v>SLU</c:v>
                </c:pt>
                <c:pt idx="18">
                  <c:v>CAT</c:v>
                </c:pt>
                <c:pt idx="19">
                  <c:v>RNO</c:v>
                </c:pt>
                <c:pt idx="20">
                  <c:v>STU</c:v>
                </c:pt>
                <c:pt idx="21">
                  <c:v>NEU</c:v>
                </c:pt>
                <c:pt idx="22">
                  <c:v>LAR</c:v>
                </c:pt>
                <c:pt idx="23">
                  <c:v>COR</c:v>
                </c:pt>
                <c:pt idx="24">
                  <c:v>SJU</c:v>
                </c:pt>
              </c:strCache>
            </c:strRef>
          </c:cat>
          <c:val>
            <c:numRef>
              <c:f>Sheet4!$Q$6:$Q$30</c:f>
              <c:numCache>
                <c:formatCode>0.00</c:formatCode>
                <c:ptCount val="25"/>
                <c:pt idx="0">
                  <c:v>21.915488865679343</c:v>
                </c:pt>
                <c:pt idx="1">
                  <c:v>21.914761390769634</c:v>
                </c:pt>
                <c:pt idx="2">
                  <c:v>19.418867969622916</c:v>
                </c:pt>
                <c:pt idx="3">
                  <c:v>12.509726312207741</c:v>
                </c:pt>
                <c:pt idx="4">
                  <c:v>11.011177874873256</c:v>
                </c:pt>
                <c:pt idx="5">
                  <c:v>10.440773879651573</c:v>
                </c:pt>
                <c:pt idx="6">
                  <c:v>8.6007533054694498</c:v>
                </c:pt>
                <c:pt idx="7">
                  <c:v>7.2649699659537088</c:v>
                </c:pt>
                <c:pt idx="8">
                  <c:v>6.037714654797175</c:v>
                </c:pt>
                <c:pt idx="9">
                  <c:v>5.9495905553327306</c:v>
                </c:pt>
                <c:pt idx="10">
                  <c:v>5.6149950996406401</c:v>
                </c:pt>
                <c:pt idx="11">
                  <c:v>4.287297961083584</c:v>
                </c:pt>
                <c:pt idx="12">
                  <c:v>4.2496228459724197</c:v>
                </c:pt>
                <c:pt idx="13">
                  <c:v>3.6253338328237725</c:v>
                </c:pt>
                <c:pt idx="14">
                  <c:v>2.9858013661189635</c:v>
                </c:pt>
                <c:pt idx="15">
                  <c:v>2.8767821371790627</c:v>
                </c:pt>
                <c:pt idx="16">
                  <c:v>2.4716614508272459</c:v>
                </c:pt>
                <c:pt idx="17">
                  <c:v>2.4661926096428131</c:v>
                </c:pt>
                <c:pt idx="18">
                  <c:v>1.9419455381373829</c:v>
                </c:pt>
                <c:pt idx="19">
                  <c:v>1.6795102548096974</c:v>
                </c:pt>
                <c:pt idx="20">
                  <c:v>1.5701380674740666</c:v>
                </c:pt>
                <c:pt idx="21">
                  <c:v>1.1924031992177835</c:v>
                </c:pt>
                <c:pt idx="22">
                  <c:v>1.0605297346024338</c:v>
                </c:pt>
                <c:pt idx="23">
                  <c:v>1.0312875453121966</c:v>
                </c:pt>
                <c:pt idx="24">
                  <c:v>0.49831196820769641</c:v>
                </c:pt>
              </c:numCache>
            </c:numRef>
          </c:val>
          <c:extLst>
            <c:ext xmlns:c16="http://schemas.microsoft.com/office/drawing/2014/chart" uri="{C3380CC4-5D6E-409C-BE32-E72D297353CC}">
              <c16:uniqueId val="{00000002-4305-4659-80AF-3782B592060D}"/>
            </c:ext>
          </c:extLst>
        </c:ser>
        <c:dLbls>
          <c:showLegendKey val="0"/>
          <c:showVal val="0"/>
          <c:showCatName val="0"/>
          <c:showSerName val="0"/>
          <c:showPercent val="0"/>
          <c:showBubbleSize val="0"/>
        </c:dLbls>
        <c:gapWidth val="40"/>
        <c:overlap val="-27"/>
        <c:axId val="747189712"/>
        <c:axId val="747187792"/>
      </c:barChart>
      <c:barChart>
        <c:barDir val="col"/>
        <c:grouping val="clustered"/>
        <c:varyColors val="0"/>
        <c:ser>
          <c:idx val="0"/>
          <c:order val="0"/>
          <c:tx>
            <c:strRef>
              <c:f>Sheet4!$O$5</c:f>
              <c:strCache>
                <c:ptCount val="1"/>
                <c:pt idx="0">
                  <c:v>2017</c:v>
                </c:pt>
              </c:strCache>
            </c:strRef>
          </c:tx>
          <c:spPr>
            <a:noFill/>
            <a:ln>
              <a:noFill/>
            </a:ln>
            <a:effectLst/>
          </c:spPr>
          <c:invertIfNegative val="0"/>
          <c:cat>
            <c:strRef>
              <c:f>Sheet4!$N$6:$N$30</c:f>
              <c:strCache>
                <c:ptCount val="25"/>
                <c:pt idx="0">
                  <c:v>SAL</c:v>
                </c:pt>
                <c:pt idx="1">
                  <c:v>CABA</c:v>
                </c:pt>
                <c:pt idx="2">
                  <c:v>FOR</c:v>
                </c:pt>
                <c:pt idx="3">
                  <c:v>JUJ</c:v>
                </c:pt>
                <c:pt idx="4">
                  <c:v>CHA</c:v>
                </c:pt>
                <c:pt idx="5">
                  <c:v>BUE</c:v>
                </c:pt>
                <c:pt idx="6">
                  <c:v>ARG</c:v>
                </c:pt>
                <c:pt idx="7">
                  <c:v>CHU</c:v>
                </c:pt>
                <c:pt idx="8">
                  <c:v>MIS</c:v>
                </c:pt>
                <c:pt idx="9">
                  <c:v>MEN</c:v>
                </c:pt>
                <c:pt idx="10">
                  <c:v>SFE</c:v>
                </c:pt>
                <c:pt idx="11">
                  <c:v>LAP</c:v>
                </c:pt>
                <c:pt idx="12">
                  <c:v>ENR</c:v>
                </c:pt>
                <c:pt idx="13">
                  <c:v>TFU</c:v>
                </c:pt>
                <c:pt idx="14">
                  <c:v>TUC</c:v>
                </c:pt>
                <c:pt idx="15">
                  <c:v>CBA</c:v>
                </c:pt>
                <c:pt idx="16">
                  <c:v>SGO</c:v>
                </c:pt>
                <c:pt idx="17">
                  <c:v>SLU</c:v>
                </c:pt>
                <c:pt idx="18">
                  <c:v>CAT</c:v>
                </c:pt>
                <c:pt idx="19">
                  <c:v>RNO</c:v>
                </c:pt>
                <c:pt idx="20">
                  <c:v>STU</c:v>
                </c:pt>
                <c:pt idx="21">
                  <c:v>NEU</c:v>
                </c:pt>
                <c:pt idx="22">
                  <c:v>LAR</c:v>
                </c:pt>
                <c:pt idx="23">
                  <c:v>COR</c:v>
                </c:pt>
                <c:pt idx="24">
                  <c:v>SJU</c:v>
                </c:pt>
              </c:strCache>
            </c:strRef>
          </c:cat>
          <c:val>
            <c:numRef>
              <c:f>Sheet4!$O$6:$O$30</c:f>
              <c:numCache>
                <c:formatCode>General</c:formatCode>
                <c:ptCount val="25"/>
                <c:pt idx="0">
                  <c:v>94</c:v>
                </c:pt>
                <c:pt idx="1">
                  <c:v>120</c:v>
                </c:pt>
                <c:pt idx="2">
                  <c:v>34</c:v>
                </c:pt>
                <c:pt idx="3">
                  <c:v>24</c:v>
                </c:pt>
                <c:pt idx="4">
                  <c:v>27</c:v>
                </c:pt>
                <c:pt idx="5">
                  <c:v>437</c:v>
                </c:pt>
                <c:pt idx="6">
                  <c:v>910</c:v>
                </c:pt>
                <c:pt idx="7">
                  <c:v>7</c:v>
                </c:pt>
                <c:pt idx="8">
                  <c:v>22</c:v>
                </c:pt>
                <c:pt idx="9">
                  <c:v>20</c:v>
                </c:pt>
                <c:pt idx="10">
                  <c:v>53</c:v>
                </c:pt>
                <c:pt idx="11">
                  <c:v>3</c:v>
                </c:pt>
                <c:pt idx="12">
                  <c:v>14</c:v>
                </c:pt>
                <c:pt idx="13">
                  <c:v>1</c:v>
                </c:pt>
                <c:pt idx="14">
                  <c:v>5</c:v>
                </c:pt>
                <c:pt idx="15">
                  <c:v>26</c:v>
                </c:pt>
                <c:pt idx="16">
                  <c:v>5</c:v>
                </c:pt>
                <c:pt idx="17">
                  <c:v>2</c:v>
                </c:pt>
                <c:pt idx="18">
                  <c:v>0</c:v>
                </c:pt>
                <c:pt idx="19">
                  <c:v>4</c:v>
                </c:pt>
                <c:pt idx="20">
                  <c:v>1</c:v>
                </c:pt>
                <c:pt idx="21">
                  <c:v>3</c:v>
                </c:pt>
                <c:pt idx="22">
                  <c:v>0</c:v>
                </c:pt>
                <c:pt idx="23">
                  <c:v>4</c:v>
                </c:pt>
                <c:pt idx="24">
                  <c:v>2</c:v>
                </c:pt>
              </c:numCache>
            </c:numRef>
          </c:val>
          <c:extLst>
            <c:ext xmlns:c16="http://schemas.microsoft.com/office/drawing/2014/chart" uri="{C3380CC4-5D6E-409C-BE32-E72D297353CC}">
              <c16:uniqueId val="{00000003-4305-4659-80AF-3782B592060D}"/>
            </c:ext>
          </c:extLst>
        </c:ser>
        <c:ser>
          <c:idx val="1"/>
          <c:order val="1"/>
          <c:tx>
            <c:strRef>
              <c:f>Sheet4!$P$5</c:f>
              <c:strCache>
                <c:ptCount val="1"/>
                <c:pt idx="0">
                  <c:v>2018</c:v>
                </c:pt>
              </c:strCache>
            </c:strRef>
          </c:tx>
          <c:spPr>
            <a:noFill/>
            <a:ln>
              <a:noFill/>
            </a:ln>
            <a:effectLst/>
          </c:spPr>
          <c:invertIfNegative val="0"/>
          <c:cat>
            <c:strRef>
              <c:f>Sheet4!$N$6:$N$30</c:f>
              <c:strCache>
                <c:ptCount val="25"/>
                <c:pt idx="0">
                  <c:v>SAL</c:v>
                </c:pt>
                <c:pt idx="1">
                  <c:v>CABA</c:v>
                </c:pt>
                <c:pt idx="2">
                  <c:v>FOR</c:v>
                </c:pt>
                <c:pt idx="3">
                  <c:v>JUJ</c:v>
                </c:pt>
                <c:pt idx="4">
                  <c:v>CHA</c:v>
                </c:pt>
                <c:pt idx="5">
                  <c:v>BUE</c:v>
                </c:pt>
                <c:pt idx="6">
                  <c:v>ARG</c:v>
                </c:pt>
                <c:pt idx="7">
                  <c:v>CHU</c:v>
                </c:pt>
                <c:pt idx="8">
                  <c:v>MIS</c:v>
                </c:pt>
                <c:pt idx="9">
                  <c:v>MEN</c:v>
                </c:pt>
                <c:pt idx="10">
                  <c:v>SFE</c:v>
                </c:pt>
                <c:pt idx="11">
                  <c:v>LAP</c:v>
                </c:pt>
                <c:pt idx="12">
                  <c:v>ENR</c:v>
                </c:pt>
                <c:pt idx="13">
                  <c:v>TFU</c:v>
                </c:pt>
                <c:pt idx="14">
                  <c:v>TUC</c:v>
                </c:pt>
                <c:pt idx="15">
                  <c:v>CBA</c:v>
                </c:pt>
                <c:pt idx="16">
                  <c:v>SGO</c:v>
                </c:pt>
                <c:pt idx="17">
                  <c:v>SLU</c:v>
                </c:pt>
                <c:pt idx="18">
                  <c:v>CAT</c:v>
                </c:pt>
                <c:pt idx="19">
                  <c:v>RNO</c:v>
                </c:pt>
                <c:pt idx="20">
                  <c:v>STU</c:v>
                </c:pt>
                <c:pt idx="21">
                  <c:v>NEU</c:v>
                </c:pt>
                <c:pt idx="22">
                  <c:v>LAR</c:v>
                </c:pt>
                <c:pt idx="23">
                  <c:v>COR</c:v>
                </c:pt>
                <c:pt idx="24">
                  <c:v>SJU</c:v>
                </c:pt>
              </c:strCache>
            </c:strRef>
          </c:cat>
          <c:val>
            <c:numRef>
              <c:f>Sheet4!$P$6:$P$30</c:f>
              <c:numCache>
                <c:formatCode>General</c:formatCode>
                <c:ptCount val="25"/>
                <c:pt idx="0">
                  <c:v>81</c:v>
                </c:pt>
                <c:pt idx="1">
                  <c:v>148</c:v>
                </c:pt>
                <c:pt idx="2">
                  <c:v>31</c:v>
                </c:pt>
                <c:pt idx="3">
                  <c:v>26</c:v>
                </c:pt>
                <c:pt idx="4">
                  <c:v>45</c:v>
                </c:pt>
                <c:pt idx="5">
                  <c:v>443</c:v>
                </c:pt>
                <c:pt idx="6">
                  <c:v>974</c:v>
                </c:pt>
                <c:pt idx="7">
                  <c:v>15</c:v>
                </c:pt>
                <c:pt idx="8">
                  <c:v>21</c:v>
                </c:pt>
                <c:pt idx="9">
                  <c:v>38</c:v>
                </c:pt>
                <c:pt idx="10">
                  <c:v>35</c:v>
                </c:pt>
                <c:pt idx="11">
                  <c:v>4</c:v>
                </c:pt>
                <c:pt idx="12">
                  <c:v>14</c:v>
                </c:pt>
                <c:pt idx="13">
                  <c:v>2</c:v>
                </c:pt>
                <c:pt idx="14">
                  <c:v>21</c:v>
                </c:pt>
                <c:pt idx="15">
                  <c:v>23</c:v>
                </c:pt>
                <c:pt idx="16">
                  <c:v>8</c:v>
                </c:pt>
                <c:pt idx="17">
                  <c:v>4</c:v>
                </c:pt>
                <c:pt idx="18">
                  <c:v>4</c:v>
                </c:pt>
                <c:pt idx="19">
                  <c:v>2</c:v>
                </c:pt>
                <c:pt idx="20">
                  <c:v>2</c:v>
                </c:pt>
                <c:pt idx="21">
                  <c:v>1</c:v>
                </c:pt>
                <c:pt idx="22">
                  <c:v>2</c:v>
                </c:pt>
                <c:pt idx="23">
                  <c:v>2</c:v>
                </c:pt>
                <c:pt idx="24">
                  <c:v>0</c:v>
                </c:pt>
              </c:numCache>
            </c:numRef>
          </c:val>
          <c:extLst>
            <c:ext xmlns:c16="http://schemas.microsoft.com/office/drawing/2014/chart" uri="{C3380CC4-5D6E-409C-BE32-E72D297353CC}">
              <c16:uniqueId val="{00000004-4305-4659-80AF-3782B592060D}"/>
            </c:ext>
          </c:extLst>
        </c:ser>
        <c:dLbls>
          <c:showLegendKey val="0"/>
          <c:showVal val="0"/>
          <c:showCatName val="0"/>
          <c:showSerName val="0"/>
          <c:showPercent val="0"/>
          <c:showBubbleSize val="0"/>
        </c:dLbls>
        <c:gapWidth val="219"/>
        <c:overlap val="-27"/>
        <c:axId val="747187152"/>
        <c:axId val="747180432"/>
      </c:barChart>
      <c:catAx>
        <c:axId val="74718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747187792"/>
        <c:crosses val="autoZero"/>
        <c:auto val="1"/>
        <c:lblAlgn val="ctr"/>
        <c:lblOffset val="100"/>
        <c:noMultiLvlLbl val="0"/>
      </c:catAx>
      <c:valAx>
        <c:axId val="747187792"/>
        <c:scaling>
          <c:orientation val="minMax"/>
        </c:scaling>
        <c:delete val="0"/>
        <c:axPos val="l"/>
        <c:majorGridlines>
          <c:spPr>
            <a:ln w="9525" cap="flat" cmpd="sng" algn="ctr">
              <a:solidFill>
                <a:sysClr val="windowText" lastClr="000000"/>
              </a:solidFill>
              <a:prstDash val="dash"/>
              <a:round/>
            </a:ln>
            <a:effectLst/>
          </c:spPr>
        </c:majorGridlines>
        <c:title>
          <c:tx>
            <c:rich>
              <a:bodyPr rot="-54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r>
                  <a:rPr lang="en-US" sz="1100" b="1">
                    <a:solidFill>
                      <a:sysClr val="windowText" lastClr="000000"/>
                    </a:solidFill>
                  </a:rPr>
                  <a:t>Tasas por 100.000</a:t>
                </a:r>
              </a:p>
            </c:rich>
          </c:tx>
          <c:overlay val="0"/>
          <c:spPr>
            <a:noFill/>
            <a:ln>
              <a:noFill/>
            </a:ln>
            <a:effectLst/>
          </c:spPr>
          <c:txPr>
            <a:bodyPr rot="-54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AR"/>
            </a:p>
          </c:txPr>
        </c:title>
        <c:numFmt formatCode="0.00" sourceLinked="1"/>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AR"/>
          </a:p>
        </c:txPr>
        <c:crossAx val="747189712"/>
        <c:crosses val="autoZero"/>
        <c:crossBetween val="between"/>
      </c:valAx>
      <c:valAx>
        <c:axId val="747180432"/>
        <c:scaling>
          <c:orientation val="minMax"/>
        </c:scaling>
        <c:delete val="0"/>
        <c:axPos val="r"/>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747187152"/>
        <c:crosses val="max"/>
        <c:crossBetween val="between"/>
      </c:valAx>
      <c:catAx>
        <c:axId val="747187152"/>
        <c:scaling>
          <c:orientation val="minMax"/>
        </c:scaling>
        <c:delete val="1"/>
        <c:axPos val="b"/>
        <c:numFmt formatCode="General" sourceLinked="1"/>
        <c:majorTickMark val="out"/>
        <c:minorTickMark val="none"/>
        <c:tickLblPos val="nextTo"/>
        <c:crossAx val="747180432"/>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00" b="1" i="0" u="none" strike="noStrike" kern="1200" baseline="0">
                <a:solidFill>
                  <a:sysClr val="windowText" lastClr="000000"/>
                </a:solidFill>
                <a:latin typeface="+mn-lt"/>
                <a:ea typeface="+mn-ea"/>
                <a:cs typeface="+mn-cs"/>
              </a:defRPr>
            </a:pPr>
            <a:endParaRPr lang="es-AR"/>
          </a:p>
        </c:txPr>
      </c:dTable>
      <c:spPr>
        <a:noFill/>
        <a:ln>
          <a:solidFill>
            <a:sysClr val="windowText" lastClr="000000"/>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A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b="1">
                <a:solidFill>
                  <a:sysClr val="windowText" lastClr="000000"/>
                </a:solidFill>
              </a:rPr>
              <a:t>Notificación de casos incidentes de tuberculosis de 15 a 19 años, por jurisdicción de residencia. Número de casos y tasas bianuales por 100.000 habitantes. Argentina, 2017-2018</a:t>
            </a:r>
          </a:p>
        </c:rich>
      </c:tx>
      <c:layout>
        <c:manualLayout>
          <c:xMode val="edge"/>
          <c:yMode val="edge"/>
          <c:x val="0.12693723379750449"/>
          <c:y val="1.0500000082677166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s-AR"/>
        </a:p>
      </c:txPr>
    </c:title>
    <c:autoTitleDeleted val="0"/>
    <c:plotArea>
      <c:layout/>
      <c:barChart>
        <c:barDir val="col"/>
        <c:grouping val="clustered"/>
        <c:varyColors val="0"/>
        <c:ser>
          <c:idx val="2"/>
          <c:order val="2"/>
          <c:tx>
            <c:strRef>
              <c:f>Sheet4!$V$5</c:f>
              <c:strCache>
                <c:ptCount val="1"/>
                <c:pt idx="0">
                  <c:v>TASAS</c:v>
                </c:pt>
              </c:strCache>
            </c:strRef>
          </c:tx>
          <c:spPr>
            <a:solidFill>
              <a:schemeClr val="accent2"/>
            </a:solidFill>
            <a:ln>
              <a:solidFill>
                <a:schemeClr val="tx1"/>
              </a:solidFill>
            </a:ln>
            <a:effectLst/>
          </c:spPr>
          <c:invertIfNegative val="0"/>
          <c:dPt>
            <c:idx val="6"/>
            <c:invertIfNegative val="0"/>
            <c:bubble3D val="0"/>
            <c:spPr>
              <a:solidFill>
                <a:schemeClr val="accent2">
                  <a:lumMod val="50000"/>
                </a:schemeClr>
              </a:solidFill>
              <a:ln>
                <a:solidFill>
                  <a:schemeClr val="tx1"/>
                </a:solidFill>
              </a:ln>
              <a:effectLst/>
            </c:spPr>
            <c:extLst>
              <c:ext xmlns:c16="http://schemas.microsoft.com/office/drawing/2014/chart" uri="{C3380CC4-5D6E-409C-BE32-E72D297353CC}">
                <c16:uniqueId val="{00000001-ED1C-4961-8EE2-BB9AF5CB680F}"/>
              </c:ext>
            </c:extLst>
          </c:dPt>
          <c:cat>
            <c:strRef>
              <c:f>Sheet4!$S$6:$S$30</c:f>
              <c:strCache>
                <c:ptCount val="25"/>
                <c:pt idx="0">
                  <c:v>CABA</c:v>
                </c:pt>
                <c:pt idx="1">
                  <c:v>JUJ</c:v>
                </c:pt>
                <c:pt idx="2">
                  <c:v>SAL</c:v>
                </c:pt>
                <c:pt idx="3">
                  <c:v>BUE</c:v>
                </c:pt>
                <c:pt idx="4">
                  <c:v>FOR</c:v>
                </c:pt>
                <c:pt idx="5">
                  <c:v>CHA</c:v>
                </c:pt>
                <c:pt idx="6">
                  <c:v>ARG</c:v>
                </c:pt>
                <c:pt idx="7">
                  <c:v>COR</c:v>
                </c:pt>
                <c:pt idx="8">
                  <c:v>CHU</c:v>
                </c:pt>
                <c:pt idx="9">
                  <c:v>SFE</c:v>
                </c:pt>
                <c:pt idx="10">
                  <c:v>ENR</c:v>
                </c:pt>
                <c:pt idx="11">
                  <c:v>MIS</c:v>
                </c:pt>
                <c:pt idx="12">
                  <c:v>TUC</c:v>
                </c:pt>
                <c:pt idx="13">
                  <c:v>CBA</c:v>
                </c:pt>
                <c:pt idx="14">
                  <c:v>LAP</c:v>
                </c:pt>
                <c:pt idx="15">
                  <c:v>SGO</c:v>
                </c:pt>
                <c:pt idx="16">
                  <c:v>RNO</c:v>
                </c:pt>
                <c:pt idx="17">
                  <c:v>LAR</c:v>
                </c:pt>
                <c:pt idx="18">
                  <c:v>MEN</c:v>
                </c:pt>
                <c:pt idx="19">
                  <c:v>NEU</c:v>
                </c:pt>
                <c:pt idx="20">
                  <c:v>SLU</c:v>
                </c:pt>
                <c:pt idx="21">
                  <c:v>SJU</c:v>
                </c:pt>
                <c:pt idx="22">
                  <c:v>CAT</c:v>
                </c:pt>
                <c:pt idx="23">
                  <c:v>STU</c:v>
                </c:pt>
                <c:pt idx="24">
                  <c:v>TFU</c:v>
                </c:pt>
              </c:strCache>
            </c:strRef>
          </c:cat>
          <c:val>
            <c:numRef>
              <c:f>Sheet4!$V$6:$V$30</c:f>
              <c:numCache>
                <c:formatCode>0.00</c:formatCode>
                <c:ptCount val="25"/>
                <c:pt idx="0">
                  <c:v>64.537641579451218</c:v>
                </c:pt>
                <c:pt idx="1">
                  <c:v>52.979753142988059</c:v>
                </c:pt>
                <c:pt idx="2">
                  <c:v>52.509534121615147</c:v>
                </c:pt>
                <c:pt idx="3">
                  <c:v>42.332160928888563</c:v>
                </c:pt>
                <c:pt idx="4">
                  <c:v>39.904229848363926</c:v>
                </c:pt>
                <c:pt idx="5">
                  <c:v>33.336186430370169</c:v>
                </c:pt>
                <c:pt idx="6">
                  <c:v>28.894340704945126</c:v>
                </c:pt>
                <c:pt idx="7">
                  <c:v>20.191414610507611</c:v>
                </c:pt>
                <c:pt idx="8">
                  <c:v>19.739439399921043</c:v>
                </c:pt>
                <c:pt idx="9">
                  <c:v>19.370213698458599</c:v>
                </c:pt>
                <c:pt idx="10">
                  <c:v>14.080354824941589</c:v>
                </c:pt>
                <c:pt idx="11">
                  <c:v>11.842583480004411</c:v>
                </c:pt>
                <c:pt idx="12">
                  <c:v>10.458281913447259</c:v>
                </c:pt>
                <c:pt idx="13">
                  <c:v>9.2321021496594771</c:v>
                </c:pt>
                <c:pt idx="14">
                  <c:v>9.1043172672481294</c:v>
                </c:pt>
                <c:pt idx="15">
                  <c:v>6.8664994057837054</c:v>
                </c:pt>
                <c:pt idx="16">
                  <c:v>6.8048620739518384</c:v>
                </c:pt>
                <c:pt idx="17">
                  <c:v>6.0650169820475499</c:v>
                </c:pt>
                <c:pt idx="18">
                  <c:v>5.9268625165458246</c:v>
                </c:pt>
                <c:pt idx="19">
                  <c:v>3.8939672712050855</c:v>
                </c:pt>
                <c:pt idx="20">
                  <c:v>3.500379207747506</c:v>
                </c:pt>
                <c:pt idx="21">
                  <c:v>3.0247805143639264</c:v>
                </c:pt>
                <c:pt idx="22">
                  <c:v>2.6342478563808069</c:v>
                </c:pt>
                <c:pt idx="23">
                  <c:v>0</c:v>
                </c:pt>
                <c:pt idx="24">
                  <c:v>0</c:v>
                </c:pt>
              </c:numCache>
            </c:numRef>
          </c:val>
          <c:extLst>
            <c:ext xmlns:c16="http://schemas.microsoft.com/office/drawing/2014/chart" uri="{C3380CC4-5D6E-409C-BE32-E72D297353CC}">
              <c16:uniqueId val="{00000002-ED1C-4961-8EE2-BB9AF5CB680F}"/>
            </c:ext>
          </c:extLst>
        </c:ser>
        <c:dLbls>
          <c:showLegendKey val="0"/>
          <c:showVal val="0"/>
          <c:showCatName val="0"/>
          <c:showSerName val="0"/>
          <c:showPercent val="0"/>
          <c:showBubbleSize val="0"/>
        </c:dLbls>
        <c:gapWidth val="40"/>
        <c:overlap val="-27"/>
        <c:axId val="747189712"/>
        <c:axId val="747187792"/>
      </c:barChart>
      <c:barChart>
        <c:barDir val="col"/>
        <c:grouping val="clustered"/>
        <c:varyColors val="0"/>
        <c:ser>
          <c:idx val="0"/>
          <c:order val="0"/>
          <c:tx>
            <c:strRef>
              <c:f>Sheet4!$T$5</c:f>
              <c:strCache>
                <c:ptCount val="1"/>
                <c:pt idx="0">
                  <c:v>2017</c:v>
                </c:pt>
              </c:strCache>
            </c:strRef>
          </c:tx>
          <c:spPr>
            <a:noFill/>
            <a:ln>
              <a:noFill/>
            </a:ln>
            <a:effectLst/>
          </c:spPr>
          <c:invertIfNegative val="0"/>
          <c:cat>
            <c:strRef>
              <c:f>Sheet4!$S$6:$S$30</c:f>
              <c:strCache>
                <c:ptCount val="25"/>
                <c:pt idx="0">
                  <c:v>CABA</c:v>
                </c:pt>
                <c:pt idx="1">
                  <c:v>JUJ</c:v>
                </c:pt>
                <c:pt idx="2">
                  <c:v>SAL</c:v>
                </c:pt>
                <c:pt idx="3">
                  <c:v>BUE</c:v>
                </c:pt>
                <c:pt idx="4">
                  <c:v>FOR</c:v>
                </c:pt>
                <c:pt idx="5">
                  <c:v>CHA</c:v>
                </c:pt>
                <c:pt idx="6">
                  <c:v>ARG</c:v>
                </c:pt>
                <c:pt idx="7">
                  <c:v>COR</c:v>
                </c:pt>
                <c:pt idx="8">
                  <c:v>CHU</c:v>
                </c:pt>
                <c:pt idx="9">
                  <c:v>SFE</c:v>
                </c:pt>
                <c:pt idx="10">
                  <c:v>ENR</c:v>
                </c:pt>
                <c:pt idx="11">
                  <c:v>MIS</c:v>
                </c:pt>
                <c:pt idx="12">
                  <c:v>TUC</c:v>
                </c:pt>
                <c:pt idx="13">
                  <c:v>CBA</c:v>
                </c:pt>
                <c:pt idx="14">
                  <c:v>LAP</c:v>
                </c:pt>
                <c:pt idx="15">
                  <c:v>SGO</c:v>
                </c:pt>
                <c:pt idx="16">
                  <c:v>RNO</c:v>
                </c:pt>
                <c:pt idx="17">
                  <c:v>LAR</c:v>
                </c:pt>
                <c:pt idx="18">
                  <c:v>MEN</c:v>
                </c:pt>
                <c:pt idx="19">
                  <c:v>NEU</c:v>
                </c:pt>
                <c:pt idx="20">
                  <c:v>SLU</c:v>
                </c:pt>
                <c:pt idx="21">
                  <c:v>SJU</c:v>
                </c:pt>
                <c:pt idx="22">
                  <c:v>CAT</c:v>
                </c:pt>
                <c:pt idx="23">
                  <c:v>STU</c:v>
                </c:pt>
                <c:pt idx="24">
                  <c:v>TFU</c:v>
                </c:pt>
              </c:strCache>
            </c:strRef>
          </c:cat>
          <c:val>
            <c:numRef>
              <c:f>Sheet4!$T$6:$T$30</c:f>
              <c:numCache>
                <c:formatCode>General</c:formatCode>
                <c:ptCount val="25"/>
                <c:pt idx="0">
                  <c:v>111</c:v>
                </c:pt>
                <c:pt idx="1">
                  <c:v>42</c:v>
                </c:pt>
                <c:pt idx="2">
                  <c:v>72</c:v>
                </c:pt>
                <c:pt idx="3">
                  <c:v>531</c:v>
                </c:pt>
                <c:pt idx="4">
                  <c:v>25</c:v>
                </c:pt>
                <c:pt idx="5">
                  <c:v>39</c:v>
                </c:pt>
                <c:pt idx="6">
                  <c:v>1015</c:v>
                </c:pt>
                <c:pt idx="7">
                  <c:v>19</c:v>
                </c:pt>
                <c:pt idx="8">
                  <c:v>8</c:v>
                </c:pt>
                <c:pt idx="9">
                  <c:v>52</c:v>
                </c:pt>
                <c:pt idx="10">
                  <c:v>21</c:v>
                </c:pt>
                <c:pt idx="11">
                  <c:v>16</c:v>
                </c:pt>
                <c:pt idx="12">
                  <c:v>11</c:v>
                </c:pt>
                <c:pt idx="13">
                  <c:v>29</c:v>
                </c:pt>
                <c:pt idx="14">
                  <c:v>3</c:v>
                </c:pt>
                <c:pt idx="15">
                  <c:v>8</c:v>
                </c:pt>
                <c:pt idx="16">
                  <c:v>5</c:v>
                </c:pt>
                <c:pt idx="17">
                  <c:v>1</c:v>
                </c:pt>
                <c:pt idx="18">
                  <c:v>10</c:v>
                </c:pt>
                <c:pt idx="19">
                  <c:v>3</c:v>
                </c:pt>
                <c:pt idx="20">
                  <c:v>1</c:v>
                </c:pt>
                <c:pt idx="21">
                  <c:v>2</c:v>
                </c:pt>
                <c:pt idx="22">
                  <c:v>1</c:v>
                </c:pt>
                <c:pt idx="23">
                  <c:v>0</c:v>
                </c:pt>
                <c:pt idx="24">
                  <c:v>0</c:v>
                </c:pt>
              </c:numCache>
            </c:numRef>
          </c:val>
          <c:extLst>
            <c:ext xmlns:c16="http://schemas.microsoft.com/office/drawing/2014/chart" uri="{C3380CC4-5D6E-409C-BE32-E72D297353CC}">
              <c16:uniqueId val="{00000003-ED1C-4961-8EE2-BB9AF5CB680F}"/>
            </c:ext>
          </c:extLst>
        </c:ser>
        <c:ser>
          <c:idx val="1"/>
          <c:order val="1"/>
          <c:tx>
            <c:strRef>
              <c:f>Sheet4!$U$5</c:f>
              <c:strCache>
                <c:ptCount val="1"/>
                <c:pt idx="0">
                  <c:v>2018</c:v>
                </c:pt>
              </c:strCache>
            </c:strRef>
          </c:tx>
          <c:spPr>
            <a:noFill/>
            <a:ln>
              <a:noFill/>
            </a:ln>
            <a:effectLst/>
          </c:spPr>
          <c:invertIfNegative val="0"/>
          <c:cat>
            <c:strRef>
              <c:f>Sheet4!$S$6:$S$30</c:f>
              <c:strCache>
                <c:ptCount val="25"/>
                <c:pt idx="0">
                  <c:v>CABA</c:v>
                </c:pt>
                <c:pt idx="1">
                  <c:v>JUJ</c:v>
                </c:pt>
                <c:pt idx="2">
                  <c:v>SAL</c:v>
                </c:pt>
                <c:pt idx="3">
                  <c:v>BUE</c:v>
                </c:pt>
                <c:pt idx="4">
                  <c:v>FOR</c:v>
                </c:pt>
                <c:pt idx="5">
                  <c:v>CHA</c:v>
                </c:pt>
                <c:pt idx="6">
                  <c:v>ARG</c:v>
                </c:pt>
                <c:pt idx="7">
                  <c:v>COR</c:v>
                </c:pt>
                <c:pt idx="8">
                  <c:v>CHU</c:v>
                </c:pt>
                <c:pt idx="9">
                  <c:v>SFE</c:v>
                </c:pt>
                <c:pt idx="10">
                  <c:v>ENR</c:v>
                </c:pt>
                <c:pt idx="11">
                  <c:v>MIS</c:v>
                </c:pt>
                <c:pt idx="12">
                  <c:v>TUC</c:v>
                </c:pt>
                <c:pt idx="13">
                  <c:v>CBA</c:v>
                </c:pt>
                <c:pt idx="14">
                  <c:v>LAP</c:v>
                </c:pt>
                <c:pt idx="15">
                  <c:v>SGO</c:v>
                </c:pt>
                <c:pt idx="16">
                  <c:v>RNO</c:v>
                </c:pt>
                <c:pt idx="17">
                  <c:v>LAR</c:v>
                </c:pt>
                <c:pt idx="18">
                  <c:v>MEN</c:v>
                </c:pt>
                <c:pt idx="19">
                  <c:v>NEU</c:v>
                </c:pt>
                <c:pt idx="20">
                  <c:v>SLU</c:v>
                </c:pt>
                <c:pt idx="21">
                  <c:v>SJU</c:v>
                </c:pt>
                <c:pt idx="22">
                  <c:v>CAT</c:v>
                </c:pt>
                <c:pt idx="23">
                  <c:v>STU</c:v>
                </c:pt>
                <c:pt idx="24">
                  <c:v>TFU</c:v>
                </c:pt>
              </c:strCache>
            </c:strRef>
          </c:cat>
          <c:val>
            <c:numRef>
              <c:f>Sheet4!$U$6:$U$30</c:f>
              <c:numCache>
                <c:formatCode>General</c:formatCode>
                <c:ptCount val="25"/>
                <c:pt idx="0">
                  <c:v>129</c:v>
                </c:pt>
                <c:pt idx="1">
                  <c:v>32</c:v>
                </c:pt>
                <c:pt idx="2">
                  <c:v>65</c:v>
                </c:pt>
                <c:pt idx="3">
                  <c:v>561</c:v>
                </c:pt>
                <c:pt idx="4">
                  <c:v>22</c:v>
                </c:pt>
                <c:pt idx="5">
                  <c:v>35</c:v>
                </c:pt>
                <c:pt idx="6">
                  <c:v>1017</c:v>
                </c:pt>
                <c:pt idx="7">
                  <c:v>21</c:v>
                </c:pt>
                <c:pt idx="8">
                  <c:v>11</c:v>
                </c:pt>
                <c:pt idx="9">
                  <c:v>47</c:v>
                </c:pt>
                <c:pt idx="10">
                  <c:v>11</c:v>
                </c:pt>
                <c:pt idx="11">
                  <c:v>13</c:v>
                </c:pt>
                <c:pt idx="12">
                  <c:v>19</c:v>
                </c:pt>
                <c:pt idx="13">
                  <c:v>23</c:v>
                </c:pt>
                <c:pt idx="14">
                  <c:v>2</c:v>
                </c:pt>
                <c:pt idx="15">
                  <c:v>5</c:v>
                </c:pt>
                <c:pt idx="16">
                  <c:v>3</c:v>
                </c:pt>
                <c:pt idx="17">
                  <c:v>3</c:v>
                </c:pt>
                <c:pt idx="18">
                  <c:v>8</c:v>
                </c:pt>
                <c:pt idx="19">
                  <c:v>1</c:v>
                </c:pt>
                <c:pt idx="20">
                  <c:v>2</c:v>
                </c:pt>
                <c:pt idx="21">
                  <c:v>2</c:v>
                </c:pt>
                <c:pt idx="22">
                  <c:v>1</c:v>
                </c:pt>
                <c:pt idx="23">
                  <c:v>0</c:v>
                </c:pt>
                <c:pt idx="24">
                  <c:v>0</c:v>
                </c:pt>
              </c:numCache>
            </c:numRef>
          </c:val>
          <c:extLst>
            <c:ext xmlns:c16="http://schemas.microsoft.com/office/drawing/2014/chart" uri="{C3380CC4-5D6E-409C-BE32-E72D297353CC}">
              <c16:uniqueId val="{00000004-ED1C-4961-8EE2-BB9AF5CB680F}"/>
            </c:ext>
          </c:extLst>
        </c:ser>
        <c:dLbls>
          <c:showLegendKey val="0"/>
          <c:showVal val="0"/>
          <c:showCatName val="0"/>
          <c:showSerName val="0"/>
          <c:showPercent val="0"/>
          <c:showBubbleSize val="0"/>
        </c:dLbls>
        <c:gapWidth val="219"/>
        <c:overlap val="-27"/>
        <c:axId val="747187152"/>
        <c:axId val="747180432"/>
      </c:barChart>
      <c:catAx>
        <c:axId val="74718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747187792"/>
        <c:crosses val="autoZero"/>
        <c:auto val="1"/>
        <c:lblAlgn val="ctr"/>
        <c:lblOffset val="100"/>
        <c:noMultiLvlLbl val="0"/>
      </c:catAx>
      <c:valAx>
        <c:axId val="747187792"/>
        <c:scaling>
          <c:orientation val="minMax"/>
        </c:scaling>
        <c:delete val="0"/>
        <c:axPos val="l"/>
        <c:majorGridlines>
          <c:spPr>
            <a:ln w="9525" cap="flat" cmpd="sng" algn="ctr">
              <a:solidFill>
                <a:sysClr val="windowText" lastClr="000000"/>
              </a:solidFill>
              <a:prstDash val="dash"/>
              <a:round/>
            </a:ln>
            <a:effectLst/>
          </c:spPr>
        </c:majorGridlines>
        <c:title>
          <c:tx>
            <c:rich>
              <a:bodyPr rot="-54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r>
                  <a:rPr lang="en-US" sz="1100" b="1">
                    <a:solidFill>
                      <a:sysClr val="windowText" lastClr="000000"/>
                    </a:solidFill>
                  </a:rPr>
                  <a:t>Tasas por 100.000</a:t>
                </a:r>
              </a:p>
            </c:rich>
          </c:tx>
          <c:overlay val="0"/>
          <c:spPr>
            <a:noFill/>
            <a:ln>
              <a:noFill/>
            </a:ln>
            <a:effectLst/>
          </c:spPr>
          <c:txPr>
            <a:bodyPr rot="-54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AR"/>
            </a:p>
          </c:txPr>
        </c:title>
        <c:numFmt formatCode="0.00" sourceLinked="1"/>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AR"/>
          </a:p>
        </c:txPr>
        <c:crossAx val="747189712"/>
        <c:crosses val="autoZero"/>
        <c:crossBetween val="between"/>
      </c:valAx>
      <c:valAx>
        <c:axId val="747180432"/>
        <c:scaling>
          <c:orientation val="minMax"/>
        </c:scaling>
        <c:delete val="0"/>
        <c:axPos val="r"/>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747187152"/>
        <c:crosses val="max"/>
        <c:crossBetween val="between"/>
      </c:valAx>
      <c:catAx>
        <c:axId val="747187152"/>
        <c:scaling>
          <c:orientation val="minMax"/>
        </c:scaling>
        <c:delete val="1"/>
        <c:axPos val="b"/>
        <c:numFmt formatCode="General" sourceLinked="1"/>
        <c:majorTickMark val="out"/>
        <c:minorTickMark val="none"/>
        <c:tickLblPos val="nextTo"/>
        <c:crossAx val="747180432"/>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00" b="1" i="0" u="none" strike="noStrike" kern="1200" baseline="0">
                <a:solidFill>
                  <a:sysClr val="windowText" lastClr="000000"/>
                </a:solidFill>
                <a:latin typeface="+mn-lt"/>
                <a:ea typeface="+mn-ea"/>
                <a:cs typeface="+mn-cs"/>
              </a:defRPr>
            </a:pPr>
            <a:endParaRPr lang="es-AR"/>
          </a:p>
        </c:txPr>
      </c:dTable>
      <c:spPr>
        <a:noFill/>
        <a:ln>
          <a:solidFill>
            <a:sysClr val="windowText" lastClr="000000"/>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A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b="1">
                <a:solidFill>
                  <a:sysClr val="windowText" lastClr="000000"/>
                </a:solidFill>
              </a:rPr>
              <a:t>Motivo de consulta de los casos incidentes de tuberculosis en menores de 20 años, por grupo de edad. Número y porcentaje. Argentina, 2018</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s-AR"/>
        </a:p>
      </c:txPr>
    </c:title>
    <c:autoTitleDeleted val="0"/>
    <c:plotArea>
      <c:layout>
        <c:manualLayout>
          <c:layoutTarget val="inner"/>
          <c:xMode val="edge"/>
          <c:yMode val="edge"/>
          <c:x val="9.7022586826120014E-2"/>
          <c:y val="0.11988900094400788"/>
          <c:w val="0.86870895078796362"/>
          <c:h val="0.78755688809099911"/>
        </c:manualLayout>
      </c:layout>
      <c:barChart>
        <c:barDir val="col"/>
        <c:grouping val="clustered"/>
        <c:varyColors val="0"/>
        <c:ser>
          <c:idx val="1"/>
          <c:order val="1"/>
          <c:tx>
            <c:v>0-4 (%)</c:v>
          </c:tx>
          <c:spPr>
            <a:solidFill>
              <a:schemeClr val="accent6"/>
            </a:solidFill>
            <a:ln>
              <a:solidFill>
                <a:sysClr val="windowText" lastClr="000000"/>
              </a:solidFill>
            </a:ln>
            <a:effectLst/>
          </c:spPr>
          <c:invertIfNegative val="0"/>
          <c:dLbls>
            <c:dLbl>
              <c:idx val="0"/>
              <c:tx>
                <c:rich>
                  <a:bodyPr/>
                  <a:lstStyle/>
                  <a:p>
                    <a:fld id="{2D55DE6B-B18F-4B1D-8F61-78DA08339387}" type="CELLRANGE">
                      <a:rPr lang="en-US"/>
                      <a:pPr/>
                      <a:t>[CELLRANGE]</a:t>
                    </a:fld>
                    <a:r>
                      <a:rPr lang="en-US" baseline="0"/>
                      <a:t>; </a:t>
                    </a:r>
                    <a:fld id="{B990BD2F-3F74-4ACB-82E3-23CBB5EB4F5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A0A2-4562-80E0-0614688EF35B}"/>
                </c:ext>
              </c:extLst>
            </c:dLbl>
            <c:dLbl>
              <c:idx val="1"/>
              <c:tx>
                <c:rich>
                  <a:bodyPr/>
                  <a:lstStyle/>
                  <a:p>
                    <a:fld id="{DEF7649F-F24E-49EC-9344-DC640F584605}" type="CELLRANGE">
                      <a:rPr lang="en-US"/>
                      <a:pPr/>
                      <a:t>[CELLRANGE]</a:t>
                    </a:fld>
                    <a:r>
                      <a:rPr lang="en-US" baseline="0"/>
                      <a:t>; </a:t>
                    </a:r>
                    <a:fld id="{E9E477DC-96F6-454D-9BA0-851561687EF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A0A2-4562-80E0-0614688EF35B}"/>
                </c:ext>
              </c:extLst>
            </c:dLbl>
            <c:dLbl>
              <c:idx val="2"/>
              <c:tx>
                <c:rich>
                  <a:bodyPr/>
                  <a:lstStyle/>
                  <a:p>
                    <a:fld id="{F3B35AFA-25F7-4793-B80B-0CAFE31C1BCD}" type="CELLRANGE">
                      <a:rPr lang="en-US"/>
                      <a:pPr/>
                      <a:t>[CELLRANGE]</a:t>
                    </a:fld>
                    <a:r>
                      <a:rPr lang="en-US" baseline="0"/>
                      <a:t>; </a:t>
                    </a:r>
                    <a:fld id="{286C7A9B-47FC-4536-AC24-FF288A8F547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A0A2-4562-80E0-0614688EF35B}"/>
                </c:ext>
              </c:extLst>
            </c:dLbl>
            <c:dLbl>
              <c:idx val="3"/>
              <c:tx>
                <c:rich>
                  <a:bodyPr/>
                  <a:lstStyle/>
                  <a:p>
                    <a:fld id="{72B0E1A9-ECC7-4274-B01B-18B7057D1CEF}" type="CELLRANGE">
                      <a:rPr lang="en-US"/>
                      <a:pPr/>
                      <a:t>[CELLRANGE]</a:t>
                    </a:fld>
                    <a:r>
                      <a:rPr lang="en-US" baseline="0"/>
                      <a:t>; </a:t>
                    </a:r>
                    <a:fld id="{8C8C44DD-9F4A-409F-A7B3-022B4E2019F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A0A2-4562-80E0-0614688EF35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ysClr val="windowText" lastClr="000000"/>
                    </a:solidFill>
                    <a:latin typeface="+mn-lt"/>
                    <a:ea typeface="+mn-ea"/>
                    <a:cs typeface="+mn-cs"/>
                  </a:defRPr>
                </a:pPr>
                <a:endParaRPr lang="es-AR"/>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Sheet4!$Y$8:$Y$11</c:f>
              <c:strCache>
                <c:ptCount val="4"/>
                <c:pt idx="0">
                  <c:v>Contacto</c:v>
                </c:pt>
                <c:pt idx="1">
                  <c:v>Examen de salud</c:v>
                </c:pt>
                <c:pt idx="2">
                  <c:v>Otros</c:v>
                </c:pt>
                <c:pt idx="3">
                  <c:v>Sintomático respiratorio</c:v>
                </c:pt>
              </c:strCache>
            </c:strRef>
          </c:cat>
          <c:val>
            <c:numRef>
              <c:f>Sheet4!$AC$8:$AC$11</c:f>
              <c:numCache>
                <c:formatCode>0.00</c:formatCode>
                <c:ptCount val="4"/>
                <c:pt idx="0">
                  <c:v>52.367688022284121</c:v>
                </c:pt>
                <c:pt idx="1">
                  <c:v>3.0640668523676879</c:v>
                </c:pt>
                <c:pt idx="2">
                  <c:v>7.2423398328690807</c:v>
                </c:pt>
                <c:pt idx="3">
                  <c:v>37.325905292479106</c:v>
                </c:pt>
              </c:numCache>
            </c:numRef>
          </c:val>
          <c:extLst>
            <c:ext xmlns:c15="http://schemas.microsoft.com/office/drawing/2012/chart" uri="{02D57815-91ED-43cb-92C2-25804820EDAC}">
              <c15:datalabelsRange>
                <c15:f>Sheet4!$AB$8:$AB$11</c15:f>
                <c15:dlblRangeCache>
                  <c:ptCount val="4"/>
                  <c:pt idx="0">
                    <c:v>188</c:v>
                  </c:pt>
                  <c:pt idx="1">
                    <c:v>11</c:v>
                  </c:pt>
                  <c:pt idx="2">
                    <c:v>26</c:v>
                  </c:pt>
                  <c:pt idx="3">
                    <c:v>134</c:v>
                  </c:pt>
                </c15:dlblRangeCache>
              </c15:datalabelsRange>
            </c:ext>
            <c:ext xmlns:c16="http://schemas.microsoft.com/office/drawing/2014/chart" uri="{C3380CC4-5D6E-409C-BE32-E72D297353CC}">
              <c16:uniqueId val="{00000004-A0A2-4562-80E0-0614688EF35B}"/>
            </c:ext>
          </c:extLst>
        </c:ser>
        <c:ser>
          <c:idx val="3"/>
          <c:order val="3"/>
          <c:tx>
            <c:v>5-9 (%)</c:v>
          </c:tx>
          <c:spPr>
            <a:solidFill>
              <a:schemeClr val="accent2">
                <a:lumMod val="60000"/>
                <a:lumOff val="40000"/>
              </a:schemeClr>
            </a:solidFill>
            <a:ln>
              <a:solidFill>
                <a:schemeClr val="tx1"/>
              </a:solidFill>
            </a:ln>
            <a:effectLst/>
          </c:spPr>
          <c:invertIfNegative val="0"/>
          <c:dLbls>
            <c:dLbl>
              <c:idx val="0"/>
              <c:tx>
                <c:rich>
                  <a:bodyPr/>
                  <a:lstStyle/>
                  <a:p>
                    <a:fld id="{FA1C78D4-A5D8-4C10-96C9-6CD282F8600A}" type="CELLRANGE">
                      <a:rPr lang="en-US"/>
                      <a:pPr/>
                      <a:t>[CELLRANGE]</a:t>
                    </a:fld>
                    <a:r>
                      <a:rPr lang="en-US" baseline="0"/>
                      <a:t>; </a:t>
                    </a:r>
                    <a:fld id="{69ECCE56-EE42-4E3D-9710-25FB5F33377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A0A2-4562-80E0-0614688EF35B}"/>
                </c:ext>
              </c:extLst>
            </c:dLbl>
            <c:dLbl>
              <c:idx val="1"/>
              <c:tx>
                <c:rich>
                  <a:bodyPr/>
                  <a:lstStyle/>
                  <a:p>
                    <a:fld id="{EF312674-5BC1-42B5-B796-032D13C829D0}" type="CELLRANGE">
                      <a:rPr lang="en-US"/>
                      <a:pPr/>
                      <a:t>[CELLRANGE]</a:t>
                    </a:fld>
                    <a:r>
                      <a:rPr lang="en-US" baseline="0"/>
                      <a:t>; </a:t>
                    </a:r>
                    <a:fld id="{448FC2A8-9711-44FE-9F68-E85202BAC2D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A0A2-4562-80E0-0614688EF35B}"/>
                </c:ext>
              </c:extLst>
            </c:dLbl>
            <c:dLbl>
              <c:idx val="2"/>
              <c:tx>
                <c:rich>
                  <a:bodyPr/>
                  <a:lstStyle/>
                  <a:p>
                    <a:fld id="{A7D05A92-D00F-4A5F-8BD9-030D6412B41D}" type="CELLRANGE">
                      <a:rPr lang="en-US"/>
                      <a:pPr/>
                      <a:t>[CELLRANGE]</a:t>
                    </a:fld>
                    <a:r>
                      <a:rPr lang="en-US" baseline="0"/>
                      <a:t>; </a:t>
                    </a:r>
                    <a:fld id="{9D7D5C86-18F2-4838-A835-AA27FC0FC5F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A0A2-4562-80E0-0614688EF35B}"/>
                </c:ext>
              </c:extLst>
            </c:dLbl>
            <c:dLbl>
              <c:idx val="3"/>
              <c:tx>
                <c:rich>
                  <a:bodyPr/>
                  <a:lstStyle/>
                  <a:p>
                    <a:fld id="{73B23D8A-B9E8-4592-9C04-66734C8A95FC}" type="CELLRANGE">
                      <a:rPr lang="en-US"/>
                      <a:pPr/>
                      <a:t>[CELLRANGE]</a:t>
                    </a:fld>
                    <a:r>
                      <a:rPr lang="en-US" baseline="0"/>
                      <a:t>; </a:t>
                    </a:r>
                    <a:fld id="{D381EA75-A85B-40EA-A484-8B0CB754C4A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A0A2-4562-80E0-0614688EF35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ysClr val="windowText" lastClr="000000"/>
                    </a:solidFill>
                    <a:latin typeface="+mn-lt"/>
                    <a:ea typeface="+mn-ea"/>
                    <a:cs typeface="+mn-cs"/>
                  </a:defRPr>
                </a:pPr>
                <a:endParaRPr lang="es-AR"/>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Sheet4!$Y$8:$Y$11</c:f>
              <c:strCache>
                <c:ptCount val="4"/>
                <c:pt idx="0">
                  <c:v>Contacto</c:v>
                </c:pt>
                <c:pt idx="1">
                  <c:v>Examen de salud</c:v>
                </c:pt>
                <c:pt idx="2">
                  <c:v>Otros</c:v>
                </c:pt>
                <c:pt idx="3">
                  <c:v>Sintomático respiratorio</c:v>
                </c:pt>
              </c:strCache>
            </c:strRef>
          </c:cat>
          <c:val>
            <c:numRef>
              <c:f>Sheet4!$AE$8:$AE$11</c:f>
              <c:numCache>
                <c:formatCode>0.00</c:formatCode>
                <c:ptCount val="4"/>
                <c:pt idx="0">
                  <c:v>50.710900473933648</c:v>
                </c:pt>
                <c:pt idx="1">
                  <c:v>2.8436018957345972</c:v>
                </c:pt>
                <c:pt idx="2">
                  <c:v>2.8436018957345972</c:v>
                </c:pt>
                <c:pt idx="3">
                  <c:v>43.601895734597157</c:v>
                </c:pt>
              </c:numCache>
            </c:numRef>
          </c:val>
          <c:extLst>
            <c:ext xmlns:c15="http://schemas.microsoft.com/office/drawing/2012/chart" uri="{02D57815-91ED-43cb-92C2-25804820EDAC}">
              <c15:datalabelsRange>
                <c15:f>Sheet4!$AD$8:$AD$11</c15:f>
                <c15:dlblRangeCache>
                  <c:ptCount val="4"/>
                  <c:pt idx="0">
                    <c:v>107</c:v>
                  </c:pt>
                  <c:pt idx="1">
                    <c:v>6</c:v>
                  </c:pt>
                  <c:pt idx="2">
                    <c:v>6</c:v>
                  </c:pt>
                  <c:pt idx="3">
                    <c:v>92</c:v>
                  </c:pt>
                </c15:dlblRangeCache>
              </c15:datalabelsRange>
            </c:ext>
            <c:ext xmlns:c16="http://schemas.microsoft.com/office/drawing/2014/chart" uri="{C3380CC4-5D6E-409C-BE32-E72D297353CC}">
              <c16:uniqueId val="{00000009-A0A2-4562-80E0-0614688EF35B}"/>
            </c:ext>
          </c:extLst>
        </c:ser>
        <c:ser>
          <c:idx val="5"/>
          <c:order val="5"/>
          <c:tx>
            <c:v>10-14 (%)</c:v>
          </c:tx>
          <c:spPr>
            <a:solidFill>
              <a:schemeClr val="accent2">
                <a:lumMod val="75000"/>
              </a:schemeClr>
            </a:solidFill>
            <a:ln>
              <a:solidFill>
                <a:sysClr val="windowText" lastClr="000000"/>
              </a:solidFill>
            </a:ln>
            <a:effectLst/>
          </c:spPr>
          <c:invertIfNegative val="0"/>
          <c:dLbls>
            <c:dLbl>
              <c:idx val="0"/>
              <c:tx>
                <c:rich>
                  <a:bodyPr/>
                  <a:lstStyle/>
                  <a:p>
                    <a:fld id="{128177FB-101F-4E2D-938F-DAEB4BBDB37F}" type="CELLRANGE">
                      <a:rPr lang="en-US"/>
                      <a:pPr/>
                      <a:t>[CELLRANGE]</a:t>
                    </a:fld>
                    <a:r>
                      <a:rPr lang="en-US" baseline="0"/>
                      <a:t>; </a:t>
                    </a:r>
                    <a:fld id="{59B9E1DA-6E2F-45BA-BDF5-EA37E530328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A0A2-4562-80E0-0614688EF35B}"/>
                </c:ext>
              </c:extLst>
            </c:dLbl>
            <c:dLbl>
              <c:idx val="1"/>
              <c:tx>
                <c:rich>
                  <a:bodyPr/>
                  <a:lstStyle/>
                  <a:p>
                    <a:fld id="{6ABA5A25-9A4E-45D4-B77E-5653DD3B2F91}" type="CELLRANGE">
                      <a:rPr lang="en-US"/>
                      <a:pPr/>
                      <a:t>[CELLRANGE]</a:t>
                    </a:fld>
                    <a:r>
                      <a:rPr lang="en-US" baseline="0"/>
                      <a:t>; </a:t>
                    </a:r>
                    <a:fld id="{5BDD36BB-7D44-4D2B-949C-6013257B1E4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A0A2-4562-80E0-0614688EF35B}"/>
                </c:ext>
              </c:extLst>
            </c:dLbl>
            <c:dLbl>
              <c:idx val="2"/>
              <c:tx>
                <c:rich>
                  <a:bodyPr/>
                  <a:lstStyle/>
                  <a:p>
                    <a:fld id="{9668BADC-DD3D-4FBA-9204-9AAB90CDCEE2}" type="CELLRANGE">
                      <a:rPr lang="en-US"/>
                      <a:pPr/>
                      <a:t>[CELLRANGE]</a:t>
                    </a:fld>
                    <a:r>
                      <a:rPr lang="en-US" baseline="0"/>
                      <a:t>; </a:t>
                    </a:r>
                    <a:fld id="{67CE2710-AD2F-4D1B-9DB8-10466DBE5BB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A0A2-4562-80E0-0614688EF35B}"/>
                </c:ext>
              </c:extLst>
            </c:dLbl>
            <c:dLbl>
              <c:idx val="3"/>
              <c:tx>
                <c:rich>
                  <a:bodyPr/>
                  <a:lstStyle/>
                  <a:p>
                    <a:fld id="{BBEBDE9E-153D-402C-9578-66B7D3E18CD6}" type="CELLRANGE">
                      <a:rPr lang="en-US"/>
                      <a:pPr/>
                      <a:t>[CELLRANGE]</a:t>
                    </a:fld>
                    <a:r>
                      <a:rPr lang="en-US" baseline="0"/>
                      <a:t>; </a:t>
                    </a:r>
                    <a:fld id="{F413490C-9740-4E12-8CA6-72E6DEC923F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A0A2-4562-80E0-0614688EF35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ysClr val="windowText" lastClr="000000"/>
                    </a:solidFill>
                    <a:latin typeface="+mn-lt"/>
                    <a:ea typeface="+mn-ea"/>
                    <a:cs typeface="+mn-cs"/>
                  </a:defRPr>
                </a:pPr>
                <a:endParaRPr lang="es-AR"/>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Sheet4!$Y$8:$Y$11</c:f>
              <c:strCache>
                <c:ptCount val="4"/>
                <c:pt idx="0">
                  <c:v>Contacto</c:v>
                </c:pt>
                <c:pt idx="1">
                  <c:v>Examen de salud</c:v>
                </c:pt>
                <c:pt idx="2">
                  <c:v>Otros</c:v>
                </c:pt>
                <c:pt idx="3">
                  <c:v>Sintomático respiratorio</c:v>
                </c:pt>
              </c:strCache>
            </c:strRef>
          </c:cat>
          <c:val>
            <c:numRef>
              <c:f>Sheet4!$AG$8:$AG$11</c:f>
              <c:numCache>
                <c:formatCode>0.00</c:formatCode>
                <c:ptCount val="4"/>
                <c:pt idx="0">
                  <c:v>28.668941979522184</c:v>
                </c:pt>
                <c:pt idx="1">
                  <c:v>2.3890784982935154</c:v>
                </c:pt>
                <c:pt idx="2">
                  <c:v>6.4846416382252556</c:v>
                </c:pt>
                <c:pt idx="3">
                  <c:v>62.457337883959042</c:v>
                </c:pt>
              </c:numCache>
            </c:numRef>
          </c:val>
          <c:extLst>
            <c:ext xmlns:c15="http://schemas.microsoft.com/office/drawing/2012/chart" uri="{02D57815-91ED-43cb-92C2-25804820EDAC}">
              <c15:datalabelsRange>
                <c15:f>Sheet4!$AF$8:$AF$11</c15:f>
                <c15:dlblRangeCache>
                  <c:ptCount val="4"/>
                  <c:pt idx="0">
                    <c:v>84</c:v>
                  </c:pt>
                  <c:pt idx="1">
                    <c:v>7</c:v>
                  </c:pt>
                  <c:pt idx="2">
                    <c:v>19</c:v>
                  </c:pt>
                  <c:pt idx="3">
                    <c:v>183</c:v>
                  </c:pt>
                </c15:dlblRangeCache>
              </c15:datalabelsRange>
            </c:ext>
            <c:ext xmlns:c16="http://schemas.microsoft.com/office/drawing/2014/chart" uri="{C3380CC4-5D6E-409C-BE32-E72D297353CC}">
              <c16:uniqueId val="{0000000E-A0A2-4562-80E0-0614688EF35B}"/>
            </c:ext>
          </c:extLst>
        </c:ser>
        <c:ser>
          <c:idx val="7"/>
          <c:order val="7"/>
          <c:tx>
            <c:v>15-19 (%)</c:v>
          </c:tx>
          <c:spPr>
            <a:solidFill>
              <a:srgbClr val="FF0000"/>
            </a:solidFill>
            <a:ln>
              <a:solidFill>
                <a:schemeClr val="tx1"/>
              </a:solidFill>
            </a:ln>
            <a:effectLst/>
          </c:spPr>
          <c:invertIfNegative val="0"/>
          <c:dLbls>
            <c:dLbl>
              <c:idx val="0"/>
              <c:tx>
                <c:rich>
                  <a:bodyPr/>
                  <a:lstStyle/>
                  <a:p>
                    <a:fld id="{F404B338-36BB-4CD7-9136-AB78FCF56BA0}" type="CELLRANGE">
                      <a:rPr lang="en-US"/>
                      <a:pPr/>
                      <a:t>[CELLRANGE]</a:t>
                    </a:fld>
                    <a:r>
                      <a:rPr lang="en-US" baseline="0"/>
                      <a:t>; </a:t>
                    </a:r>
                    <a:fld id="{FC314B42-7A9D-43B1-9591-DCEBF191A79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A0A2-4562-80E0-0614688EF35B}"/>
                </c:ext>
              </c:extLst>
            </c:dLbl>
            <c:dLbl>
              <c:idx val="1"/>
              <c:tx>
                <c:rich>
                  <a:bodyPr/>
                  <a:lstStyle/>
                  <a:p>
                    <a:fld id="{2B08D2A6-B555-4314-BF8D-4A1B23784540}" type="CELLRANGE">
                      <a:rPr lang="en-US"/>
                      <a:pPr/>
                      <a:t>[CELLRANGE]</a:t>
                    </a:fld>
                    <a:r>
                      <a:rPr lang="en-US" baseline="0"/>
                      <a:t>; </a:t>
                    </a:r>
                    <a:fld id="{A3E710C4-E3F3-4F06-92B6-ECDC50BC6C6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A0A2-4562-80E0-0614688EF35B}"/>
                </c:ext>
              </c:extLst>
            </c:dLbl>
            <c:dLbl>
              <c:idx val="2"/>
              <c:tx>
                <c:rich>
                  <a:bodyPr/>
                  <a:lstStyle/>
                  <a:p>
                    <a:fld id="{2CA079E3-343C-4886-A371-6899AE3AD205}" type="CELLRANGE">
                      <a:rPr lang="en-US"/>
                      <a:pPr/>
                      <a:t>[CELLRANGE]</a:t>
                    </a:fld>
                    <a:r>
                      <a:rPr lang="en-US" baseline="0"/>
                      <a:t>; </a:t>
                    </a:r>
                    <a:fld id="{D925E1C2-3E90-49EA-92A1-DE1B002BD73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A0A2-4562-80E0-0614688EF35B}"/>
                </c:ext>
              </c:extLst>
            </c:dLbl>
            <c:dLbl>
              <c:idx val="3"/>
              <c:tx>
                <c:rich>
                  <a:bodyPr/>
                  <a:lstStyle/>
                  <a:p>
                    <a:fld id="{07B48613-B99C-41DA-A429-6E5BB0FC01F4}" type="CELLRANGE">
                      <a:rPr lang="en-US"/>
                      <a:pPr/>
                      <a:t>[CELLRANGE]</a:t>
                    </a:fld>
                    <a:r>
                      <a:rPr lang="en-US" baseline="0"/>
                      <a:t>; </a:t>
                    </a:r>
                    <a:fld id="{D2DF33B8-88F2-4AE8-8C60-3C8B24DE48C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A0A2-4562-80E0-0614688EF35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ysClr val="windowText" lastClr="000000"/>
                    </a:solidFill>
                    <a:latin typeface="+mn-lt"/>
                    <a:ea typeface="+mn-ea"/>
                    <a:cs typeface="+mn-cs"/>
                  </a:defRPr>
                </a:pPr>
                <a:endParaRPr lang="es-AR"/>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Sheet4!$Y$8:$Y$11</c:f>
              <c:strCache>
                <c:ptCount val="4"/>
                <c:pt idx="0">
                  <c:v>Contacto</c:v>
                </c:pt>
                <c:pt idx="1">
                  <c:v>Examen de salud</c:v>
                </c:pt>
                <c:pt idx="2">
                  <c:v>Otros</c:v>
                </c:pt>
                <c:pt idx="3">
                  <c:v>Sintomático respiratorio</c:v>
                </c:pt>
              </c:strCache>
            </c:strRef>
          </c:cat>
          <c:val>
            <c:numRef>
              <c:f>Sheet4!$AI$8:$AI$11</c:f>
              <c:numCache>
                <c:formatCode>0.00</c:formatCode>
                <c:ptCount val="4"/>
                <c:pt idx="0">
                  <c:v>7.5057736720554269</c:v>
                </c:pt>
                <c:pt idx="1">
                  <c:v>3.695150115473441</c:v>
                </c:pt>
                <c:pt idx="2">
                  <c:v>3.2332563510392611</c:v>
                </c:pt>
                <c:pt idx="3">
                  <c:v>85.565819861431876</c:v>
                </c:pt>
              </c:numCache>
            </c:numRef>
          </c:val>
          <c:extLst>
            <c:ext xmlns:c15="http://schemas.microsoft.com/office/drawing/2012/chart" uri="{02D57815-91ED-43cb-92C2-25804820EDAC}">
              <c15:datalabelsRange>
                <c15:f>Sheet4!$AH$8:$AH$11</c15:f>
                <c15:dlblRangeCache>
                  <c:ptCount val="4"/>
                  <c:pt idx="0">
                    <c:v>65</c:v>
                  </c:pt>
                  <c:pt idx="1">
                    <c:v>32</c:v>
                  </c:pt>
                  <c:pt idx="2">
                    <c:v>28</c:v>
                  </c:pt>
                  <c:pt idx="3">
                    <c:v>741</c:v>
                  </c:pt>
                </c15:dlblRangeCache>
              </c15:datalabelsRange>
            </c:ext>
            <c:ext xmlns:c16="http://schemas.microsoft.com/office/drawing/2014/chart" uri="{C3380CC4-5D6E-409C-BE32-E72D297353CC}">
              <c16:uniqueId val="{00000013-A0A2-4562-80E0-0614688EF35B}"/>
            </c:ext>
          </c:extLst>
        </c:ser>
        <c:dLbls>
          <c:showLegendKey val="0"/>
          <c:showVal val="0"/>
          <c:showCatName val="0"/>
          <c:showSerName val="0"/>
          <c:showPercent val="0"/>
          <c:showBubbleSize val="0"/>
        </c:dLbls>
        <c:gapWidth val="40"/>
        <c:overlap val="-27"/>
        <c:axId val="745595920"/>
        <c:axId val="745596880"/>
      </c:barChart>
      <c:barChart>
        <c:barDir val="col"/>
        <c:grouping val="clustered"/>
        <c:varyColors val="0"/>
        <c:ser>
          <c:idx val="0"/>
          <c:order val="0"/>
          <c:tx>
            <c:v>0-4 (N°)</c:v>
          </c:tx>
          <c:spPr>
            <a:noFill/>
            <a:ln>
              <a:noFill/>
            </a:ln>
            <a:effectLst/>
          </c:spPr>
          <c:invertIfNegative val="0"/>
          <c:cat>
            <c:strRef>
              <c:f>Sheet4!$Y$8:$Y$11</c:f>
              <c:strCache>
                <c:ptCount val="4"/>
                <c:pt idx="0">
                  <c:v>Contacto</c:v>
                </c:pt>
                <c:pt idx="1">
                  <c:v>Examen de salud</c:v>
                </c:pt>
                <c:pt idx="2">
                  <c:v>Otros</c:v>
                </c:pt>
                <c:pt idx="3">
                  <c:v>Sintomático respiratorio</c:v>
                </c:pt>
              </c:strCache>
            </c:strRef>
          </c:cat>
          <c:val>
            <c:numRef>
              <c:f>Sheet4!$AB$8:$AB$11</c:f>
              <c:numCache>
                <c:formatCode>General</c:formatCode>
                <c:ptCount val="4"/>
                <c:pt idx="0">
                  <c:v>188</c:v>
                </c:pt>
                <c:pt idx="1">
                  <c:v>11</c:v>
                </c:pt>
                <c:pt idx="2">
                  <c:v>26</c:v>
                </c:pt>
                <c:pt idx="3">
                  <c:v>134</c:v>
                </c:pt>
              </c:numCache>
            </c:numRef>
          </c:val>
          <c:extLst>
            <c:ext xmlns:c16="http://schemas.microsoft.com/office/drawing/2014/chart" uri="{C3380CC4-5D6E-409C-BE32-E72D297353CC}">
              <c16:uniqueId val="{00000014-A0A2-4562-80E0-0614688EF35B}"/>
            </c:ext>
          </c:extLst>
        </c:ser>
        <c:ser>
          <c:idx val="2"/>
          <c:order val="2"/>
          <c:tx>
            <c:v>5-9 (N°)</c:v>
          </c:tx>
          <c:spPr>
            <a:noFill/>
            <a:ln>
              <a:noFill/>
            </a:ln>
            <a:effectLst/>
          </c:spPr>
          <c:invertIfNegative val="0"/>
          <c:cat>
            <c:strRef>
              <c:f>Sheet4!$Y$8:$Y$11</c:f>
              <c:strCache>
                <c:ptCount val="4"/>
                <c:pt idx="0">
                  <c:v>Contacto</c:v>
                </c:pt>
                <c:pt idx="1">
                  <c:v>Examen de salud</c:v>
                </c:pt>
                <c:pt idx="2">
                  <c:v>Otros</c:v>
                </c:pt>
                <c:pt idx="3">
                  <c:v>Sintomático respiratorio</c:v>
                </c:pt>
              </c:strCache>
            </c:strRef>
          </c:cat>
          <c:val>
            <c:numRef>
              <c:f>Sheet4!$AD$8:$AD$11</c:f>
              <c:numCache>
                <c:formatCode>General</c:formatCode>
                <c:ptCount val="4"/>
                <c:pt idx="0">
                  <c:v>107</c:v>
                </c:pt>
                <c:pt idx="1">
                  <c:v>6</c:v>
                </c:pt>
                <c:pt idx="2">
                  <c:v>6</c:v>
                </c:pt>
                <c:pt idx="3">
                  <c:v>92</c:v>
                </c:pt>
              </c:numCache>
            </c:numRef>
          </c:val>
          <c:extLst>
            <c:ext xmlns:c16="http://schemas.microsoft.com/office/drawing/2014/chart" uri="{C3380CC4-5D6E-409C-BE32-E72D297353CC}">
              <c16:uniqueId val="{00000015-A0A2-4562-80E0-0614688EF35B}"/>
            </c:ext>
          </c:extLst>
        </c:ser>
        <c:ser>
          <c:idx val="4"/>
          <c:order val="4"/>
          <c:tx>
            <c:v>10-14 (N°)</c:v>
          </c:tx>
          <c:spPr>
            <a:noFill/>
            <a:ln>
              <a:noFill/>
            </a:ln>
            <a:effectLst/>
          </c:spPr>
          <c:invertIfNegative val="0"/>
          <c:cat>
            <c:strRef>
              <c:f>Sheet4!$Y$8:$Y$11</c:f>
              <c:strCache>
                <c:ptCount val="4"/>
                <c:pt idx="0">
                  <c:v>Contacto</c:v>
                </c:pt>
                <c:pt idx="1">
                  <c:v>Examen de salud</c:v>
                </c:pt>
                <c:pt idx="2">
                  <c:v>Otros</c:v>
                </c:pt>
                <c:pt idx="3">
                  <c:v>Sintomático respiratorio</c:v>
                </c:pt>
              </c:strCache>
            </c:strRef>
          </c:cat>
          <c:val>
            <c:numRef>
              <c:f>Sheet4!$AF$8:$AF$11</c:f>
              <c:numCache>
                <c:formatCode>General</c:formatCode>
                <c:ptCount val="4"/>
                <c:pt idx="0">
                  <c:v>84</c:v>
                </c:pt>
                <c:pt idx="1">
                  <c:v>7</c:v>
                </c:pt>
                <c:pt idx="2">
                  <c:v>19</c:v>
                </c:pt>
                <c:pt idx="3">
                  <c:v>183</c:v>
                </c:pt>
              </c:numCache>
            </c:numRef>
          </c:val>
          <c:extLst>
            <c:ext xmlns:c16="http://schemas.microsoft.com/office/drawing/2014/chart" uri="{C3380CC4-5D6E-409C-BE32-E72D297353CC}">
              <c16:uniqueId val="{00000016-A0A2-4562-80E0-0614688EF35B}"/>
            </c:ext>
          </c:extLst>
        </c:ser>
        <c:ser>
          <c:idx val="6"/>
          <c:order val="6"/>
          <c:tx>
            <c:v>15-19 (N°)</c:v>
          </c:tx>
          <c:spPr>
            <a:noFill/>
            <a:ln>
              <a:noFill/>
            </a:ln>
            <a:effectLst/>
          </c:spPr>
          <c:invertIfNegative val="0"/>
          <c:cat>
            <c:strRef>
              <c:f>Sheet4!$Y$8:$Y$11</c:f>
              <c:strCache>
                <c:ptCount val="4"/>
                <c:pt idx="0">
                  <c:v>Contacto</c:v>
                </c:pt>
                <c:pt idx="1">
                  <c:v>Examen de salud</c:v>
                </c:pt>
                <c:pt idx="2">
                  <c:v>Otros</c:v>
                </c:pt>
                <c:pt idx="3">
                  <c:v>Sintomático respiratorio</c:v>
                </c:pt>
              </c:strCache>
            </c:strRef>
          </c:cat>
          <c:val>
            <c:numRef>
              <c:f>Sheet4!$AH$8:$AH$11</c:f>
              <c:numCache>
                <c:formatCode>General</c:formatCode>
                <c:ptCount val="4"/>
                <c:pt idx="0">
                  <c:v>65</c:v>
                </c:pt>
                <c:pt idx="1">
                  <c:v>32</c:v>
                </c:pt>
                <c:pt idx="2">
                  <c:v>28</c:v>
                </c:pt>
                <c:pt idx="3">
                  <c:v>741</c:v>
                </c:pt>
              </c:numCache>
            </c:numRef>
          </c:val>
          <c:extLst>
            <c:ext xmlns:c16="http://schemas.microsoft.com/office/drawing/2014/chart" uri="{C3380CC4-5D6E-409C-BE32-E72D297353CC}">
              <c16:uniqueId val="{00000017-A0A2-4562-80E0-0614688EF35B}"/>
            </c:ext>
          </c:extLst>
        </c:ser>
        <c:dLbls>
          <c:showLegendKey val="0"/>
          <c:showVal val="0"/>
          <c:showCatName val="0"/>
          <c:showSerName val="0"/>
          <c:showPercent val="0"/>
          <c:showBubbleSize val="0"/>
        </c:dLbls>
        <c:gapWidth val="219"/>
        <c:overlap val="-27"/>
        <c:axId val="745581840"/>
        <c:axId val="745584080"/>
      </c:barChart>
      <c:catAx>
        <c:axId val="74559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AR"/>
          </a:p>
        </c:txPr>
        <c:crossAx val="745596880"/>
        <c:crosses val="autoZero"/>
        <c:auto val="1"/>
        <c:lblAlgn val="ctr"/>
        <c:lblOffset val="100"/>
        <c:noMultiLvlLbl val="0"/>
      </c:catAx>
      <c:valAx>
        <c:axId val="745596880"/>
        <c:scaling>
          <c:orientation val="minMax"/>
        </c:scaling>
        <c:delete val="0"/>
        <c:axPos val="l"/>
        <c:majorGridlines>
          <c:spPr>
            <a:ln w="9525" cap="flat" cmpd="sng" algn="ctr">
              <a:solidFill>
                <a:sysClr val="windowText" lastClr="000000"/>
              </a:solidFill>
              <a:prstDash val="dash"/>
              <a:round/>
            </a:ln>
            <a:effectLst/>
          </c:spPr>
        </c:majorGridlines>
        <c:title>
          <c:tx>
            <c:rich>
              <a:bodyPr rot="-54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r>
                  <a:rPr lang="en-US" sz="1100" b="1">
                    <a:solidFill>
                      <a:sysClr val="windowText" lastClr="000000"/>
                    </a:solidFill>
                  </a:rPr>
                  <a:t>Porcentaje sobre el total de casos con información</a:t>
                </a:r>
              </a:p>
            </c:rich>
          </c:tx>
          <c:overlay val="0"/>
          <c:spPr>
            <a:noFill/>
            <a:ln>
              <a:noFill/>
            </a:ln>
            <a:effectLst/>
          </c:spPr>
          <c:txPr>
            <a:bodyPr rot="-54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AR"/>
            </a:p>
          </c:txPr>
        </c:title>
        <c:numFmt formatCode="0.0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AR"/>
          </a:p>
        </c:txPr>
        <c:crossAx val="745595920"/>
        <c:crosses val="autoZero"/>
        <c:crossBetween val="between"/>
      </c:valAx>
      <c:valAx>
        <c:axId val="745584080"/>
        <c:scaling>
          <c:orientation val="minMax"/>
        </c:scaling>
        <c:delete val="0"/>
        <c:axPos val="r"/>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745581840"/>
        <c:crosses val="max"/>
        <c:crossBetween val="between"/>
      </c:valAx>
      <c:catAx>
        <c:axId val="745581840"/>
        <c:scaling>
          <c:orientation val="minMax"/>
        </c:scaling>
        <c:delete val="1"/>
        <c:axPos val="b"/>
        <c:numFmt formatCode="General" sourceLinked="1"/>
        <c:majorTickMark val="out"/>
        <c:minorTickMark val="none"/>
        <c:tickLblPos val="nextTo"/>
        <c:crossAx val="745584080"/>
        <c:crosses val="autoZero"/>
        <c:auto val="1"/>
        <c:lblAlgn val="ctr"/>
        <c:lblOffset val="100"/>
        <c:noMultiLvlLbl val="0"/>
      </c:catAx>
      <c:spPr>
        <a:noFill/>
        <a:ln>
          <a:solidFill>
            <a:sysClr val="windowText" lastClr="000000"/>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A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b="1">
                <a:solidFill>
                  <a:sysClr val="windowText" lastClr="000000"/>
                </a:solidFill>
              </a:rPr>
              <a:t>Mortalidad por tuberculosis en menores de 20 años. Número de muertes y tasas por 100.000 habitantes por bienio. Argentina, 1980-1981 a 2016-2017</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s-AR"/>
        </a:p>
      </c:txPr>
    </c:title>
    <c:autoTitleDeleted val="0"/>
    <c:plotArea>
      <c:layout/>
      <c:barChart>
        <c:barDir val="col"/>
        <c:grouping val="clustered"/>
        <c:varyColors val="0"/>
        <c:ser>
          <c:idx val="1"/>
          <c:order val="0"/>
          <c:tx>
            <c:strRef>
              <c:f>Sheet5!$N$46</c:f>
              <c:strCache>
                <c:ptCount val="1"/>
                <c:pt idx="0">
                  <c:v>&lt;15 (N°)</c:v>
                </c:pt>
              </c:strCache>
            </c:strRef>
          </c:tx>
          <c:spPr>
            <a:solidFill>
              <a:schemeClr val="accent1"/>
            </a:solidFill>
            <a:ln>
              <a:solidFill>
                <a:sysClr val="windowText" lastClr="000000"/>
              </a:solidFill>
            </a:ln>
            <a:effectLst/>
          </c:spPr>
          <c:invertIfNegative val="0"/>
          <c:cat>
            <c:strRef>
              <c:f>Sheet5!$L$47:$L$65</c:f>
              <c:strCache>
                <c:ptCount val="19"/>
                <c:pt idx="0">
                  <c:v>80-81</c:v>
                </c:pt>
                <c:pt idx="1">
                  <c:v>82-83</c:v>
                </c:pt>
                <c:pt idx="2">
                  <c:v>84-85</c:v>
                </c:pt>
                <c:pt idx="3">
                  <c:v>86-87</c:v>
                </c:pt>
                <c:pt idx="4">
                  <c:v>88-89</c:v>
                </c:pt>
                <c:pt idx="5">
                  <c:v>90-91</c:v>
                </c:pt>
                <c:pt idx="6">
                  <c:v>92-93</c:v>
                </c:pt>
                <c:pt idx="7">
                  <c:v>94-95</c:v>
                </c:pt>
                <c:pt idx="8">
                  <c:v>96-97</c:v>
                </c:pt>
                <c:pt idx="9">
                  <c:v>98-99</c:v>
                </c:pt>
                <c:pt idx="10">
                  <c:v>00-01</c:v>
                </c:pt>
                <c:pt idx="11">
                  <c:v>02-03</c:v>
                </c:pt>
                <c:pt idx="12">
                  <c:v>04-05</c:v>
                </c:pt>
                <c:pt idx="13">
                  <c:v>06-07</c:v>
                </c:pt>
                <c:pt idx="14">
                  <c:v>08-09</c:v>
                </c:pt>
                <c:pt idx="15">
                  <c:v>10-11</c:v>
                </c:pt>
                <c:pt idx="16">
                  <c:v>12-13</c:v>
                </c:pt>
                <c:pt idx="17">
                  <c:v>14-15</c:v>
                </c:pt>
                <c:pt idx="18">
                  <c:v>16-17</c:v>
                </c:pt>
              </c:strCache>
            </c:strRef>
          </c:cat>
          <c:val>
            <c:numRef>
              <c:f>Sheet5!$N$47:$N$65</c:f>
              <c:numCache>
                <c:formatCode>0</c:formatCode>
                <c:ptCount val="19"/>
                <c:pt idx="0">
                  <c:v>314</c:v>
                </c:pt>
                <c:pt idx="1">
                  <c:v>182</c:v>
                </c:pt>
                <c:pt idx="2">
                  <c:v>152</c:v>
                </c:pt>
                <c:pt idx="3">
                  <c:v>139</c:v>
                </c:pt>
                <c:pt idx="4">
                  <c:v>128</c:v>
                </c:pt>
                <c:pt idx="5">
                  <c:v>117</c:v>
                </c:pt>
                <c:pt idx="6">
                  <c:v>98</c:v>
                </c:pt>
                <c:pt idx="7">
                  <c:v>79</c:v>
                </c:pt>
                <c:pt idx="8">
                  <c:v>67</c:v>
                </c:pt>
                <c:pt idx="9">
                  <c:v>62</c:v>
                </c:pt>
                <c:pt idx="10">
                  <c:v>48</c:v>
                </c:pt>
                <c:pt idx="11">
                  <c:v>44</c:v>
                </c:pt>
                <c:pt idx="12">
                  <c:v>22</c:v>
                </c:pt>
                <c:pt idx="13">
                  <c:v>26</c:v>
                </c:pt>
                <c:pt idx="14">
                  <c:v>26</c:v>
                </c:pt>
                <c:pt idx="15">
                  <c:v>17</c:v>
                </c:pt>
                <c:pt idx="16">
                  <c:v>24</c:v>
                </c:pt>
                <c:pt idx="17">
                  <c:v>11</c:v>
                </c:pt>
                <c:pt idx="18">
                  <c:v>17</c:v>
                </c:pt>
              </c:numCache>
            </c:numRef>
          </c:val>
          <c:extLst>
            <c:ext xmlns:c16="http://schemas.microsoft.com/office/drawing/2014/chart" uri="{C3380CC4-5D6E-409C-BE32-E72D297353CC}">
              <c16:uniqueId val="{00000000-5D57-4F6A-BD1D-BF7D04B8D340}"/>
            </c:ext>
          </c:extLst>
        </c:ser>
        <c:ser>
          <c:idx val="3"/>
          <c:order val="2"/>
          <c:tx>
            <c:strRef>
              <c:f>Sheet5!$R$46</c:f>
              <c:strCache>
                <c:ptCount val="1"/>
                <c:pt idx="0">
                  <c:v> 15-19 (Tasa)</c:v>
                </c:pt>
              </c:strCache>
            </c:strRef>
          </c:tx>
          <c:spPr>
            <a:solidFill>
              <a:schemeClr val="accent2"/>
            </a:solidFill>
            <a:ln>
              <a:solidFill>
                <a:schemeClr val="tx1"/>
              </a:solidFill>
            </a:ln>
            <a:effectLst/>
          </c:spPr>
          <c:invertIfNegative val="0"/>
          <c:cat>
            <c:strRef>
              <c:f>Sheet5!$L$47:$L$65</c:f>
              <c:strCache>
                <c:ptCount val="19"/>
                <c:pt idx="0">
                  <c:v>80-81</c:v>
                </c:pt>
                <c:pt idx="1">
                  <c:v>82-83</c:v>
                </c:pt>
                <c:pt idx="2">
                  <c:v>84-85</c:v>
                </c:pt>
                <c:pt idx="3">
                  <c:v>86-87</c:v>
                </c:pt>
                <c:pt idx="4">
                  <c:v>88-89</c:v>
                </c:pt>
                <c:pt idx="5">
                  <c:v>90-91</c:v>
                </c:pt>
                <c:pt idx="6">
                  <c:v>92-93</c:v>
                </c:pt>
                <c:pt idx="7">
                  <c:v>94-95</c:v>
                </c:pt>
                <c:pt idx="8">
                  <c:v>96-97</c:v>
                </c:pt>
                <c:pt idx="9">
                  <c:v>98-99</c:v>
                </c:pt>
                <c:pt idx="10">
                  <c:v>00-01</c:v>
                </c:pt>
                <c:pt idx="11">
                  <c:v>02-03</c:v>
                </c:pt>
                <c:pt idx="12">
                  <c:v>04-05</c:v>
                </c:pt>
                <c:pt idx="13">
                  <c:v>06-07</c:v>
                </c:pt>
                <c:pt idx="14">
                  <c:v>08-09</c:v>
                </c:pt>
                <c:pt idx="15">
                  <c:v>10-11</c:v>
                </c:pt>
                <c:pt idx="16">
                  <c:v>12-13</c:v>
                </c:pt>
                <c:pt idx="17">
                  <c:v>14-15</c:v>
                </c:pt>
                <c:pt idx="18">
                  <c:v>16-17</c:v>
                </c:pt>
              </c:strCache>
            </c:strRef>
          </c:cat>
          <c:val>
            <c:numRef>
              <c:f>Sheet5!$Q$47:$Q$65</c:f>
              <c:numCache>
                <c:formatCode>0</c:formatCode>
                <c:ptCount val="19"/>
                <c:pt idx="0">
                  <c:v>83</c:v>
                </c:pt>
                <c:pt idx="1">
                  <c:v>68</c:v>
                </c:pt>
                <c:pt idx="2">
                  <c:v>43</c:v>
                </c:pt>
                <c:pt idx="3">
                  <c:v>43</c:v>
                </c:pt>
                <c:pt idx="4">
                  <c:v>47</c:v>
                </c:pt>
                <c:pt idx="5">
                  <c:v>45</c:v>
                </c:pt>
                <c:pt idx="6">
                  <c:v>38</c:v>
                </c:pt>
                <c:pt idx="7">
                  <c:v>31</c:v>
                </c:pt>
                <c:pt idx="8">
                  <c:v>21</c:v>
                </c:pt>
                <c:pt idx="9">
                  <c:v>29</c:v>
                </c:pt>
                <c:pt idx="10">
                  <c:v>22</c:v>
                </c:pt>
                <c:pt idx="11">
                  <c:v>18</c:v>
                </c:pt>
                <c:pt idx="12">
                  <c:v>27</c:v>
                </c:pt>
                <c:pt idx="13">
                  <c:v>22</c:v>
                </c:pt>
                <c:pt idx="14">
                  <c:v>10</c:v>
                </c:pt>
                <c:pt idx="15">
                  <c:v>25</c:v>
                </c:pt>
                <c:pt idx="16">
                  <c:v>33</c:v>
                </c:pt>
                <c:pt idx="17">
                  <c:v>26</c:v>
                </c:pt>
                <c:pt idx="18">
                  <c:v>36</c:v>
                </c:pt>
              </c:numCache>
            </c:numRef>
          </c:val>
          <c:extLst>
            <c:ext xmlns:c16="http://schemas.microsoft.com/office/drawing/2014/chart" uri="{C3380CC4-5D6E-409C-BE32-E72D297353CC}">
              <c16:uniqueId val="{00000001-5D57-4F6A-BD1D-BF7D04B8D340}"/>
            </c:ext>
          </c:extLst>
        </c:ser>
        <c:dLbls>
          <c:showLegendKey val="0"/>
          <c:showVal val="0"/>
          <c:showCatName val="0"/>
          <c:showSerName val="0"/>
          <c:showPercent val="0"/>
          <c:showBubbleSize val="0"/>
        </c:dLbls>
        <c:gapWidth val="40"/>
        <c:overlap val="-27"/>
        <c:axId val="921565624"/>
        <c:axId val="921567544"/>
      </c:barChart>
      <c:lineChart>
        <c:grouping val="standard"/>
        <c:varyColors val="0"/>
        <c:ser>
          <c:idx val="2"/>
          <c:order val="1"/>
          <c:tx>
            <c:strRef>
              <c:f>Sheet5!$O$46</c:f>
              <c:strCache>
                <c:ptCount val="1"/>
                <c:pt idx="0">
                  <c:v>&lt;15 (Tasa)</c:v>
                </c:pt>
              </c:strCache>
            </c:strRef>
          </c:tx>
          <c:spPr>
            <a:ln w="28575" cap="rnd">
              <a:solidFill>
                <a:schemeClr val="accent1">
                  <a:lumMod val="75000"/>
                </a:schemeClr>
              </a:solidFill>
              <a:round/>
            </a:ln>
            <a:effectLst/>
          </c:spPr>
          <c:marker>
            <c:symbol val="none"/>
          </c:marker>
          <c:cat>
            <c:strRef>
              <c:f>Sheet5!$L$47:$L$65</c:f>
              <c:strCache>
                <c:ptCount val="19"/>
                <c:pt idx="0">
                  <c:v>80-81</c:v>
                </c:pt>
                <c:pt idx="1">
                  <c:v>82-83</c:v>
                </c:pt>
                <c:pt idx="2">
                  <c:v>84-85</c:v>
                </c:pt>
                <c:pt idx="3">
                  <c:v>86-87</c:v>
                </c:pt>
                <c:pt idx="4">
                  <c:v>88-89</c:v>
                </c:pt>
                <c:pt idx="5">
                  <c:v>90-91</c:v>
                </c:pt>
                <c:pt idx="6">
                  <c:v>92-93</c:v>
                </c:pt>
                <c:pt idx="7">
                  <c:v>94-95</c:v>
                </c:pt>
                <c:pt idx="8">
                  <c:v>96-97</c:v>
                </c:pt>
                <c:pt idx="9">
                  <c:v>98-99</c:v>
                </c:pt>
                <c:pt idx="10">
                  <c:v>00-01</c:v>
                </c:pt>
                <c:pt idx="11">
                  <c:v>02-03</c:v>
                </c:pt>
                <c:pt idx="12">
                  <c:v>04-05</c:v>
                </c:pt>
                <c:pt idx="13">
                  <c:v>06-07</c:v>
                </c:pt>
                <c:pt idx="14">
                  <c:v>08-09</c:v>
                </c:pt>
                <c:pt idx="15">
                  <c:v>10-11</c:v>
                </c:pt>
                <c:pt idx="16">
                  <c:v>12-13</c:v>
                </c:pt>
                <c:pt idx="17">
                  <c:v>14-15</c:v>
                </c:pt>
                <c:pt idx="18">
                  <c:v>16-17</c:v>
                </c:pt>
              </c:strCache>
            </c:strRef>
          </c:cat>
          <c:val>
            <c:numRef>
              <c:f>Sheet5!$O$47:$O$65</c:f>
              <c:numCache>
                <c:formatCode>0.00</c:formatCode>
                <c:ptCount val="19"/>
                <c:pt idx="0">
                  <c:v>1.835183652380401</c:v>
                </c:pt>
                <c:pt idx="1">
                  <c:v>1.0281311947375953</c:v>
                </c:pt>
                <c:pt idx="2">
                  <c:v>0.83087179365071606</c:v>
                </c:pt>
                <c:pt idx="3">
                  <c:v>0.73599278909211663</c:v>
                </c:pt>
                <c:pt idx="4">
                  <c:v>0.65714924938615848</c:v>
                </c:pt>
                <c:pt idx="5">
                  <c:v>0.58638693036388212</c:v>
                </c:pt>
                <c:pt idx="6">
                  <c:v>0.48816589637816643</c:v>
                </c:pt>
                <c:pt idx="7">
                  <c:v>0.39113578292207096</c:v>
                </c:pt>
                <c:pt idx="8">
                  <c:v>0.32972381791673683</c:v>
                </c:pt>
                <c:pt idx="9">
                  <c:v>0.30328996187560681</c:v>
                </c:pt>
                <c:pt idx="10">
                  <c:v>0.23340706417884854</c:v>
                </c:pt>
                <c:pt idx="11">
                  <c:v>0.21252792890696051</c:v>
                </c:pt>
                <c:pt idx="12">
                  <c:v>0.10553252447379192</c:v>
                </c:pt>
                <c:pt idx="13">
                  <c:v>0.12386764591698678</c:v>
                </c:pt>
                <c:pt idx="14">
                  <c:v>0.12302661368488745</c:v>
                </c:pt>
                <c:pt idx="15">
                  <c:v>7.9883231391365717E-2</c:v>
                </c:pt>
                <c:pt idx="16">
                  <c:v>0.11186278761320981</c:v>
                </c:pt>
                <c:pt idx="17">
                  <c:v>5.0829683685030075E-2</c:v>
                </c:pt>
                <c:pt idx="18">
                  <c:v>7.7911870217156426E-2</c:v>
                </c:pt>
              </c:numCache>
            </c:numRef>
          </c:val>
          <c:smooth val="0"/>
          <c:extLst>
            <c:ext xmlns:c16="http://schemas.microsoft.com/office/drawing/2014/chart" uri="{C3380CC4-5D6E-409C-BE32-E72D297353CC}">
              <c16:uniqueId val="{00000002-5D57-4F6A-BD1D-BF7D04B8D340}"/>
            </c:ext>
          </c:extLst>
        </c:ser>
        <c:ser>
          <c:idx val="4"/>
          <c:order val="3"/>
          <c:tx>
            <c:strRef>
              <c:f>Sheet5!$R$46</c:f>
              <c:strCache>
                <c:ptCount val="1"/>
                <c:pt idx="0">
                  <c:v> 15-19 (Tasa)</c:v>
                </c:pt>
              </c:strCache>
            </c:strRef>
          </c:tx>
          <c:spPr>
            <a:ln w="28575" cap="rnd">
              <a:solidFill>
                <a:schemeClr val="accent2">
                  <a:lumMod val="75000"/>
                </a:schemeClr>
              </a:solidFill>
              <a:round/>
            </a:ln>
            <a:effectLst/>
          </c:spPr>
          <c:marker>
            <c:symbol val="none"/>
          </c:marker>
          <c:cat>
            <c:strRef>
              <c:f>Sheet5!$L$47:$L$65</c:f>
              <c:strCache>
                <c:ptCount val="19"/>
                <c:pt idx="0">
                  <c:v>80-81</c:v>
                </c:pt>
                <c:pt idx="1">
                  <c:v>82-83</c:v>
                </c:pt>
                <c:pt idx="2">
                  <c:v>84-85</c:v>
                </c:pt>
                <c:pt idx="3">
                  <c:v>86-87</c:v>
                </c:pt>
                <c:pt idx="4">
                  <c:v>88-89</c:v>
                </c:pt>
                <c:pt idx="5">
                  <c:v>90-91</c:v>
                </c:pt>
                <c:pt idx="6">
                  <c:v>92-93</c:v>
                </c:pt>
                <c:pt idx="7">
                  <c:v>94-95</c:v>
                </c:pt>
                <c:pt idx="8">
                  <c:v>96-97</c:v>
                </c:pt>
                <c:pt idx="9">
                  <c:v>98-99</c:v>
                </c:pt>
                <c:pt idx="10">
                  <c:v>00-01</c:v>
                </c:pt>
                <c:pt idx="11">
                  <c:v>02-03</c:v>
                </c:pt>
                <c:pt idx="12">
                  <c:v>04-05</c:v>
                </c:pt>
                <c:pt idx="13">
                  <c:v>06-07</c:v>
                </c:pt>
                <c:pt idx="14">
                  <c:v>08-09</c:v>
                </c:pt>
                <c:pt idx="15">
                  <c:v>10-11</c:v>
                </c:pt>
                <c:pt idx="16">
                  <c:v>12-13</c:v>
                </c:pt>
                <c:pt idx="17">
                  <c:v>14-15</c:v>
                </c:pt>
                <c:pt idx="18">
                  <c:v>16-17</c:v>
                </c:pt>
              </c:strCache>
            </c:strRef>
          </c:cat>
          <c:val>
            <c:numRef>
              <c:f>Sheet5!$R$47:$R$65</c:f>
              <c:numCache>
                <c:formatCode>0.00</c:formatCode>
                <c:ptCount val="19"/>
                <c:pt idx="0">
                  <c:v>1.7596620872132203</c:v>
                </c:pt>
                <c:pt idx="1">
                  <c:v>1.3866023826926737</c:v>
                </c:pt>
                <c:pt idx="2">
                  <c:v>0.84457264751703598</c:v>
                </c:pt>
                <c:pt idx="3">
                  <c:v>0.81461130793025438</c:v>
                </c:pt>
                <c:pt idx="4">
                  <c:v>0.85988457165645904</c:v>
                </c:pt>
                <c:pt idx="5">
                  <c:v>0.7967724630800993</c:v>
                </c:pt>
                <c:pt idx="6">
                  <c:v>0.6536226826085344</c:v>
                </c:pt>
                <c:pt idx="7">
                  <c:v>0.51841910389904833</c:v>
                </c:pt>
                <c:pt idx="8">
                  <c:v>0.34170321300868572</c:v>
                </c:pt>
                <c:pt idx="9">
                  <c:v>0.45946778967316032</c:v>
                </c:pt>
                <c:pt idx="10">
                  <c:v>0.33963109971665922</c:v>
                </c:pt>
                <c:pt idx="11">
                  <c:v>0.27193641844528615</c:v>
                </c:pt>
                <c:pt idx="12">
                  <c:v>0.39984345223849393</c:v>
                </c:pt>
                <c:pt idx="13">
                  <c:v>0.31948458552223974</c:v>
                </c:pt>
                <c:pt idx="14">
                  <c:v>0.14245948416655432</c:v>
                </c:pt>
                <c:pt idx="15">
                  <c:v>0.35046150874240251</c:v>
                </c:pt>
                <c:pt idx="16">
                  <c:v>0.46214124885129892</c:v>
                </c:pt>
                <c:pt idx="17">
                  <c:v>0.36656090444673622</c:v>
                </c:pt>
                <c:pt idx="18">
                  <c:v>0.5108405327555916</c:v>
                </c:pt>
              </c:numCache>
            </c:numRef>
          </c:val>
          <c:smooth val="0"/>
          <c:extLst>
            <c:ext xmlns:c16="http://schemas.microsoft.com/office/drawing/2014/chart" uri="{C3380CC4-5D6E-409C-BE32-E72D297353CC}">
              <c16:uniqueId val="{00000003-5D57-4F6A-BD1D-BF7D04B8D340}"/>
            </c:ext>
          </c:extLst>
        </c:ser>
        <c:dLbls>
          <c:showLegendKey val="0"/>
          <c:showVal val="0"/>
          <c:showCatName val="0"/>
          <c:showSerName val="0"/>
          <c:showPercent val="0"/>
          <c:showBubbleSize val="0"/>
        </c:dLbls>
        <c:marker val="1"/>
        <c:smooth val="0"/>
        <c:axId val="747436984"/>
        <c:axId val="747437304"/>
      </c:lineChart>
      <c:catAx>
        <c:axId val="747436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747437304"/>
        <c:crossesAt val="2.0000000000000004E-2"/>
        <c:auto val="1"/>
        <c:lblAlgn val="ctr"/>
        <c:lblOffset val="100"/>
        <c:noMultiLvlLbl val="0"/>
      </c:catAx>
      <c:valAx>
        <c:axId val="747437304"/>
        <c:scaling>
          <c:logBase val="10"/>
          <c:orientation val="minMax"/>
          <c:max val="2"/>
          <c:min val="2.0000000000000004E-2"/>
        </c:scaling>
        <c:delete val="0"/>
        <c:axPos val="l"/>
        <c:majorGridlines>
          <c:spPr>
            <a:ln w="9525" cap="flat" cmpd="sng" algn="ctr">
              <a:solidFill>
                <a:sysClr val="windowText" lastClr="000000"/>
              </a:solidFill>
              <a:prstDash val="dash"/>
              <a:round/>
            </a:ln>
            <a:effectLst/>
          </c:spPr>
        </c:majorGridlines>
        <c:minorGridlines>
          <c:spPr>
            <a:ln w="9525" cap="flat" cmpd="sng" algn="ctr">
              <a:solidFill>
                <a:sysClr val="windowText" lastClr="000000"/>
              </a:solidFill>
              <a:prstDash val="dash"/>
              <a:round/>
            </a:ln>
            <a:effectLst/>
          </c:spPr>
        </c:minorGridlines>
        <c:title>
          <c:tx>
            <c:rich>
              <a:bodyPr rot="-54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r>
                  <a:rPr lang="en-US" sz="1100" b="1">
                    <a:solidFill>
                      <a:sysClr val="windowText" lastClr="000000"/>
                    </a:solidFill>
                  </a:rPr>
                  <a:t>Tasas bianuales por 100.000</a:t>
                </a:r>
              </a:p>
            </c:rich>
          </c:tx>
          <c:overlay val="0"/>
          <c:spPr>
            <a:noFill/>
            <a:ln>
              <a:noFill/>
            </a:ln>
            <a:effectLst/>
          </c:spPr>
          <c:txPr>
            <a:bodyPr rot="-54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AR"/>
            </a:p>
          </c:txPr>
        </c:title>
        <c:numFmt formatCode="0.00" sourceLinked="1"/>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AR"/>
          </a:p>
        </c:txPr>
        <c:crossAx val="747436984"/>
        <c:crosses val="autoZero"/>
        <c:crossBetween val="between"/>
      </c:valAx>
      <c:valAx>
        <c:axId val="921567544"/>
        <c:scaling>
          <c:orientation val="minMax"/>
        </c:scaling>
        <c:delete val="0"/>
        <c:axPos val="r"/>
        <c:title>
          <c:tx>
            <c:rich>
              <a:bodyPr rot="-54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r>
                  <a:rPr lang="en-US" sz="1100" b="1">
                    <a:solidFill>
                      <a:sysClr val="windowText" lastClr="000000"/>
                    </a:solidFill>
                  </a:rPr>
                  <a:t>Número de muertes por bienio</a:t>
                </a:r>
              </a:p>
            </c:rich>
          </c:tx>
          <c:overlay val="0"/>
          <c:spPr>
            <a:noFill/>
            <a:ln>
              <a:noFill/>
            </a:ln>
            <a:effectLst/>
          </c:spPr>
          <c:txPr>
            <a:bodyPr rot="-54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AR"/>
            </a:p>
          </c:txPr>
        </c:title>
        <c:numFmt formatCode="0" sourceLinked="1"/>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AR"/>
          </a:p>
        </c:txPr>
        <c:crossAx val="921565624"/>
        <c:crosses val="max"/>
        <c:crossBetween val="between"/>
      </c:valAx>
      <c:catAx>
        <c:axId val="921565624"/>
        <c:scaling>
          <c:orientation val="minMax"/>
        </c:scaling>
        <c:delete val="1"/>
        <c:axPos val="b"/>
        <c:numFmt formatCode="General" sourceLinked="1"/>
        <c:majorTickMark val="out"/>
        <c:minorTickMark val="none"/>
        <c:tickLblPos val="nextTo"/>
        <c:crossAx val="921567544"/>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00" b="0" i="0" u="none" strike="noStrike" kern="1200" baseline="0">
                <a:solidFill>
                  <a:sysClr val="windowText" lastClr="000000"/>
                </a:solidFill>
                <a:latin typeface="+mn-lt"/>
                <a:ea typeface="+mn-ea"/>
                <a:cs typeface="+mn-cs"/>
              </a:defRPr>
            </a:pPr>
            <a:endParaRPr lang="es-AR"/>
          </a:p>
        </c:txPr>
      </c:dTable>
      <c:spPr>
        <a:noFill/>
        <a:ln>
          <a:solidFill>
            <a:sysClr val="windowText" lastClr="000000"/>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A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b="1">
                <a:solidFill>
                  <a:sysClr val="windowText" lastClr="000000"/>
                </a:solidFill>
              </a:rPr>
              <a:t>Resultado del tratamiento del total de casos de tuberculosis pediátricos, adolescentes y de todas las edades. Número y porcentaje, Argentina, 2017</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s-AR"/>
        </a:p>
      </c:txPr>
    </c:title>
    <c:autoTitleDeleted val="0"/>
    <c:plotArea>
      <c:layout/>
      <c:barChart>
        <c:barDir val="col"/>
        <c:grouping val="clustered"/>
        <c:varyColors val="0"/>
        <c:ser>
          <c:idx val="1"/>
          <c:order val="1"/>
          <c:tx>
            <c:strRef>
              <c:f>ARG!$S$1</c:f>
              <c:strCache>
                <c:ptCount val="1"/>
                <c:pt idx="0">
                  <c:v>&lt;15 (%)</c:v>
                </c:pt>
              </c:strCache>
            </c:strRef>
          </c:tx>
          <c:spPr>
            <a:solidFill>
              <a:schemeClr val="accent5"/>
            </a:solidFill>
            <a:ln>
              <a:solidFill>
                <a:sysClr val="windowText" lastClr="000000"/>
              </a:solidFill>
            </a:ln>
            <a:effectLst/>
          </c:spPr>
          <c:invertIfNegative val="0"/>
          <c:cat>
            <c:strRef>
              <c:f>ARG!$K$2:$K$5</c:f>
              <c:strCache>
                <c:ptCount val="4"/>
                <c:pt idx="0">
                  <c:v>EXITO</c:v>
                </c:pt>
                <c:pt idx="1">
                  <c:v>FALLECIDOS</c:v>
                </c:pt>
                <c:pt idx="2">
                  <c:v>ABANDONOS</c:v>
                </c:pt>
                <c:pt idx="3">
                  <c:v>SIN INFORMACION</c:v>
                </c:pt>
              </c:strCache>
            </c:strRef>
          </c:cat>
          <c:val>
            <c:numRef>
              <c:f>ARG!$S$2:$S$5</c:f>
              <c:numCache>
                <c:formatCode>0.0</c:formatCode>
                <c:ptCount val="4"/>
                <c:pt idx="0">
                  <c:v>62.357807652533609</c:v>
                </c:pt>
                <c:pt idx="1">
                  <c:v>1.5511892450879008</c:v>
                </c:pt>
                <c:pt idx="2">
                  <c:v>9.8241985522233719</c:v>
                </c:pt>
                <c:pt idx="3">
                  <c:v>22.233712512926576</c:v>
                </c:pt>
              </c:numCache>
            </c:numRef>
          </c:val>
          <c:extLst>
            <c:ext xmlns:c16="http://schemas.microsoft.com/office/drawing/2014/chart" uri="{C3380CC4-5D6E-409C-BE32-E72D297353CC}">
              <c16:uniqueId val="{00000000-2768-4A59-833B-2A8A3666F448}"/>
            </c:ext>
          </c:extLst>
        </c:ser>
        <c:ser>
          <c:idx val="3"/>
          <c:order val="3"/>
          <c:tx>
            <c:strRef>
              <c:f>ARG!$U$1</c:f>
              <c:strCache>
                <c:ptCount val="1"/>
                <c:pt idx="0">
                  <c:v>15-19 (%)</c:v>
                </c:pt>
              </c:strCache>
            </c:strRef>
          </c:tx>
          <c:spPr>
            <a:solidFill>
              <a:schemeClr val="accent2"/>
            </a:solidFill>
            <a:ln>
              <a:solidFill>
                <a:schemeClr val="tx1"/>
              </a:solidFill>
            </a:ln>
            <a:effectLst/>
          </c:spPr>
          <c:invertIfNegative val="0"/>
          <c:cat>
            <c:strRef>
              <c:f>ARG!$K$2:$K$5</c:f>
              <c:strCache>
                <c:ptCount val="4"/>
                <c:pt idx="0">
                  <c:v>EXITO</c:v>
                </c:pt>
                <c:pt idx="1">
                  <c:v>FALLECIDOS</c:v>
                </c:pt>
                <c:pt idx="2">
                  <c:v>ABANDONOS</c:v>
                </c:pt>
                <c:pt idx="3">
                  <c:v>SIN INFORMACION</c:v>
                </c:pt>
              </c:strCache>
            </c:strRef>
          </c:cat>
          <c:val>
            <c:numRef>
              <c:f>ARG!$U$2:$U$5</c:f>
              <c:numCache>
                <c:formatCode>0.0</c:formatCode>
                <c:ptCount val="4"/>
                <c:pt idx="0">
                  <c:v>58.755555555555553</c:v>
                </c:pt>
                <c:pt idx="1">
                  <c:v>1.5111111111111111</c:v>
                </c:pt>
                <c:pt idx="2">
                  <c:v>10.666666666666666</c:v>
                </c:pt>
                <c:pt idx="3">
                  <c:v>24.177777777777777</c:v>
                </c:pt>
              </c:numCache>
            </c:numRef>
          </c:val>
          <c:extLst>
            <c:ext xmlns:c16="http://schemas.microsoft.com/office/drawing/2014/chart" uri="{C3380CC4-5D6E-409C-BE32-E72D297353CC}">
              <c16:uniqueId val="{00000001-2768-4A59-833B-2A8A3666F448}"/>
            </c:ext>
          </c:extLst>
        </c:ser>
        <c:ser>
          <c:idx val="5"/>
          <c:order val="5"/>
          <c:tx>
            <c:strRef>
              <c:f>ARG!$W$1</c:f>
              <c:strCache>
                <c:ptCount val="1"/>
                <c:pt idx="0">
                  <c:v>TOTAL (%)</c:v>
                </c:pt>
              </c:strCache>
            </c:strRef>
          </c:tx>
          <c:spPr>
            <a:solidFill>
              <a:schemeClr val="accent4"/>
            </a:solidFill>
            <a:ln>
              <a:solidFill>
                <a:schemeClr val="tx1"/>
              </a:solidFill>
            </a:ln>
            <a:effectLst/>
          </c:spPr>
          <c:invertIfNegative val="0"/>
          <c:cat>
            <c:strRef>
              <c:f>ARG!$K$2:$K$5</c:f>
              <c:strCache>
                <c:ptCount val="4"/>
                <c:pt idx="0">
                  <c:v>EXITO</c:v>
                </c:pt>
                <c:pt idx="1">
                  <c:v>FALLECIDOS</c:v>
                </c:pt>
                <c:pt idx="2">
                  <c:v>ABANDONOS</c:v>
                </c:pt>
                <c:pt idx="3">
                  <c:v>SIN INFORMACION</c:v>
                </c:pt>
              </c:strCache>
            </c:strRef>
          </c:cat>
          <c:val>
            <c:numRef>
              <c:f>ARG!$W$2:$W$5</c:f>
              <c:numCache>
                <c:formatCode>0.0</c:formatCode>
                <c:ptCount val="4"/>
                <c:pt idx="0">
                  <c:v>54.178452044227306</c:v>
                </c:pt>
                <c:pt idx="1">
                  <c:v>5.1341390245992971</c:v>
                </c:pt>
                <c:pt idx="2">
                  <c:v>11.365389560298278</c:v>
                </c:pt>
                <c:pt idx="3">
                  <c:v>24.119310876832092</c:v>
                </c:pt>
              </c:numCache>
            </c:numRef>
          </c:val>
          <c:extLst>
            <c:ext xmlns:c16="http://schemas.microsoft.com/office/drawing/2014/chart" uri="{C3380CC4-5D6E-409C-BE32-E72D297353CC}">
              <c16:uniqueId val="{00000002-2768-4A59-833B-2A8A3666F448}"/>
            </c:ext>
          </c:extLst>
        </c:ser>
        <c:dLbls>
          <c:showLegendKey val="0"/>
          <c:showVal val="0"/>
          <c:showCatName val="0"/>
          <c:showSerName val="0"/>
          <c:showPercent val="0"/>
          <c:showBubbleSize val="0"/>
        </c:dLbls>
        <c:gapWidth val="40"/>
        <c:overlap val="-27"/>
        <c:axId val="765079176"/>
        <c:axId val="765075976"/>
      </c:barChart>
      <c:barChart>
        <c:barDir val="col"/>
        <c:grouping val="clustered"/>
        <c:varyColors val="0"/>
        <c:ser>
          <c:idx val="0"/>
          <c:order val="0"/>
          <c:tx>
            <c:strRef>
              <c:f>ARG!$R$1</c:f>
              <c:strCache>
                <c:ptCount val="1"/>
                <c:pt idx="0">
                  <c:v>&lt;15 (N°)</c:v>
                </c:pt>
              </c:strCache>
            </c:strRef>
          </c:tx>
          <c:spPr>
            <a:noFill/>
            <a:ln>
              <a:noFill/>
            </a:ln>
            <a:effectLst/>
          </c:spPr>
          <c:invertIfNegative val="0"/>
          <c:cat>
            <c:strRef>
              <c:f>ARG!$K$2:$K$5</c:f>
              <c:strCache>
                <c:ptCount val="4"/>
                <c:pt idx="0">
                  <c:v>EXITO</c:v>
                </c:pt>
                <c:pt idx="1">
                  <c:v>FALLECIDOS</c:v>
                </c:pt>
                <c:pt idx="2">
                  <c:v>ABANDONOS</c:v>
                </c:pt>
                <c:pt idx="3">
                  <c:v>SIN INFORMACION</c:v>
                </c:pt>
              </c:strCache>
            </c:strRef>
          </c:cat>
          <c:val>
            <c:numRef>
              <c:f>ARG!$R$2:$R$5</c:f>
              <c:numCache>
                <c:formatCode>0</c:formatCode>
                <c:ptCount val="4"/>
                <c:pt idx="0">
                  <c:v>603</c:v>
                </c:pt>
                <c:pt idx="1">
                  <c:v>15</c:v>
                </c:pt>
                <c:pt idx="2">
                  <c:v>95</c:v>
                </c:pt>
                <c:pt idx="3">
                  <c:v>215</c:v>
                </c:pt>
              </c:numCache>
            </c:numRef>
          </c:val>
          <c:extLst>
            <c:ext xmlns:c16="http://schemas.microsoft.com/office/drawing/2014/chart" uri="{C3380CC4-5D6E-409C-BE32-E72D297353CC}">
              <c16:uniqueId val="{00000003-2768-4A59-833B-2A8A3666F448}"/>
            </c:ext>
          </c:extLst>
        </c:ser>
        <c:ser>
          <c:idx val="2"/>
          <c:order val="2"/>
          <c:tx>
            <c:strRef>
              <c:f>ARG!$T$1</c:f>
              <c:strCache>
                <c:ptCount val="1"/>
                <c:pt idx="0">
                  <c:v>15-19 (N°)</c:v>
                </c:pt>
              </c:strCache>
            </c:strRef>
          </c:tx>
          <c:spPr>
            <a:noFill/>
            <a:ln>
              <a:noFill/>
            </a:ln>
            <a:effectLst/>
          </c:spPr>
          <c:invertIfNegative val="0"/>
          <c:cat>
            <c:strRef>
              <c:f>ARG!$K$2:$K$5</c:f>
              <c:strCache>
                <c:ptCount val="4"/>
                <c:pt idx="0">
                  <c:v>EXITO</c:v>
                </c:pt>
                <c:pt idx="1">
                  <c:v>FALLECIDOS</c:v>
                </c:pt>
                <c:pt idx="2">
                  <c:v>ABANDONOS</c:v>
                </c:pt>
                <c:pt idx="3">
                  <c:v>SIN INFORMACION</c:v>
                </c:pt>
              </c:strCache>
            </c:strRef>
          </c:cat>
          <c:val>
            <c:numRef>
              <c:f>ARG!$T$2:$T$5</c:f>
              <c:numCache>
                <c:formatCode>General</c:formatCode>
                <c:ptCount val="4"/>
                <c:pt idx="0">
                  <c:v>661</c:v>
                </c:pt>
                <c:pt idx="1">
                  <c:v>17</c:v>
                </c:pt>
                <c:pt idx="2">
                  <c:v>120</c:v>
                </c:pt>
                <c:pt idx="3">
                  <c:v>272</c:v>
                </c:pt>
              </c:numCache>
            </c:numRef>
          </c:val>
          <c:extLst>
            <c:ext xmlns:c16="http://schemas.microsoft.com/office/drawing/2014/chart" uri="{C3380CC4-5D6E-409C-BE32-E72D297353CC}">
              <c16:uniqueId val="{00000004-2768-4A59-833B-2A8A3666F448}"/>
            </c:ext>
          </c:extLst>
        </c:ser>
        <c:ser>
          <c:idx val="4"/>
          <c:order val="4"/>
          <c:tx>
            <c:strRef>
              <c:f>ARG!$V$1</c:f>
              <c:strCache>
                <c:ptCount val="1"/>
                <c:pt idx="0">
                  <c:v>TOTAL (N°)</c:v>
                </c:pt>
              </c:strCache>
            </c:strRef>
          </c:tx>
          <c:spPr>
            <a:noFill/>
            <a:ln>
              <a:noFill/>
            </a:ln>
            <a:effectLst/>
          </c:spPr>
          <c:invertIfNegative val="0"/>
          <c:cat>
            <c:strRef>
              <c:f>ARG!$K$2:$K$5</c:f>
              <c:strCache>
                <c:ptCount val="4"/>
                <c:pt idx="0">
                  <c:v>EXITO</c:v>
                </c:pt>
                <c:pt idx="1">
                  <c:v>FALLECIDOS</c:v>
                </c:pt>
                <c:pt idx="2">
                  <c:v>ABANDONOS</c:v>
                </c:pt>
                <c:pt idx="3">
                  <c:v>SIN INFORMACION</c:v>
                </c:pt>
              </c:strCache>
            </c:strRef>
          </c:cat>
          <c:val>
            <c:numRef>
              <c:f>ARG!$V$2:$V$5</c:f>
              <c:numCache>
                <c:formatCode>General</c:formatCode>
                <c:ptCount val="4"/>
                <c:pt idx="0">
                  <c:v>6321</c:v>
                </c:pt>
                <c:pt idx="1">
                  <c:v>599</c:v>
                </c:pt>
                <c:pt idx="2">
                  <c:v>1326</c:v>
                </c:pt>
                <c:pt idx="3">
                  <c:v>2814</c:v>
                </c:pt>
              </c:numCache>
            </c:numRef>
          </c:val>
          <c:extLst>
            <c:ext xmlns:c16="http://schemas.microsoft.com/office/drawing/2014/chart" uri="{C3380CC4-5D6E-409C-BE32-E72D297353CC}">
              <c16:uniqueId val="{00000005-2768-4A59-833B-2A8A3666F448}"/>
            </c:ext>
          </c:extLst>
        </c:ser>
        <c:dLbls>
          <c:showLegendKey val="0"/>
          <c:showVal val="0"/>
          <c:showCatName val="0"/>
          <c:showSerName val="0"/>
          <c:showPercent val="0"/>
          <c:showBubbleSize val="0"/>
        </c:dLbls>
        <c:gapWidth val="500"/>
        <c:overlap val="-27"/>
        <c:axId val="765075656"/>
        <c:axId val="765078216"/>
      </c:barChart>
      <c:catAx>
        <c:axId val="765079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765075976"/>
        <c:crosses val="autoZero"/>
        <c:auto val="1"/>
        <c:lblAlgn val="ctr"/>
        <c:lblOffset val="100"/>
        <c:noMultiLvlLbl val="0"/>
      </c:catAx>
      <c:valAx>
        <c:axId val="765075976"/>
        <c:scaling>
          <c:orientation val="minMax"/>
        </c:scaling>
        <c:delete val="0"/>
        <c:axPos val="l"/>
        <c:majorGridlines>
          <c:spPr>
            <a:ln w="9525" cap="flat" cmpd="sng" algn="ctr">
              <a:solidFill>
                <a:sysClr val="windowText" lastClr="000000"/>
              </a:solidFill>
              <a:prstDash val="dash"/>
              <a:round/>
            </a:ln>
            <a:effectLst/>
          </c:spPr>
        </c:majorGridlines>
        <c:title>
          <c:tx>
            <c:rich>
              <a:bodyPr rot="-54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r>
                  <a:rPr lang="en-US" sz="1100" b="1">
                    <a:solidFill>
                      <a:sysClr val="windowText" lastClr="000000"/>
                    </a:solidFill>
                  </a:rPr>
                  <a:t>Porcentaje sobre el total de casos</a:t>
                </a:r>
              </a:p>
            </c:rich>
          </c:tx>
          <c:overlay val="0"/>
          <c:spPr>
            <a:noFill/>
            <a:ln>
              <a:noFill/>
            </a:ln>
            <a:effectLst/>
          </c:spPr>
          <c:txPr>
            <a:bodyPr rot="-54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AR"/>
            </a:p>
          </c:txPr>
        </c:title>
        <c:numFmt formatCode="0.0" sourceLinked="1"/>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AR"/>
          </a:p>
        </c:txPr>
        <c:crossAx val="765079176"/>
        <c:crosses val="autoZero"/>
        <c:crossBetween val="between"/>
      </c:valAx>
      <c:valAx>
        <c:axId val="765078216"/>
        <c:scaling>
          <c:orientation val="minMax"/>
        </c:scaling>
        <c:delete val="0"/>
        <c:axPos val="r"/>
        <c:numFmt formatCode="0"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765075656"/>
        <c:crosses val="max"/>
        <c:crossBetween val="between"/>
      </c:valAx>
      <c:catAx>
        <c:axId val="765075656"/>
        <c:scaling>
          <c:orientation val="minMax"/>
        </c:scaling>
        <c:delete val="1"/>
        <c:axPos val="b"/>
        <c:numFmt formatCode="General" sourceLinked="1"/>
        <c:majorTickMark val="out"/>
        <c:minorTickMark val="none"/>
        <c:tickLblPos val="nextTo"/>
        <c:crossAx val="765078216"/>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00" b="1" i="0" u="none" strike="noStrike" kern="1200" baseline="0">
                <a:solidFill>
                  <a:sysClr val="windowText" lastClr="000000"/>
                </a:solidFill>
                <a:latin typeface="+mn-lt"/>
                <a:ea typeface="+mn-ea"/>
                <a:cs typeface="+mn-cs"/>
              </a:defRPr>
            </a:pPr>
            <a:endParaRPr lang="es-AR"/>
          </a:p>
        </c:txPr>
      </c:dTable>
      <c:spPr>
        <a:noFill/>
        <a:ln>
          <a:solidFill>
            <a:sysClr val="windowText" lastClr="000000"/>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A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0.02186</cdr:x>
      <cdr:y>0.90237</cdr:y>
    </cdr:from>
    <cdr:to>
      <cdr:x>0.97177</cdr:x>
      <cdr:y>0.99303</cdr:y>
    </cdr:to>
    <cdr:sp macro="" textlink="">
      <cdr:nvSpPr>
        <cdr:cNvPr id="2" name="TextBox 1">
          <a:extLst xmlns:a="http://schemas.openxmlformats.org/drawingml/2006/main">
            <a:ext uri="{FF2B5EF4-FFF2-40B4-BE49-F238E27FC236}">
              <a16:creationId xmlns:a16="http://schemas.microsoft.com/office/drawing/2014/main" id="{9444397C-FE60-46A2-AF1A-EF5CF2A9BF27}"/>
            </a:ext>
          </a:extLst>
        </cdr:cNvPr>
        <cdr:cNvSpPr txBox="1"/>
      </cdr:nvSpPr>
      <cdr:spPr>
        <a:xfrm xmlns:a="http://schemas.openxmlformats.org/drawingml/2006/main">
          <a:off x="203200" y="5477934"/>
          <a:ext cx="8830733" cy="55033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rtl="0" eaLnBrk="1" latinLnBrk="0" hangingPunct="1"/>
          <a:r>
            <a:rPr lang="es-AR" sz="900" dirty="0">
              <a:effectLst/>
              <a:latin typeface="+mn-lt"/>
              <a:ea typeface="+mn-ea"/>
              <a:cs typeface="+mn-cs"/>
            </a:rPr>
            <a:t>Fuente: Elaborado por el Departamento Programas de Salud,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a:t>
          </a:r>
          <a:r>
            <a:rPr lang="es-AR" sz="900" dirty="0"/>
            <a:t> al 19 de agosto de 2019</a:t>
          </a:r>
          <a:r>
            <a:rPr lang="es-AR" sz="900" dirty="0">
              <a:effectLst/>
              <a:latin typeface="+mn-lt"/>
              <a:ea typeface="+mn-ea"/>
              <a:cs typeface="+mn-cs"/>
            </a:rPr>
            <a:t>. Secretaría de Gobierno de Salud, Ministerio de Salud y Desarrollo Social de la Nación, Argentina.</a:t>
          </a:r>
          <a:endParaRPr lang="es-AR" sz="600" dirty="0">
            <a:effectLs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0.02186</cdr:x>
      <cdr:y>0.90237</cdr:y>
    </cdr:from>
    <cdr:to>
      <cdr:x>0.97177</cdr:x>
      <cdr:y>0.99303</cdr:y>
    </cdr:to>
    <cdr:sp macro="" textlink="">
      <cdr:nvSpPr>
        <cdr:cNvPr id="2" name="TextBox 1">
          <a:extLst xmlns:a="http://schemas.openxmlformats.org/drawingml/2006/main">
            <a:ext uri="{FF2B5EF4-FFF2-40B4-BE49-F238E27FC236}">
              <a16:creationId xmlns:a16="http://schemas.microsoft.com/office/drawing/2014/main" id="{9444397C-FE60-46A2-AF1A-EF5CF2A9BF27}"/>
            </a:ext>
          </a:extLst>
        </cdr:cNvPr>
        <cdr:cNvSpPr txBox="1"/>
      </cdr:nvSpPr>
      <cdr:spPr>
        <a:xfrm xmlns:a="http://schemas.openxmlformats.org/drawingml/2006/main">
          <a:off x="203200" y="5477934"/>
          <a:ext cx="8830733" cy="55033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dirty="0"/>
            <a:t>Fuente: </a:t>
          </a:r>
          <a:r>
            <a:rPr lang="en-US" sz="900" dirty="0" err="1"/>
            <a:t>Elaborado</a:t>
          </a:r>
          <a:r>
            <a:rPr lang="en-US" sz="900" dirty="0"/>
            <a:t> por el Departamento </a:t>
          </a:r>
          <a:r>
            <a:rPr lang="en-US" sz="900" dirty="0" err="1"/>
            <a:t>Programas</a:t>
          </a:r>
          <a:r>
            <a:rPr lang="en-US" sz="900" dirty="0"/>
            <a:t> de Salud, Instituto Nacional de </a:t>
          </a:r>
          <a:r>
            <a:rPr lang="en-US" sz="900" dirty="0" err="1"/>
            <a:t>Enfermedades</a:t>
          </a:r>
          <a:r>
            <a:rPr lang="en-US" sz="900" dirty="0"/>
            <a:t> </a:t>
          </a:r>
          <a:r>
            <a:rPr lang="en-US" sz="900" dirty="0" err="1"/>
            <a:t>Respiratorias</a:t>
          </a:r>
          <a:r>
            <a:rPr lang="en-US" sz="900" dirty="0"/>
            <a:t> (INER) “Emilio Coni”, </a:t>
          </a:r>
          <a:r>
            <a:rPr lang="en-US" sz="900" dirty="0" err="1"/>
            <a:t>Administración</a:t>
          </a:r>
          <a:r>
            <a:rPr lang="en-US" sz="900" dirty="0"/>
            <a:t> Nacional de </a:t>
          </a:r>
          <a:r>
            <a:rPr lang="en-US" sz="900" dirty="0" err="1"/>
            <a:t>Laboratorios</a:t>
          </a:r>
          <a:r>
            <a:rPr lang="en-US" sz="900" dirty="0"/>
            <a:t> e </a:t>
          </a:r>
          <a:r>
            <a:rPr lang="en-US" sz="900" dirty="0" err="1"/>
            <a:t>Institutos</a:t>
          </a:r>
          <a:r>
            <a:rPr lang="en-US" sz="900" dirty="0"/>
            <a:t> de Salud (ANLIS) “Carlos G. </a:t>
          </a:r>
          <a:r>
            <a:rPr lang="en-US" sz="900" dirty="0" err="1"/>
            <a:t>Malbrán</a:t>
          </a:r>
          <a:r>
            <a:rPr lang="en-US" sz="900" dirty="0"/>
            <a:t>”, con base en </a:t>
          </a:r>
          <a:r>
            <a:rPr lang="en-US" sz="900" dirty="0" err="1"/>
            <a:t>datos</a:t>
          </a:r>
          <a:r>
            <a:rPr lang="en-US" sz="900" dirty="0"/>
            <a:t> del Sistema Nacional de </a:t>
          </a:r>
          <a:r>
            <a:rPr lang="en-US" sz="900" dirty="0" err="1"/>
            <a:t>Vigilancia</a:t>
          </a:r>
          <a:r>
            <a:rPr lang="en-US" sz="900" dirty="0"/>
            <a:t> de la Salud (SNVS) </a:t>
          </a:r>
          <a:r>
            <a:rPr lang="en-US" sz="900" dirty="0" err="1"/>
            <a:t>registrados</a:t>
          </a:r>
          <a:r>
            <a:rPr lang="en-US" sz="900" dirty="0"/>
            <a:t> por los </a:t>
          </a:r>
          <a:r>
            <a:rPr lang="en-US" sz="900" dirty="0" err="1"/>
            <a:t>programas</a:t>
          </a:r>
          <a:r>
            <a:rPr lang="en-US" sz="900" dirty="0"/>
            <a:t> de control de la tuberculosis de las 24 </a:t>
          </a:r>
          <a:r>
            <a:rPr lang="en-US" sz="900" dirty="0" err="1"/>
            <a:t>jurisdicciones</a:t>
          </a:r>
          <a:r>
            <a:rPr lang="en-US" sz="900" dirty="0"/>
            <a:t> del </a:t>
          </a:r>
          <a:r>
            <a:rPr lang="en-US" sz="900" dirty="0" err="1"/>
            <a:t>país</a:t>
          </a:r>
          <a:r>
            <a:rPr lang="es-AR" sz="900" dirty="0"/>
            <a:t> al 19 de agosto de 2019</a:t>
          </a:r>
          <a:r>
            <a:rPr lang="en-US" sz="900" dirty="0"/>
            <a:t>. Secretaría de </a:t>
          </a:r>
          <a:r>
            <a:rPr lang="en-US" sz="900" dirty="0" err="1"/>
            <a:t>Gobierno</a:t>
          </a:r>
          <a:r>
            <a:rPr lang="en-US" sz="900" dirty="0"/>
            <a:t> de Salud, Ministerio de Salud y Desarrollo Social de la </a:t>
          </a:r>
          <a:r>
            <a:rPr lang="en-US" sz="900" dirty="0" err="1"/>
            <a:t>Nación</a:t>
          </a:r>
          <a:r>
            <a:rPr lang="en-US" sz="900" dirty="0"/>
            <a:t>, Argentina.</a:t>
          </a:r>
        </a:p>
      </cdr:txBody>
    </cdr:sp>
  </cdr:relSizeAnchor>
</c:userShapes>
</file>

<file path=ppt/drawings/drawing3.xml><?xml version="1.0" encoding="utf-8"?>
<c:userShapes xmlns:c="http://schemas.openxmlformats.org/drawingml/2006/chart">
  <cdr:relSizeAnchor xmlns:cdr="http://schemas.openxmlformats.org/drawingml/2006/chartDrawing">
    <cdr:from>
      <cdr:x>0.02186</cdr:x>
      <cdr:y>0.90237</cdr:y>
    </cdr:from>
    <cdr:to>
      <cdr:x>0.97177</cdr:x>
      <cdr:y>0.99303</cdr:y>
    </cdr:to>
    <cdr:sp macro="" textlink="">
      <cdr:nvSpPr>
        <cdr:cNvPr id="2" name="TextBox 1">
          <a:extLst xmlns:a="http://schemas.openxmlformats.org/drawingml/2006/main">
            <a:ext uri="{FF2B5EF4-FFF2-40B4-BE49-F238E27FC236}">
              <a16:creationId xmlns:a16="http://schemas.microsoft.com/office/drawing/2014/main" id="{9444397C-FE60-46A2-AF1A-EF5CF2A9BF27}"/>
            </a:ext>
          </a:extLst>
        </cdr:cNvPr>
        <cdr:cNvSpPr txBox="1"/>
      </cdr:nvSpPr>
      <cdr:spPr>
        <a:xfrm xmlns:a="http://schemas.openxmlformats.org/drawingml/2006/main">
          <a:off x="203200" y="5477934"/>
          <a:ext cx="8830733" cy="55033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dirty="0"/>
            <a:t>Fuente: </a:t>
          </a:r>
          <a:r>
            <a:rPr lang="en-US" sz="900" dirty="0" err="1"/>
            <a:t>Elaborado</a:t>
          </a:r>
          <a:r>
            <a:rPr lang="en-US" sz="900" dirty="0"/>
            <a:t> por el Departamento </a:t>
          </a:r>
          <a:r>
            <a:rPr lang="en-US" sz="900" dirty="0" err="1"/>
            <a:t>Programas</a:t>
          </a:r>
          <a:r>
            <a:rPr lang="en-US" sz="900" dirty="0"/>
            <a:t> de Salud, Instituto Nacional de </a:t>
          </a:r>
          <a:r>
            <a:rPr lang="en-US" sz="900" dirty="0" err="1"/>
            <a:t>Enfermedades</a:t>
          </a:r>
          <a:r>
            <a:rPr lang="en-US" sz="900" dirty="0"/>
            <a:t> </a:t>
          </a:r>
          <a:r>
            <a:rPr lang="en-US" sz="900" dirty="0" err="1"/>
            <a:t>Respiratorias</a:t>
          </a:r>
          <a:r>
            <a:rPr lang="en-US" sz="900" dirty="0"/>
            <a:t> (INER) “Emilio Coni”, </a:t>
          </a:r>
          <a:r>
            <a:rPr lang="en-US" sz="900" dirty="0" err="1"/>
            <a:t>Administración</a:t>
          </a:r>
          <a:r>
            <a:rPr lang="en-US" sz="900" dirty="0"/>
            <a:t> Nacional de </a:t>
          </a:r>
          <a:r>
            <a:rPr lang="en-US" sz="900" dirty="0" err="1"/>
            <a:t>Laboratorios</a:t>
          </a:r>
          <a:r>
            <a:rPr lang="en-US" sz="900" dirty="0"/>
            <a:t> e </a:t>
          </a:r>
          <a:r>
            <a:rPr lang="en-US" sz="900" dirty="0" err="1"/>
            <a:t>Institutos</a:t>
          </a:r>
          <a:r>
            <a:rPr lang="en-US" sz="900" dirty="0"/>
            <a:t> de Salud (ANLIS) “Carlos G. </a:t>
          </a:r>
          <a:r>
            <a:rPr lang="en-US" sz="900" dirty="0" err="1"/>
            <a:t>Malbrán</a:t>
          </a:r>
          <a:r>
            <a:rPr lang="en-US" sz="900" dirty="0"/>
            <a:t>”, con base en </a:t>
          </a:r>
          <a:r>
            <a:rPr lang="en-US" sz="900" dirty="0" err="1"/>
            <a:t>datos</a:t>
          </a:r>
          <a:r>
            <a:rPr lang="en-US" sz="900" dirty="0"/>
            <a:t> del Sistema Nacional de </a:t>
          </a:r>
          <a:r>
            <a:rPr lang="en-US" sz="900" dirty="0" err="1"/>
            <a:t>Vigilancia</a:t>
          </a:r>
          <a:r>
            <a:rPr lang="en-US" sz="900" dirty="0"/>
            <a:t> de la Salud (SNVS) </a:t>
          </a:r>
          <a:r>
            <a:rPr lang="en-US" sz="900" dirty="0" err="1"/>
            <a:t>registrados</a:t>
          </a:r>
          <a:r>
            <a:rPr lang="en-US" sz="900" dirty="0"/>
            <a:t> por los </a:t>
          </a:r>
          <a:r>
            <a:rPr lang="en-US" sz="900" dirty="0" err="1"/>
            <a:t>programas</a:t>
          </a:r>
          <a:r>
            <a:rPr lang="en-US" sz="900" dirty="0"/>
            <a:t> de control de la tuberculosis de las 24 </a:t>
          </a:r>
          <a:r>
            <a:rPr lang="en-US" sz="900" dirty="0" err="1"/>
            <a:t>jurisdicciones</a:t>
          </a:r>
          <a:r>
            <a:rPr lang="en-US" sz="900" dirty="0"/>
            <a:t> del </a:t>
          </a:r>
          <a:r>
            <a:rPr lang="en-US" sz="900" dirty="0" err="1"/>
            <a:t>país</a:t>
          </a:r>
          <a:r>
            <a:rPr lang="es-AR" sz="900" dirty="0"/>
            <a:t> al 19 de agosto de 2019</a:t>
          </a:r>
          <a:r>
            <a:rPr lang="en-US" sz="900" dirty="0"/>
            <a:t>. Secretaría de </a:t>
          </a:r>
          <a:r>
            <a:rPr lang="en-US" sz="900" dirty="0" err="1"/>
            <a:t>Gobierno</a:t>
          </a:r>
          <a:r>
            <a:rPr lang="en-US" sz="900" dirty="0"/>
            <a:t> de Salud, Ministerio de Salud y Desarrollo Social de la </a:t>
          </a:r>
          <a:r>
            <a:rPr lang="en-US" sz="900" dirty="0" err="1"/>
            <a:t>Nación</a:t>
          </a:r>
          <a:r>
            <a:rPr lang="en-US" sz="900" dirty="0"/>
            <a:t>, Argentina.</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13E20BD-0A41-438B-8736-194B6DCAF8FD}" type="datetimeFigureOut">
              <a:rPr lang="es-AR" smtClean="0"/>
              <a:t>15/10/2019</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D229612A-A246-4000-A584-D1074B8BC31D}" type="slidenum">
              <a:rPr lang="es-AR" smtClean="0"/>
              <a:t>‹#›</a:t>
            </a:fld>
            <a:endParaRPr lang="es-AR"/>
          </a:p>
        </p:txBody>
      </p:sp>
    </p:spTree>
    <p:extLst>
      <p:ext uri="{BB962C8B-B14F-4D97-AF65-F5344CB8AC3E}">
        <p14:creationId xmlns:p14="http://schemas.microsoft.com/office/powerpoint/2010/main" val="3822990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3E20BD-0A41-438B-8736-194B6DCAF8FD}" type="datetimeFigureOut">
              <a:rPr lang="es-AR" smtClean="0"/>
              <a:t>15/10/2019</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D229612A-A246-4000-A584-D1074B8BC31D}" type="slidenum">
              <a:rPr lang="es-AR" smtClean="0"/>
              <a:t>‹#›</a:t>
            </a:fld>
            <a:endParaRPr lang="es-AR"/>
          </a:p>
        </p:txBody>
      </p:sp>
    </p:spTree>
    <p:extLst>
      <p:ext uri="{BB962C8B-B14F-4D97-AF65-F5344CB8AC3E}">
        <p14:creationId xmlns:p14="http://schemas.microsoft.com/office/powerpoint/2010/main" val="669723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3E20BD-0A41-438B-8736-194B6DCAF8FD}" type="datetimeFigureOut">
              <a:rPr lang="es-AR" smtClean="0"/>
              <a:t>15/10/2019</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D229612A-A246-4000-A584-D1074B8BC31D}" type="slidenum">
              <a:rPr lang="es-AR" smtClean="0"/>
              <a:t>‹#›</a:t>
            </a:fld>
            <a:endParaRPr lang="es-AR"/>
          </a:p>
        </p:txBody>
      </p:sp>
    </p:spTree>
    <p:extLst>
      <p:ext uri="{BB962C8B-B14F-4D97-AF65-F5344CB8AC3E}">
        <p14:creationId xmlns:p14="http://schemas.microsoft.com/office/powerpoint/2010/main" val="3353047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13E20BD-0A41-438B-8736-194B6DCAF8FD}" type="datetimeFigureOut">
              <a:rPr lang="es-AR" smtClean="0"/>
              <a:t>15/10/2019</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D229612A-A246-4000-A584-D1074B8BC31D}" type="slidenum">
              <a:rPr lang="es-AR" smtClean="0"/>
              <a:t>‹#›</a:t>
            </a:fld>
            <a:endParaRPr lang="es-AR"/>
          </a:p>
        </p:txBody>
      </p:sp>
    </p:spTree>
    <p:extLst>
      <p:ext uri="{BB962C8B-B14F-4D97-AF65-F5344CB8AC3E}">
        <p14:creationId xmlns:p14="http://schemas.microsoft.com/office/powerpoint/2010/main" val="3997471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13E20BD-0A41-438B-8736-194B6DCAF8FD}" type="datetimeFigureOut">
              <a:rPr lang="es-AR" smtClean="0"/>
              <a:t>15/10/2019</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D229612A-A246-4000-A584-D1074B8BC31D}" type="slidenum">
              <a:rPr lang="es-AR" smtClean="0"/>
              <a:t>‹#›</a:t>
            </a:fld>
            <a:endParaRPr lang="es-AR"/>
          </a:p>
        </p:txBody>
      </p:sp>
    </p:spTree>
    <p:extLst>
      <p:ext uri="{BB962C8B-B14F-4D97-AF65-F5344CB8AC3E}">
        <p14:creationId xmlns:p14="http://schemas.microsoft.com/office/powerpoint/2010/main" val="2375160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13E20BD-0A41-438B-8736-194B6DCAF8FD}" type="datetimeFigureOut">
              <a:rPr lang="es-AR" smtClean="0"/>
              <a:t>15/10/2019</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p:txBody>
          <a:bodyPr/>
          <a:lstStyle/>
          <a:p>
            <a:fld id="{D229612A-A246-4000-A584-D1074B8BC31D}" type="slidenum">
              <a:rPr lang="es-AR" smtClean="0"/>
              <a:t>‹#›</a:t>
            </a:fld>
            <a:endParaRPr lang="es-AR"/>
          </a:p>
        </p:txBody>
      </p:sp>
    </p:spTree>
    <p:extLst>
      <p:ext uri="{BB962C8B-B14F-4D97-AF65-F5344CB8AC3E}">
        <p14:creationId xmlns:p14="http://schemas.microsoft.com/office/powerpoint/2010/main" val="3870741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3E20BD-0A41-438B-8736-194B6DCAF8FD}" type="datetimeFigureOut">
              <a:rPr lang="es-AR" smtClean="0"/>
              <a:t>15/10/2019</a:t>
            </a:fld>
            <a:endParaRPr lang="es-AR"/>
          </a:p>
        </p:txBody>
      </p:sp>
      <p:sp>
        <p:nvSpPr>
          <p:cNvPr id="3" name="Footer Placeholder 2"/>
          <p:cNvSpPr>
            <a:spLocks noGrp="1"/>
          </p:cNvSpPr>
          <p:nvPr>
            <p:ph type="ftr" sz="quarter" idx="11"/>
          </p:nvPr>
        </p:nvSpPr>
        <p:spPr/>
        <p:txBody>
          <a:bodyPr/>
          <a:lstStyle/>
          <a:p>
            <a:endParaRPr lang="es-AR"/>
          </a:p>
        </p:txBody>
      </p:sp>
      <p:sp>
        <p:nvSpPr>
          <p:cNvPr id="4" name="Slide Number Placeholder 3"/>
          <p:cNvSpPr>
            <a:spLocks noGrp="1"/>
          </p:cNvSpPr>
          <p:nvPr>
            <p:ph type="sldNum" sz="quarter" idx="12"/>
          </p:nvPr>
        </p:nvSpPr>
        <p:spPr/>
        <p:txBody>
          <a:bodyPr/>
          <a:lstStyle/>
          <a:p>
            <a:fld id="{D229612A-A246-4000-A584-D1074B8BC31D}" type="slidenum">
              <a:rPr lang="es-AR" smtClean="0"/>
              <a:t>‹#›</a:t>
            </a:fld>
            <a:endParaRPr lang="es-AR"/>
          </a:p>
        </p:txBody>
      </p:sp>
    </p:spTree>
    <p:extLst>
      <p:ext uri="{BB962C8B-B14F-4D97-AF65-F5344CB8AC3E}">
        <p14:creationId xmlns:p14="http://schemas.microsoft.com/office/powerpoint/2010/main" val="1076355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13E20BD-0A41-438B-8736-194B6DCAF8FD}" type="datetimeFigureOut">
              <a:rPr lang="es-AR" smtClean="0"/>
              <a:t>15/10/2019</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D229612A-A246-4000-A584-D1074B8BC31D}" type="slidenum">
              <a:rPr lang="es-AR" smtClean="0"/>
              <a:t>‹#›</a:t>
            </a:fld>
            <a:endParaRPr lang="es-AR"/>
          </a:p>
        </p:txBody>
      </p:sp>
    </p:spTree>
    <p:extLst>
      <p:ext uri="{BB962C8B-B14F-4D97-AF65-F5344CB8AC3E}">
        <p14:creationId xmlns:p14="http://schemas.microsoft.com/office/powerpoint/2010/main" val="3642585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13E20BD-0A41-438B-8736-194B6DCAF8FD}" type="datetimeFigureOut">
              <a:rPr lang="es-AR" smtClean="0"/>
              <a:t>15/10/2019</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D229612A-A246-4000-A584-D1074B8BC31D}" type="slidenum">
              <a:rPr lang="es-AR" smtClean="0"/>
              <a:t>‹#›</a:t>
            </a:fld>
            <a:endParaRPr lang="es-AR"/>
          </a:p>
        </p:txBody>
      </p:sp>
    </p:spTree>
    <p:extLst>
      <p:ext uri="{BB962C8B-B14F-4D97-AF65-F5344CB8AC3E}">
        <p14:creationId xmlns:p14="http://schemas.microsoft.com/office/powerpoint/2010/main" val="27771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3E20BD-0A41-438B-8736-194B6DCAF8FD}" type="datetimeFigureOut">
              <a:rPr lang="es-AR" smtClean="0"/>
              <a:t>15/10/2019</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D229612A-A246-4000-A584-D1074B8BC31D}" type="slidenum">
              <a:rPr lang="es-AR" smtClean="0"/>
              <a:t>‹#›</a:t>
            </a:fld>
            <a:endParaRPr lang="es-AR"/>
          </a:p>
        </p:txBody>
      </p:sp>
    </p:spTree>
    <p:extLst>
      <p:ext uri="{BB962C8B-B14F-4D97-AF65-F5344CB8AC3E}">
        <p14:creationId xmlns:p14="http://schemas.microsoft.com/office/powerpoint/2010/main" val="1102510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3E20BD-0A41-438B-8736-194B6DCAF8FD}" type="datetimeFigureOut">
              <a:rPr lang="es-AR" smtClean="0"/>
              <a:t>15/10/2019</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D229612A-A246-4000-A584-D1074B8BC31D}" type="slidenum">
              <a:rPr lang="es-AR" smtClean="0"/>
              <a:t>‹#›</a:t>
            </a:fld>
            <a:endParaRPr lang="es-AR"/>
          </a:p>
        </p:txBody>
      </p:sp>
    </p:spTree>
    <p:extLst>
      <p:ext uri="{BB962C8B-B14F-4D97-AF65-F5344CB8AC3E}">
        <p14:creationId xmlns:p14="http://schemas.microsoft.com/office/powerpoint/2010/main" val="1650992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20BD-0A41-438B-8736-194B6DCAF8FD}" type="datetimeFigureOut">
              <a:rPr lang="es-AR" smtClean="0"/>
              <a:t>15/10/2019</a:t>
            </a:fld>
            <a:endParaRPr lang="es-AR"/>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29612A-A246-4000-A584-D1074B8BC31D}" type="slidenum">
              <a:rPr lang="es-AR" smtClean="0"/>
              <a:t>‹#›</a:t>
            </a:fld>
            <a:endParaRPr lang="es-AR"/>
          </a:p>
        </p:txBody>
      </p:sp>
    </p:spTree>
    <p:extLst>
      <p:ext uri="{BB962C8B-B14F-4D97-AF65-F5344CB8AC3E}">
        <p14:creationId xmlns:p14="http://schemas.microsoft.com/office/powerpoint/2010/main" val="28669091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emf"/><Relationship Id="rId4" Type="http://schemas.openxmlformats.org/officeDocument/2006/relationships/image" Target="../media/image15.emf"/></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03D6CEBD-E740-476E-AB87-F7CA6440BFB5}"/>
              </a:ext>
            </a:extLst>
          </p:cNvPr>
          <p:cNvPicPr>
            <a:picLocks noChangeAspect="1"/>
          </p:cNvPicPr>
          <p:nvPr/>
        </p:nvPicPr>
        <p:blipFill rotWithShape="1">
          <a:blip r:embed="rId2"/>
          <a:srcRect t="45396" b="39374"/>
          <a:stretch/>
        </p:blipFill>
        <p:spPr>
          <a:xfrm>
            <a:off x="0" y="5805926"/>
            <a:ext cx="9906000" cy="1065958"/>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E5EEC2AD-D516-4061-9534-E1E9B711EE00}"/>
              </a:ext>
            </a:extLst>
          </p:cNvPr>
          <p:cNvPicPr>
            <a:picLocks noChangeAspect="1"/>
          </p:cNvPicPr>
          <p:nvPr/>
        </p:nvPicPr>
        <p:blipFill rotWithShape="1">
          <a:blip r:embed="rId3">
            <a:extLst>
              <a:ext uri="{28A0092B-C50C-407E-A947-70E740481C1C}">
                <a14:useLocalDpi xmlns:a14="http://schemas.microsoft.com/office/drawing/2010/main" val="0"/>
              </a:ext>
            </a:extLst>
          </a:blip>
          <a:srcRect l="3274" t="19851" r="6117" b="37120"/>
          <a:stretch/>
        </p:blipFill>
        <p:spPr>
          <a:xfrm>
            <a:off x="370368" y="0"/>
            <a:ext cx="8975652" cy="2397642"/>
          </a:xfrm>
          <a:prstGeom prst="rect">
            <a:avLst/>
          </a:prstGeom>
        </p:spPr>
      </p:pic>
      <p:pic>
        <p:nvPicPr>
          <p:cNvPr id="6" name="Imagen 4" descr="LOGOCONIletrasnegrasa.png">
            <a:extLst>
              <a:ext uri="{FF2B5EF4-FFF2-40B4-BE49-F238E27FC236}">
                <a16:creationId xmlns:a16="http://schemas.microsoft.com/office/drawing/2014/main" id="{FF0EEBAC-2042-440F-AB5F-065DDF611C48}"/>
              </a:ext>
            </a:extLst>
          </p:cNvPr>
          <p:cNvPicPr/>
          <p:nvPr/>
        </p:nvPicPr>
        <p:blipFill>
          <a:blip r:embed="rId4" cstate="print"/>
          <a:stretch>
            <a:fillRect/>
          </a:stretch>
        </p:blipFill>
        <p:spPr>
          <a:xfrm>
            <a:off x="162220" y="5141180"/>
            <a:ext cx="619125" cy="561975"/>
          </a:xfrm>
          <a:prstGeom prst="rect">
            <a:avLst/>
          </a:prstGeom>
        </p:spPr>
      </p:pic>
      <p:pic>
        <p:nvPicPr>
          <p:cNvPr id="7" name="Picture 2" descr="marca-anlis-malbran">
            <a:extLst>
              <a:ext uri="{FF2B5EF4-FFF2-40B4-BE49-F238E27FC236}">
                <a16:creationId xmlns:a16="http://schemas.microsoft.com/office/drawing/2014/main" id="{AE801CA6-B21D-4ABF-8FBC-34899AD19E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6972" y="5169755"/>
            <a:ext cx="1417638" cy="5334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8" name="Subtitle 2">
            <a:extLst>
              <a:ext uri="{FF2B5EF4-FFF2-40B4-BE49-F238E27FC236}">
                <a16:creationId xmlns:a16="http://schemas.microsoft.com/office/drawing/2014/main" id="{4D7EC310-3CBD-4014-AD95-17C4AD8A500F}"/>
              </a:ext>
            </a:extLst>
          </p:cNvPr>
          <p:cNvSpPr txBox="1">
            <a:spLocks/>
          </p:cNvSpPr>
          <p:nvPr/>
        </p:nvSpPr>
        <p:spPr>
          <a:xfrm>
            <a:off x="1209399" y="3058992"/>
            <a:ext cx="7380875" cy="1247653"/>
          </a:xfrm>
          <a:prstGeom prst="rect">
            <a:avLst/>
          </a:prstGeom>
        </p:spPr>
        <p:txBody>
          <a:bodyPr vert="horz" lIns="88053" tIns="44027" rIns="88053" bIns="44027" rtlCol="0" anchor="ctr" anchorCtr="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2400" b="1" dirty="0">
                <a:solidFill>
                  <a:schemeClr val="tx1"/>
                </a:solidFill>
                <a:latin typeface="Arial Black" panose="020B0A04020102020204" pitchFamily="34" charset="0"/>
              </a:rPr>
              <a:t>EPIDEMIOLOGÍA DE LA TUBERCULOSIS EN NIÑOS Y ADOLESCENTES EN ARGENTINA</a:t>
            </a:r>
          </a:p>
        </p:txBody>
      </p:sp>
    </p:spTree>
    <p:extLst>
      <p:ext uri="{BB962C8B-B14F-4D97-AF65-F5344CB8AC3E}">
        <p14:creationId xmlns:p14="http://schemas.microsoft.com/office/powerpoint/2010/main" val="1142123734"/>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n 1"/>
          <p:cNvPicPr>
            <a:picLocks noChangeAspect="1" noChangeArrowheads="1"/>
          </p:cNvPicPr>
          <p:nvPr/>
        </p:nvPicPr>
        <p:blipFill>
          <a:blip r:embed="rId2" cstate="print"/>
          <a:srcRect l="31614" t="20561" r="37903" b="58456"/>
          <a:stretch>
            <a:fillRect/>
          </a:stretch>
        </p:blipFill>
        <p:spPr bwMode="auto">
          <a:xfrm>
            <a:off x="7924800" y="6011126"/>
            <a:ext cx="1600200" cy="719617"/>
          </a:xfrm>
          <a:prstGeom prst="rect">
            <a:avLst/>
          </a:prstGeom>
          <a:noFill/>
        </p:spPr>
      </p:pic>
      <p:pic>
        <p:nvPicPr>
          <p:cNvPr id="9" name="7 Imagen" descr="LOGOCONIletrasnegrasa.png"/>
          <p:cNvPicPr>
            <a:picLocks noChangeAspect="1"/>
          </p:cNvPicPr>
          <p:nvPr/>
        </p:nvPicPr>
        <p:blipFill>
          <a:blip r:embed="rId3" cstate="print"/>
          <a:stretch>
            <a:fillRect/>
          </a:stretch>
        </p:blipFill>
        <p:spPr>
          <a:xfrm>
            <a:off x="381000" y="6119271"/>
            <a:ext cx="611472" cy="611472"/>
          </a:xfrm>
          <a:prstGeom prst="rect">
            <a:avLst/>
          </a:prstGeom>
        </p:spPr>
      </p:pic>
      <p:sp>
        <p:nvSpPr>
          <p:cNvPr id="4" name="TextBox 3"/>
          <p:cNvSpPr txBox="1"/>
          <p:nvPr/>
        </p:nvSpPr>
        <p:spPr>
          <a:xfrm>
            <a:off x="1041991" y="6212839"/>
            <a:ext cx="2819400" cy="523220"/>
          </a:xfrm>
          <a:prstGeom prst="rect">
            <a:avLst/>
          </a:prstGeom>
          <a:noFill/>
        </p:spPr>
        <p:txBody>
          <a:bodyPr wrap="square" rtlCol="0">
            <a:spAutoFit/>
          </a:bodyPr>
          <a:lstStyle/>
          <a:p>
            <a:r>
              <a:rPr lang="es-AR" sz="1400" dirty="0"/>
              <a:t>Instituto Nacional de Enfermedades Respiratorias (INER) “Emilio Coni”</a:t>
            </a:r>
          </a:p>
        </p:txBody>
      </p:sp>
      <p:sp>
        <p:nvSpPr>
          <p:cNvPr id="13" name="Título 1">
            <a:extLst>
              <a:ext uri="{FF2B5EF4-FFF2-40B4-BE49-F238E27FC236}">
                <a16:creationId xmlns:a16="http://schemas.microsoft.com/office/drawing/2014/main" id="{13779B76-BBD6-411B-A41B-242EB24F774D}"/>
              </a:ext>
            </a:extLst>
          </p:cNvPr>
          <p:cNvSpPr txBox="1">
            <a:spLocks/>
          </p:cNvSpPr>
          <p:nvPr/>
        </p:nvSpPr>
        <p:spPr>
          <a:xfrm>
            <a:off x="1207412" y="167229"/>
            <a:ext cx="7229317"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2800" dirty="0">
                <a:latin typeface="Arial Black" panose="020B0A04020102020204" pitchFamily="34" charset="0"/>
              </a:rPr>
              <a:t>Todos los años ocurren casos de Tuberculosis en Argentina</a:t>
            </a:r>
          </a:p>
        </p:txBody>
      </p:sp>
      <p:sp>
        <p:nvSpPr>
          <p:cNvPr id="15" name="Marcador de contenido 2">
            <a:extLst>
              <a:ext uri="{FF2B5EF4-FFF2-40B4-BE49-F238E27FC236}">
                <a16:creationId xmlns:a16="http://schemas.microsoft.com/office/drawing/2014/main" id="{0F72F435-C3AD-4DA6-8691-3E42DF61A37D}"/>
              </a:ext>
            </a:extLst>
          </p:cNvPr>
          <p:cNvSpPr txBox="1">
            <a:spLocks/>
          </p:cNvSpPr>
          <p:nvPr/>
        </p:nvSpPr>
        <p:spPr>
          <a:xfrm>
            <a:off x="495299" y="1676400"/>
            <a:ext cx="6412799" cy="1956611"/>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49263" indent="-449263" algn="just">
              <a:buFont typeface="Wingdings" panose="05000000000000000000" pitchFamily="2" charset="2"/>
              <a:buChar char="è"/>
            </a:pPr>
            <a:r>
              <a:rPr lang="es-AR" sz="2400" b="1" dirty="0">
                <a:solidFill>
                  <a:schemeClr val="tx1"/>
                </a:solidFill>
              </a:rPr>
              <a:t>11.717 </a:t>
            </a:r>
            <a:r>
              <a:rPr lang="es-AR" sz="2400" b="1" dirty="0">
                <a:solidFill>
                  <a:schemeClr val="tx1"/>
                </a:solidFill>
                <a:latin typeface="Arial Black" panose="020B0A04020102020204" pitchFamily="34" charset="0"/>
              </a:rPr>
              <a:t>casos totales</a:t>
            </a:r>
            <a:r>
              <a:rPr lang="es-AR" sz="2400" b="1" dirty="0">
                <a:solidFill>
                  <a:schemeClr val="tx1"/>
                </a:solidFill>
              </a:rPr>
              <a:t> de tuberculosis notificados en 2018 en Argentina</a:t>
            </a:r>
            <a:r>
              <a:rPr lang="es-AR" sz="2400" b="1" baseline="30000" dirty="0">
                <a:solidFill>
                  <a:schemeClr val="tx1"/>
                </a:solidFill>
              </a:rPr>
              <a:t>(*)</a:t>
            </a:r>
          </a:p>
          <a:p>
            <a:pPr marL="712788" indent="-712788" algn="just">
              <a:buFont typeface="Wingdings" panose="05000000000000000000" pitchFamily="2" charset="2"/>
              <a:buChar char="è"/>
            </a:pPr>
            <a:endParaRPr lang="es-AR" sz="2800" b="1" baseline="30000" dirty="0">
              <a:solidFill>
                <a:schemeClr val="tx1"/>
              </a:solidFill>
            </a:endParaRPr>
          </a:p>
          <a:p>
            <a:pPr lvl="1" algn="just"/>
            <a:r>
              <a:rPr lang="es-AR" sz="2400" b="1" dirty="0">
                <a:solidFill>
                  <a:schemeClr val="tx1"/>
                </a:solidFill>
              </a:rPr>
              <a:t>26,3 casos por cada 100.000 habitantes.</a:t>
            </a:r>
          </a:p>
        </p:txBody>
      </p:sp>
      <p:sp>
        <p:nvSpPr>
          <p:cNvPr id="16" name="CuadroTexto 1">
            <a:extLst>
              <a:ext uri="{FF2B5EF4-FFF2-40B4-BE49-F238E27FC236}">
                <a16:creationId xmlns:a16="http://schemas.microsoft.com/office/drawing/2014/main" id="{B3685FC9-4254-49B4-92C1-68CEC41374D0}"/>
              </a:ext>
            </a:extLst>
          </p:cNvPr>
          <p:cNvSpPr txBox="1"/>
          <p:nvPr/>
        </p:nvSpPr>
        <p:spPr>
          <a:xfrm>
            <a:off x="69290" y="5712096"/>
            <a:ext cx="7519764" cy="43829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AR" sz="1600" dirty="0"/>
              <a:t>(*)</a:t>
            </a:r>
            <a:r>
              <a:rPr lang="es-AR" sz="1600" baseline="0" dirty="0"/>
              <a:t> Datos al 9 de </a:t>
            </a:r>
            <a:r>
              <a:rPr lang="es-AR" sz="1600" dirty="0"/>
              <a:t>septiembre</a:t>
            </a:r>
            <a:r>
              <a:rPr lang="es-AR" sz="1600" baseline="0" dirty="0"/>
              <a:t> de 2019 para 2018 y al 3 de septiembre de 2018 para 2017.</a:t>
            </a:r>
            <a:endParaRPr lang="es-AR" sz="1600" dirty="0"/>
          </a:p>
        </p:txBody>
      </p:sp>
      <p:sp>
        <p:nvSpPr>
          <p:cNvPr id="2" name="Arrow: Down 1">
            <a:extLst>
              <a:ext uri="{FF2B5EF4-FFF2-40B4-BE49-F238E27FC236}">
                <a16:creationId xmlns:a16="http://schemas.microsoft.com/office/drawing/2014/main" id="{4EC80F3D-9930-4BC9-BE56-6AB0700D40BF}"/>
              </a:ext>
            </a:extLst>
          </p:cNvPr>
          <p:cNvSpPr/>
          <p:nvPr/>
        </p:nvSpPr>
        <p:spPr>
          <a:xfrm flipV="1">
            <a:off x="7134382" y="1825687"/>
            <a:ext cx="454674" cy="40415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 name="TextBox 2">
            <a:extLst>
              <a:ext uri="{FF2B5EF4-FFF2-40B4-BE49-F238E27FC236}">
                <a16:creationId xmlns:a16="http://schemas.microsoft.com/office/drawing/2014/main" id="{FFEAD01B-6C31-4AF1-B9D4-BDE0FF2EA7A7}"/>
              </a:ext>
            </a:extLst>
          </p:cNvPr>
          <p:cNvSpPr txBox="1"/>
          <p:nvPr/>
        </p:nvSpPr>
        <p:spPr>
          <a:xfrm>
            <a:off x="7815340" y="1566099"/>
            <a:ext cx="1990463" cy="923330"/>
          </a:xfrm>
          <a:prstGeom prst="rect">
            <a:avLst/>
          </a:prstGeom>
          <a:noFill/>
        </p:spPr>
        <p:txBody>
          <a:bodyPr wrap="square" rtlCol="0">
            <a:spAutoFit/>
          </a:bodyPr>
          <a:lstStyle/>
          <a:p>
            <a:pPr algn="ctr"/>
            <a:r>
              <a:rPr lang="es-AR" b="1" dirty="0"/>
              <a:t>0,77% casos más que en 2017: 11.627 casos</a:t>
            </a:r>
          </a:p>
        </p:txBody>
      </p:sp>
      <p:sp>
        <p:nvSpPr>
          <p:cNvPr id="17" name="Arrow: Down 16">
            <a:extLst>
              <a:ext uri="{FF2B5EF4-FFF2-40B4-BE49-F238E27FC236}">
                <a16:creationId xmlns:a16="http://schemas.microsoft.com/office/drawing/2014/main" id="{F9594B06-FE66-44B0-9A03-A3DC2817E02A}"/>
              </a:ext>
            </a:extLst>
          </p:cNvPr>
          <p:cNvSpPr/>
          <p:nvPr/>
        </p:nvSpPr>
        <p:spPr>
          <a:xfrm>
            <a:off x="7134381" y="2969268"/>
            <a:ext cx="454674" cy="404155"/>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9" name="TextBox 18">
            <a:extLst>
              <a:ext uri="{FF2B5EF4-FFF2-40B4-BE49-F238E27FC236}">
                <a16:creationId xmlns:a16="http://schemas.microsoft.com/office/drawing/2014/main" id="{B426DA1E-9A75-4C97-ACA7-C693854E68FD}"/>
              </a:ext>
            </a:extLst>
          </p:cNvPr>
          <p:cNvSpPr txBox="1"/>
          <p:nvPr/>
        </p:nvSpPr>
        <p:spPr>
          <a:xfrm>
            <a:off x="7815339" y="2709681"/>
            <a:ext cx="1990463" cy="923330"/>
          </a:xfrm>
          <a:prstGeom prst="rect">
            <a:avLst/>
          </a:prstGeom>
          <a:noFill/>
        </p:spPr>
        <p:txBody>
          <a:bodyPr wrap="square" rtlCol="0">
            <a:spAutoFit/>
          </a:bodyPr>
          <a:lstStyle/>
          <a:p>
            <a:pPr algn="ctr"/>
            <a:r>
              <a:rPr lang="es-AR" b="1" dirty="0"/>
              <a:t>0,38% menos que en 2017: 26,4 por 100.000</a:t>
            </a:r>
          </a:p>
        </p:txBody>
      </p:sp>
      <p:sp>
        <p:nvSpPr>
          <p:cNvPr id="20" name="Marcador de contenido 2">
            <a:extLst>
              <a:ext uri="{FF2B5EF4-FFF2-40B4-BE49-F238E27FC236}">
                <a16:creationId xmlns:a16="http://schemas.microsoft.com/office/drawing/2014/main" id="{6B4AA46A-E880-46E0-B8C8-B18A0A338DF8}"/>
              </a:ext>
            </a:extLst>
          </p:cNvPr>
          <p:cNvSpPr txBox="1">
            <a:spLocks/>
          </p:cNvSpPr>
          <p:nvPr/>
        </p:nvSpPr>
        <p:spPr>
          <a:xfrm>
            <a:off x="495298" y="3811722"/>
            <a:ext cx="6412799" cy="1956611"/>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49263" indent="-449263" algn="just">
              <a:buFont typeface="Wingdings" panose="05000000000000000000" pitchFamily="2" charset="2"/>
              <a:buChar char="è"/>
            </a:pPr>
            <a:r>
              <a:rPr lang="es-AR" sz="2400" b="1" dirty="0">
                <a:solidFill>
                  <a:schemeClr val="tx1"/>
                </a:solidFill>
              </a:rPr>
              <a:t>10.471 </a:t>
            </a:r>
            <a:r>
              <a:rPr lang="es-AR" sz="2400" b="1" dirty="0">
                <a:solidFill>
                  <a:schemeClr val="tx1"/>
                </a:solidFill>
                <a:latin typeface="Arial Black" panose="020B0A04020102020204" pitchFamily="34" charset="0"/>
              </a:rPr>
              <a:t>casos incidentes</a:t>
            </a:r>
            <a:r>
              <a:rPr lang="es-AR" sz="2400" b="1" dirty="0">
                <a:solidFill>
                  <a:schemeClr val="tx1"/>
                </a:solidFill>
              </a:rPr>
              <a:t> de tuberculosis notificados en 2018 en Argentina</a:t>
            </a:r>
            <a:r>
              <a:rPr lang="es-AR" sz="2400" b="1" baseline="30000" dirty="0">
                <a:solidFill>
                  <a:schemeClr val="tx1"/>
                </a:solidFill>
              </a:rPr>
              <a:t>(*)</a:t>
            </a:r>
          </a:p>
          <a:p>
            <a:pPr marL="712788" indent="-712788" algn="just">
              <a:buFont typeface="Wingdings" panose="05000000000000000000" pitchFamily="2" charset="2"/>
              <a:buChar char="è"/>
            </a:pPr>
            <a:endParaRPr lang="es-AR" sz="2800" b="1" baseline="30000" dirty="0">
              <a:solidFill>
                <a:schemeClr val="tx1"/>
              </a:solidFill>
            </a:endParaRPr>
          </a:p>
          <a:p>
            <a:pPr lvl="1" algn="just"/>
            <a:r>
              <a:rPr lang="es-AR" sz="2400" b="1" dirty="0">
                <a:solidFill>
                  <a:schemeClr val="tx1"/>
                </a:solidFill>
              </a:rPr>
              <a:t>23,5 casos por cada 100.000 habitantes.</a:t>
            </a:r>
          </a:p>
        </p:txBody>
      </p:sp>
      <p:sp>
        <p:nvSpPr>
          <p:cNvPr id="21" name="Arrow: Down 20">
            <a:extLst>
              <a:ext uri="{FF2B5EF4-FFF2-40B4-BE49-F238E27FC236}">
                <a16:creationId xmlns:a16="http://schemas.microsoft.com/office/drawing/2014/main" id="{5E9D93A0-0A65-40F5-AF7A-6CD884BBFAE9}"/>
              </a:ext>
            </a:extLst>
          </p:cNvPr>
          <p:cNvSpPr/>
          <p:nvPr/>
        </p:nvSpPr>
        <p:spPr>
          <a:xfrm flipV="1">
            <a:off x="7134381" y="3961009"/>
            <a:ext cx="454674" cy="40415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2" name="TextBox 21">
            <a:extLst>
              <a:ext uri="{FF2B5EF4-FFF2-40B4-BE49-F238E27FC236}">
                <a16:creationId xmlns:a16="http://schemas.microsoft.com/office/drawing/2014/main" id="{93BB30AA-2D0C-46EE-9B57-79CA65AE7FB3}"/>
              </a:ext>
            </a:extLst>
          </p:cNvPr>
          <p:cNvSpPr txBox="1"/>
          <p:nvPr/>
        </p:nvSpPr>
        <p:spPr>
          <a:xfrm>
            <a:off x="7815339" y="3701421"/>
            <a:ext cx="1990463" cy="923330"/>
          </a:xfrm>
          <a:prstGeom prst="rect">
            <a:avLst/>
          </a:prstGeom>
          <a:noFill/>
        </p:spPr>
        <p:txBody>
          <a:bodyPr wrap="square" rtlCol="0">
            <a:spAutoFit/>
          </a:bodyPr>
          <a:lstStyle/>
          <a:p>
            <a:pPr algn="ctr"/>
            <a:r>
              <a:rPr lang="es-AR" b="1" dirty="0"/>
              <a:t>1,80% casos más que en 2017: 10.286 casos</a:t>
            </a:r>
          </a:p>
        </p:txBody>
      </p:sp>
      <p:sp>
        <p:nvSpPr>
          <p:cNvPr id="24" name="TextBox 23">
            <a:extLst>
              <a:ext uri="{FF2B5EF4-FFF2-40B4-BE49-F238E27FC236}">
                <a16:creationId xmlns:a16="http://schemas.microsoft.com/office/drawing/2014/main" id="{0E774676-6C94-447B-9CF4-6F8858F4DECC}"/>
              </a:ext>
            </a:extLst>
          </p:cNvPr>
          <p:cNvSpPr txBox="1"/>
          <p:nvPr/>
        </p:nvSpPr>
        <p:spPr>
          <a:xfrm>
            <a:off x="7815338" y="4845003"/>
            <a:ext cx="1990463" cy="923330"/>
          </a:xfrm>
          <a:prstGeom prst="rect">
            <a:avLst/>
          </a:prstGeom>
          <a:noFill/>
        </p:spPr>
        <p:txBody>
          <a:bodyPr wrap="square" rtlCol="0">
            <a:spAutoFit/>
          </a:bodyPr>
          <a:lstStyle/>
          <a:p>
            <a:pPr algn="ctr"/>
            <a:r>
              <a:rPr lang="es-AR" b="1" dirty="0"/>
              <a:t>0,43% más que en 2017: 23,4 por 100.000</a:t>
            </a:r>
          </a:p>
        </p:txBody>
      </p:sp>
      <p:sp>
        <p:nvSpPr>
          <p:cNvPr id="25" name="Arrow: Down 24">
            <a:extLst>
              <a:ext uri="{FF2B5EF4-FFF2-40B4-BE49-F238E27FC236}">
                <a16:creationId xmlns:a16="http://schemas.microsoft.com/office/drawing/2014/main" id="{359064B8-15D9-41AC-B103-F6BF39945C59}"/>
              </a:ext>
            </a:extLst>
          </p:cNvPr>
          <p:cNvSpPr/>
          <p:nvPr/>
        </p:nvSpPr>
        <p:spPr>
          <a:xfrm flipV="1">
            <a:off x="7134380" y="4952750"/>
            <a:ext cx="454674" cy="40415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1849094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F5D592-1F4D-4E5B-8792-207ECD367404}"/>
              </a:ext>
            </a:extLst>
          </p:cNvPr>
          <p:cNvPicPr>
            <a:picLocks noChangeAspect="1"/>
          </p:cNvPicPr>
          <p:nvPr/>
        </p:nvPicPr>
        <p:blipFill rotWithShape="1">
          <a:blip r:embed="rId2"/>
          <a:srcRect l="23532" t="669" r="23034" b="10987"/>
          <a:stretch/>
        </p:blipFill>
        <p:spPr>
          <a:xfrm>
            <a:off x="644910" y="1578486"/>
            <a:ext cx="3509820" cy="3787306"/>
          </a:xfrm>
          <a:prstGeom prst="rect">
            <a:avLst/>
          </a:prstGeom>
        </p:spPr>
      </p:pic>
      <p:pic>
        <p:nvPicPr>
          <p:cNvPr id="6" name="Picture 5">
            <a:extLst>
              <a:ext uri="{FF2B5EF4-FFF2-40B4-BE49-F238E27FC236}">
                <a16:creationId xmlns:a16="http://schemas.microsoft.com/office/drawing/2014/main" id="{82858486-A722-485C-BB46-6D7965416DB5}"/>
              </a:ext>
            </a:extLst>
          </p:cNvPr>
          <p:cNvPicPr>
            <a:picLocks noChangeAspect="1"/>
          </p:cNvPicPr>
          <p:nvPr/>
        </p:nvPicPr>
        <p:blipFill rotWithShape="1">
          <a:blip r:embed="rId3"/>
          <a:srcRect l="23469" t="1981" r="23225" b="11961"/>
          <a:stretch/>
        </p:blipFill>
        <p:spPr>
          <a:xfrm>
            <a:off x="5490146" y="1442970"/>
            <a:ext cx="3587592" cy="3780000"/>
          </a:xfrm>
          <a:prstGeom prst="rect">
            <a:avLst/>
          </a:prstGeom>
        </p:spPr>
      </p:pic>
      <p:sp>
        <p:nvSpPr>
          <p:cNvPr id="7" name="CuadroTexto 8">
            <a:extLst>
              <a:ext uri="{FF2B5EF4-FFF2-40B4-BE49-F238E27FC236}">
                <a16:creationId xmlns:a16="http://schemas.microsoft.com/office/drawing/2014/main" id="{BE98CE3D-68B9-4E82-AC79-5ADEF5886852}"/>
              </a:ext>
            </a:extLst>
          </p:cNvPr>
          <p:cNvSpPr txBox="1"/>
          <p:nvPr/>
        </p:nvSpPr>
        <p:spPr>
          <a:xfrm>
            <a:off x="609120" y="5292036"/>
            <a:ext cx="3581400" cy="523220"/>
          </a:xfrm>
          <a:prstGeom prst="rect">
            <a:avLst/>
          </a:prstGeom>
          <a:noFill/>
        </p:spPr>
        <p:txBody>
          <a:bodyPr wrap="square" rtlCol="0">
            <a:spAutoFit/>
          </a:bodyPr>
          <a:lstStyle>
            <a:defPPr>
              <a:defRPr lang="en-US"/>
            </a:defPPr>
            <a:lvl1pPr algn="ctr">
              <a:defRPr sz="1400" b="1"/>
            </a:lvl1pPr>
          </a:lstStyle>
          <a:p>
            <a:r>
              <a:rPr lang="es-ES" dirty="0"/>
              <a:t>9,0% (1.043) son menores de 15 años</a:t>
            </a:r>
          </a:p>
          <a:p>
            <a:r>
              <a:rPr lang="es-ES" dirty="0"/>
              <a:t>18,8% (2.189) menores de 20 años.  </a:t>
            </a:r>
          </a:p>
        </p:txBody>
      </p:sp>
      <p:sp>
        <p:nvSpPr>
          <p:cNvPr id="8" name="CuadroTexto 5">
            <a:extLst>
              <a:ext uri="{FF2B5EF4-FFF2-40B4-BE49-F238E27FC236}">
                <a16:creationId xmlns:a16="http://schemas.microsoft.com/office/drawing/2014/main" id="{4E39A4A4-8A80-4434-9503-C7AF911E2593}"/>
              </a:ext>
            </a:extLst>
          </p:cNvPr>
          <p:cNvSpPr txBox="1"/>
          <p:nvPr/>
        </p:nvSpPr>
        <p:spPr>
          <a:xfrm>
            <a:off x="1488876" y="1129022"/>
            <a:ext cx="2106657" cy="369332"/>
          </a:xfrm>
          <a:prstGeom prst="rect">
            <a:avLst/>
          </a:prstGeom>
          <a:noFill/>
        </p:spPr>
        <p:txBody>
          <a:bodyPr wrap="square" rtlCol="0">
            <a:spAutoFit/>
          </a:bodyPr>
          <a:lstStyle/>
          <a:p>
            <a:pPr algn="ctr"/>
            <a:r>
              <a:rPr lang="es-ES" b="1" dirty="0">
                <a:solidFill>
                  <a:srgbClr val="FF0000"/>
                </a:solidFill>
              </a:rPr>
              <a:t>11.717 casos de TB</a:t>
            </a:r>
          </a:p>
        </p:txBody>
      </p:sp>
      <p:sp>
        <p:nvSpPr>
          <p:cNvPr id="10" name="CuadroTexto 11">
            <a:extLst>
              <a:ext uri="{FF2B5EF4-FFF2-40B4-BE49-F238E27FC236}">
                <a16:creationId xmlns:a16="http://schemas.microsoft.com/office/drawing/2014/main" id="{4253E5B2-90D9-4CAF-8E3C-CBA7C6A7988D}"/>
              </a:ext>
            </a:extLst>
          </p:cNvPr>
          <p:cNvSpPr txBox="1"/>
          <p:nvPr/>
        </p:nvSpPr>
        <p:spPr>
          <a:xfrm>
            <a:off x="6183572" y="1129022"/>
            <a:ext cx="2200739" cy="369332"/>
          </a:xfrm>
          <a:prstGeom prst="rect">
            <a:avLst/>
          </a:prstGeom>
          <a:noFill/>
        </p:spPr>
        <p:txBody>
          <a:bodyPr wrap="square" rtlCol="0">
            <a:spAutoFit/>
          </a:bodyPr>
          <a:lstStyle/>
          <a:p>
            <a:pPr algn="ctr"/>
            <a:r>
              <a:rPr lang="es-ES" b="1" dirty="0">
                <a:solidFill>
                  <a:srgbClr val="FF0000"/>
                </a:solidFill>
              </a:rPr>
              <a:t>10.471   casos de TB</a:t>
            </a:r>
          </a:p>
        </p:txBody>
      </p:sp>
      <p:sp>
        <p:nvSpPr>
          <p:cNvPr id="11" name="CuadroTexto 3">
            <a:extLst>
              <a:ext uri="{FF2B5EF4-FFF2-40B4-BE49-F238E27FC236}">
                <a16:creationId xmlns:a16="http://schemas.microsoft.com/office/drawing/2014/main" id="{E04FCE4B-99D8-427A-A45D-8C688C62EF6E}"/>
              </a:ext>
            </a:extLst>
          </p:cNvPr>
          <p:cNvSpPr txBox="1"/>
          <p:nvPr/>
        </p:nvSpPr>
        <p:spPr>
          <a:xfrm>
            <a:off x="344653" y="86279"/>
            <a:ext cx="9418027" cy="707886"/>
          </a:xfrm>
          <a:prstGeom prst="rect">
            <a:avLst/>
          </a:prstGeom>
          <a:noFill/>
        </p:spPr>
        <p:txBody>
          <a:bodyPr wrap="none" rtlCol="0">
            <a:spAutoFit/>
          </a:bodyPr>
          <a:lstStyle/>
          <a:p>
            <a:pPr algn="ctr"/>
            <a:r>
              <a:rPr lang="es-AR" sz="2000" b="1"/>
              <a:t>Distribución proporcional de casos de tuberculosis notificados en menores de 20 años. </a:t>
            </a:r>
          </a:p>
          <a:p>
            <a:pPr algn="ctr"/>
            <a:r>
              <a:rPr lang="es-AR" sz="2000" b="1"/>
              <a:t>Argentina 2018</a:t>
            </a:r>
          </a:p>
        </p:txBody>
      </p:sp>
      <p:sp>
        <p:nvSpPr>
          <p:cNvPr id="12" name="CuadroTexto 8">
            <a:extLst>
              <a:ext uri="{FF2B5EF4-FFF2-40B4-BE49-F238E27FC236}">
                <a16:creationId xmlns:a16="http://schemas.microsoft.com/office/drawing/2014/main" id="{62B4321C-859E-40F3-BE01-C2C75F887F16}"/>
              </a:ext>
            </a:extLst>
          </p:cNvPr>
          <p:cNvSpPr txBox="1"/>
          <p:nvPr/>
        </p:nvSpPr>
        <p:spPr>
          <a:xfrm>
            <a:off x="5713517" y="5292036"/>
            <a:ext cx="3581400" cy="523220"/>
          </a:xfrm>
          <a:prstGeom prst="rect">
            <a:avLst/>
          </a:prstGeom>
          <a:noFill/>
        </p:spPr>
        <p:txBody>
          <a:bodyPr wrap="square" rtlCol="0">
            <a:spAutoFit/>
          </a:bodyPr>
          <a:lstStyle>
            <a:defPPr>
              <a:defRPr lang="en-US"/>
            </a:defPPr>
            <a:lvl1pPr algn="ctr">
              <a:defRPr sz="1400" b="1"/>
            </a:lvl1pPr>
          </a:lstStyle>
          <a:p>
            <a:r>
              <a:rPr lang="es-ES" dirty="0"/>
              <a:t>9,4% (976) son menores de 15 años</a:t>
            </a:r>
          </a:p>
          <a:p>
            <a:r>
              <a:rPr lang="es-ES" dirty="0"/>
              <a:t>19,2% (1.993) menores de 20 años.  </a:t>
            </a:r>
          </a:p>
        </p:txBody>
      </p:sp>
      <p:sp>
        <p:nvSpPr>
          <p:cNvPr id="13" name="TextBox 12">
            <a:extLst>
              <a:ext uri="{FF2B5EF4-FFF2-40B4-BE49-F238E27FC236}">
                <a16:creationId xmlns:a16="http://schemas.microsoft.com/office/drawing/2014/main" id="{65C16301-24C9-4D55-A278-A81B11091024}"/>
              </a:ext>
            </a:extLst>
          </p:cNvPr>
          <p:cNvSpPr txBox="1"/>
          <p:nvPr/>
        </p:nvSpPr>
        <p:spPr>
          <a:xfrm>
            <a:off x="265619" y="6150114"/>
            <a:ext cx="9374761" cy="553998"/>
          </a:xfrm>
          <a:prstGeom prst="rect">
            <a:avLst/>
          </a:prstGeom>
          <a:noFill/>
        </p:spPr>
        <p:txBody>
          <a:bodyPr wrap="square" rtlCol="0">
            <a:spAutoFit/>
          </a:bodyPr>
          <a:lstStyle/>
          <a:p>
            <a:r>
              <a:rPr lang="es-AR" sz="1000" dirty="0"/>
              <a:t>Fuente: Elaborado por el Departamento Programas de Salud,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 al 9 de septiembre de 2019. Secretaría de Gobierno de Salud, Ministerio de Salud y Desarrollo Social de la Nación, Argentina.</a:t>
            </a:r>
          </a:p>
        </p:txBody>
      </p:sp>
    </p:spTree>
    <p:extLst>
      <p:ext uri="{BB962C8B-B14F-4D97-AF65-F5344CB8AC3E}">
        <p14:creationId xmlns:p14="http://schemas.microsoft.com/office/powerpoint/2010/main" val="1733086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n 1"/>
          <p:cNvPicPr>
            <a:picLocks noChangeAspect="1" noChangeArrowheads="1"/>
          </p:cNvPicPr>
          <p:nvPr/>
        </p:nvPicPr>
        <p:blipFill>
          <a:blip r:embed="rId2" cstate="print"/>
          <a:srcRect l="31614" t="20561" r="37903" b="58456"/>
          <a:stretch>
            <a:fillRect/>
          </a:stretch>
        </p:blipFill>
        <p:spPr bwMode="auto">
          <a:xfrm>
            <a:off x="7924800" y="6011126"/>
            <a:ext cx="1600200" cy="719617"/>
          </a:xfrm>
          <a:prstGeom prst="rect">
            <a:avLst/>
          </a:prstGeom>
          <a:noFill/>
        </p:spPr>
      </p:pic>
      <p:pic>
        <p:nvPicPr>
          <p:cNvPr id="9" name="7 Imagen" descr="LOGOCONIletrasnegrasa.png"/>
          <p:cNvPicPr>
            <a:picLocks noChangeAspect="1"/>
          </p:cNvPicPr>
          <p:nvPr/>
        </p:nvPicPr>
        <p:blipFill>
          <a:blip r:embed="rId3" cstate="print"/>
          <a:stretch>
            <a:fillRect/>
          </a:stretch>
        </p:blipFill>
        <p:spPr>
          <a:xfrm>
            <a:off x="381000" y="6119271"/>
            <a:ext cx="611472" cy="611472"/>
          </a:xfrm>
          <a:prstGeom prst="rect">
            <a:avLst/>
          </a:prstGeom>
        </p:spPr>
      </p:pic>
      <p:sp>
        <p:nvSpPr>
          <p:cNvPr id="4" name="TextBox 3"/>
          <p:cNvSpPr txBox="1"/>
          <p:nvPr/>
        </p:nvSpPr>
        <p:spPr>
          <a:xfrm>
            <a:off x="1041991" y="6212839"/>
            <a:ext cx="2819400" cy="523220"/>
          </a:xfrm>
          <a:prstGeom prst="rect">
            <a:avLst/>
          </a:prstGeom>
          <a:noFill/>
        </p:spPr>
        <p:txBody>
          <a:bodyPr wrap="square" rtlCol="0">
            <a:spAutoFit/>
          </a:bodyPr>
          <a:lstStyle/>
          <a:p>
            <a:r>
              <a:rPr lang="es-AR" sz="1400" dirty="0"/>
              <a:t>Instituto Nacional de Enfermedades Respiratorias (INER) “Emilio Coni”</a:t>
            </a:r>
          </a:p>
        </p:txBody>
      </p:sp>
      <p:sp>
        <p:nvSpPr>
          <p:cNvPr id="13" name="Título 1">
            <a:extLst>
              <a:ext uri="{FF2B5EF4-FFF2-40B4-BE49-F238E27FC236}">
                <a16:creationId xmlns:a16="http://schemas.microsoft.com/office/drawing/2014/main" id="{13779B76-BBD6-411B-A41B-242EB24F774D}"/>
              </a:ext>
            </a:extLst>
          </p:cNvPr>
          <p:cNvSpPr txBox="1">
            <a:spLocks/>
          </p:cNvSpPr>
          <p:nvPr/>
        </p:nvSpPr>
        <p:spPr>
          <a:xfrm>
            <a:off x="277855" y="167229"/>
            <a:ext cx="9426909"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2800" dirty="0">
                <a:latin typeface="Arial Black" panose="020B0A04020102020204" pitchFamily="34" charset="0"/>
              </a:rPr>
              <a:t>Todos los años ocurren casos de Tuberculosis en menores de 15 años en Argentina</a:t>
            </a:r>
          </a:p>
        </p:txBody>
      </p:sp>
      <p:sp>
        <p:nvSpPr>
          <p:cNvPr id="15" name="Marcador de contenido 2">
            <a:extLst>
              <a:ext uri="{FF2B5EF4-FFF2-40B4-BE49-F238E27FC236}">
                <a16:creationId xmlns:a16="http://schemas.microsoft.com/office/drawing/2014/main" id="{0F72F435-C3AD-4DA6-8691-3E42DF61A37D}"/>
              </a:ext>
            </a:extLst>
          </p:cNvPr>
          <p:cNvSpPr txBox="1">
            <a:spLocks/>
          </p:cNvSpPr>
          <p:nvPr/>
        </p:nvSpPr>
        <p:spPr>
          <a:xfrm>
            <a:off x="381000" y="2328192"/>
            <a:ext cx="6412799" cy="1956611"/>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49263" indent="-449263" algn="just">
              <a:buFont typeface="Wingdings" panose="05000000000000000000" pitchFamily="2" charset="2"/>
              <a:buChar char="è"/>
            </a:pPr>
            <a:r>
              <a:rPr lang="es-AR" sz="2400" b="1" dirty="0">
                <a:solidFill>
                  <a:schemeClr val="tx1"/>
                </a:solidFill>
              </a:rPr>
              <a:t>1.043 </a:t>
            </a:r>
            <a:r>
              <a:rPr lang="es-AR" sz="2400" b="1" dirty="0">
                <a:solidFill>
                  <a:schemeClr val="tx1"/>
                </a:solidFill>
                <a:latin typeface="Arial Black" panose="020B0A04020102020204" pitchFamily="34" charset="0"/>
              </a:rPr>
              <a:t>casos totales</a:t>
            </a:r>
            <a:r>
              <a:rPr lang="es-AR" sz="2400" b="1" dirty="0">
                <a:solidFill>
                  <a:schemeClr val="tx1"/>
                </a:solidFill>
              </a:rPr>
              <a:t> de tuberculosis en menores de 15 años notificados en 2018 en Argentina</a:t>
            </a:r>
            <a:r>
              <a:rPr lang="es-AR" sz="2400" b="1" baseline="30000" dirty="0">
                <a:solidFill>
                  <a:schemeClr val="tx1"/>
                </a:solidFill>
              </a:rPr>
              <a:t>(*)</a:t>
            </a:r>
          </a:p>
          <a:p>
            <a:pPr marL="712788" indent="-712788" algn="just">
              <a:buFont typeface="Wingdings" panose="05000000000000000000" pitchFamily="2" charset="2"/>
              <a:buChar char="è"/>
            </a:pPr>
            <a:endParaRPr lang="es-AR" sz="2800" b="1" baseline="30000" dirty="0">
              <a:solidFill>
                <a:schemeClr val="tx1"/>
              </a:solidFill>
            </a:endParaRPr>
          </a:p>
          <a:p>
            <a:pPr lvl="1" algn="just"/>
            <a:r>
              <a:rPr lang="es-AR" sz="2400" b="1" dirty="0">
                <a:solidFill>
                  <a:schemeClr val="tx1"/>
                </a:solidFill>
              </a:rPr>
              <a:t>9,5 casos por cada 100.000 habitantes.</a:t>
            </a:r>
          </a:p>
        </p:txBody>
      </p:sp>
      <p:sp>
        <p:nvSpPr>
          <p:cNvPr id="16" name="CuadroTexto 1">
            <a:extLst>
              <a:ext uri="{FF2B5EF4-FFF2-40B4-BE49-F238E27FC236}">
                <a16:creationId xmlns:a16="http://schemas.microsoft.com/office/drawing/2014/main" id="{B3685FC9-4254-49B4-92C1-68CEC41374D0}"/>
              </a:ext>
            </a:extLst>
          </p:cNvPr>
          <p:cNvSpPr txBox="1"/>
          <p:nvPr/>
        </p:nvSpPr>
        <p:spPr>
          <a:xfrm>
            <a:off x="69290" y="5712096"/>
            <a:ext cx="7519764" cy="43829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AR" sz="1600" dirty="0"/>
              <a:t>(*)</a:t>
            </a:r>
            <a:r>
              <a:rPr lang="es-AR" sz="1600" baseline="0" dirty="0"/>
              <a:t> Datos al 9 de </a:t>
            </a:r>
            <a:r>
              <a:rPr lang="es-AR" sz="1600" dirty="0"/>
              <a:t>septiembre</a:t>
            </a:r>
            <a:r>
              <a:rPr lang="es-AR" sz="1600" baseline="0" dirty="0"/>
              <a:t> de 2019 para 2018 y al 3 de septiembre de 2018 para 2017.</a:t>
            </a:r>
            <a:endParaRPr lang="es-AR" sz="1600" dirty="0"/>
          </a:p>
        </p:txBody>
      </p:sp>
      <p:sp>
        <p:nvSpPr>
          <p:cNvPr id="2" name="Arrow: Down 1">
            <a:extLst>
              <a:ext uri="{FF2B5EF4-FFF2-40B4-BE49-F238E27FC236}">
                <a16:creationId xmlns:a16="http://schemas.microsoft.com/office/drawing/2014/main" id="{4EC80F3D-9930-4BC9-BE56-6AB0700D40BF}"/>
              </a:ext>
            </a:extLst>
          </p:cNvPr>
          <p:cNvSpPr/>
          <p:nvPr/>
        </p:nvSpPr>
        <p:spPr>
          <a:xfrm flipV="1">
            <a:off x="7020083" y="2477479"/>
            <a:ext cx="454674" cy="40415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 name="TextBox 2">
            <a:extLst>
              <a:ext uri="{FF2B5EF4-FFF2-40B4-BE49-F238E27FC236}">
                <a16:creationId xmlns:a16="http://schemas.microsoft.com/office/drawing/2014/main" id="{FFEAD01B-6C31-4AF1-B9D4-BDE0FF2EA7A7}"/>
              </a:ext>
            </a:extLst>
          </p:cNvPr>
          <p:cNvSpPr txBox="1"/>
          <p:nvPr/>
        </p:nvSpPr>
        <p:spPr>
          <a:xfrm>
            <a:off x="7701041" y="2217891"/>
            <a:ext cx="1990463" cy="923330"/>
          </a:xfrm>
          <a:prstGeom prst="rect">
            <a:avLst/>
          </a:prstGeom>
          <a:noFill/>
        </p:spPr>
        <p:txBody>
          <a:bodyPr wrap="square" rtlCol="0">
            <a:spAutoFit/>
          </a:bodyPr>
          <a:lstStyle/>
          <a:p>
            <a:pPr algn="ctr"/>
            <a:r>
              <a:rPr lang="es-AR" b="1" dirty="0"/>
              <a:t>8,42% casos más que en 2017: 962 casos</a:t>
            </a:r>
          </a:p>
        </p:txBody>
      </p:sp>
      <p:sp>
        <p:nvSpPr>
          <p:cNvPr id="17" name="Arrow: Down 16">
            <a:extLst>
              <a:ext uri="{FF2B5EF4-FFF2-40B4-BE49-F238E27FC236}">
                <a16:creationId xmlns:a16="http://schemas.microsoft.com/office/drawing/2014/main" id="{F9594B06-FE66-44B0-9A03-A3DC2817E02A}"/>
              </a:ext>
            </a:extLst>
          </p:cNvPr>
          <p:cNvSpPr/>
          <p:nvPr/>
        </p:nvSpPr>
        <p:spPr>
          <a:xfrm flipV="1">
            <a:off x="7020082" y="3621060"/>
            <a:ext cx="454674" cy="40415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9" name="TextBox 18">
            <a:extLst>
              <a:ext uri="{FF2B5EF4-FFF2-40B4-BE49-F238E27FC236}">
                <a16:creationId xmlns:a16="http://schemas.microsoft.com/office/drawing/2014/main" id="{B426DA1E-9A75-4C97-ACA7-C693854E68FD}"/>
              </a:ext>
            </a:extLst>
          </p:cNvPr>
          <p:cNvSpPr txBox="1"/>
          <p:nvPr/>
        </p:nvSpPr>
        <p:spPr>
          <a:xfrm>
            <a:off x="7701040" y="3361473"/>
            <a:ext cx="1990463" cy="923330"/>
          </a:xfrm>
          <a:prstGeom prst="rect">
            <a:avLst/>
          </a:prstGeom>
          <a:noFill/>
        </p:spPr>
        <p:txBody>
          <a:bodyPr wrap="square" rtlCol="0">
            <a:spAutoFit/>
          </a:bodyPr>
          <a:lstStyle/>
          <a:p>
            <a:pPr algn="ctr"/>
            <a:r>
              <a:rPr lang="es-AR" b="1" dirty="0"/>
              <a:t>7,95% más que en 2017: 8,8 por 100.000</a:t>
            </a:r>
          </a:p>
        </p:txBody>
      </p:sp>
    </p:spTree>
    <p:extLst>
      <p:ext uri="{BB962C8B-B14F-4D97-AF65-F5344CB8AC3E}">
        <p14:creationId xmlns:p14="http://schemas.microsoft.com/office/powerpoint/2010/main" val="2167181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n 1"/>
          <p:cNvPicPr>
            <a:picLocks noChangeAspect="1" noChangeArrowheads="1"/>
          </p:cNvPicPr>
          <p:nvPr/>
        </p:nvPicPr>
        <p:blipFill>
          <a:blip r:embed="rId2" cstate="print"/>
          <a:srcRect l="31614" t="20561" r="37903" b="58456"/>
          <a:stretch>
            <a:fillRect/>
          </a:stretch>
        </p:blipFill>
        <p:spPr bwMode="auto">
          <a:xfrm>
            <a:off x="7924800" y="6011126"/>
            <a:ext cx="1600200" cy="719617"/>
          </a:xfrm>
          <a:prstGeom prst="rect">
            <a:avLst/>
          </a:prstGeom>
          <a:noFill/>
        </p:spPr>
      </p:pic>
      <p:pic>
        <p:nvPicPr>
          <p:cNvPr id="9" name="7 Imagen" descr="LOGOCONIletrasnegrasa.png"/>
          <p:cNvPicPr>
            <a:picLocks noChangeAspect="1"/>
          </p:cNvPicPr>
          <p:nvPr/>
        </p:nvPicPr>
        <p:blipFill>
          <a:blip r:embed="rId3" cstate="print"/>
          <a:stretch>
            <a:fillRect/>
          </a:stretch>
        </p:blipFill>
        <p:spPr>
          <a:xfrm>
            <a:off x="381000" y="6119271"/>
            <a:ext cx="611472" cy="611472"/>
          </a:xfrm>
          <a:prstGeom prst="rect">
            <a:avLst/>
          </a:prstGeom>
        </p:spPr>
      </p:pic>
      <p:sp>
        <p:nvSpPr>
          <p:cNvPr id="4" name="TextBox 3"/>
          <p:cNvSpPr txBox="1"/>
          <p:nvPr/>
        </p:nvSpPr>
        <p:spPr>
          <a:xfrm>
            <a:off x="1041991" y="6212839"/>
            <a:ext cx="2819400" cy="523220"/>
          </a:xfrm>
          <a:prstGeom prst="rect">
            <a:avLst/>
          </a:prstGeom>
          <a:noFill/>
        </p:spPr>
        <p:txBody>
          <a:bodyPr wrap="square" rtlCol="0">
            <a:spAutoFit/>
          </a:bodyPr>
          <a:lstStyle/>
          <a:p>
            <a:r>
              <a:rPr lang="es-AR" sz="1400" dirty="0"/>
              <a:t>Instituto Nacional de Enfermedades Respiratorias (INER) “Emilio Coni”</a:t>
            </a:r>
          </a:p>
        </p:txBody>
      </p:sp>
      <p:sp>
        <p:nvSpPr>
          <p:cNvPr id="13" name="Título 1">
            <a:extLst>
              <a:ext uri="{FF2B5EF4-FFF2-40B4-BE49-F238E27FC236}">
                <a16:creationId xmlns:a16="http://schemas.microsoft.com/office/drawing/2014/main" id="{13779B76-BBD6-411B-A41B-242EB24F774D}"/>
              </a:ext>
            </a:extLst>
          </p:cNvPr>
          <p:cNvSpPr txBox="1">
            <a:spLocks/>
          </p:cNvSpPr>
          <p:nvPr/>
        </p:nvSpPr>
        <p:spPr>
          <a:xfrm>
            <a:off x="277855" y="167229"/>
            <a:ext cx="9426909"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2800" dirty="0">
                <a:latin typeface="Arial Black" panose="020B0A04020102020204" pitchFamily="34" charset="0"/>
              </a:rPr>
              <a:t>Todos los años ocurren casos de Tuberculosis en adolescentes de 15 a 19 años en Argentina</a:t>
            </a:r>
          </a:p>
        </p:txBody>
      </p:sp>
      <p:sp>
        <p:nvSpPr>
          <p:cNvPr id="15" name="Marcador de contenido 2">
            <a:extLst>
              <a:ext uri="{FF2B5EF4-FFF2-40B4-BE49-F238E27FC236}">
                <a16:creationId xmlns:a16="http://schemas.microsoft.com/office/drawing/2014/main" id="{0F72F435-C3AD-4DA6-8691-3E42DF61A37D}"/>
              </a:ext>
            </a:extLst>
          </p:cNvPr>
          <p:cNvSpPr txBox="1">
            <a:spLocks/>
          </p:cNvSpPr>
          <p:nvPr/>
        </p:nvSpPr>
        <p:spPr>
          <a:xfrm>
            <a:off x="277855" y="2328192"/>
            <a:ext cx="6412799" cy="1956611"/>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49263" indent="-449263" algn="just">
              <a:buFont typeface="Wingdings" panose="05000000000000000000" pitchFamily="2" charset="2"/>
              <a:buChar char="è"/>
            </a:pPr>
            <a:r>
              <a:rPr lang="es-AR" sz="2400" b="1" dirty="0">
                <a:solidFill>
                  <a:schemeClr val="tx1"/>
                </a:solidFill>
              </a:rPr>
              <a:t>1.146 </a:t>
            </a:r>
            <a:r>
              <a:rPr lang="es-AR" sz="2400" b="1" dirty="0">
                <a:solidFill>
                  <a:schemeClr val="tx1"/>
                </a:solidFill>
                <a:latin typeface="Arial Black" panose="020B0A04020102020204" pitchFamily="34" charset="0"/>
              </a:rPr>
              <a:t>casos totales</a:t>
            </a:r>
            <a:r>
              <a:rPr lang="es-AR" sz="2400" b="1" dirty="0">
                <a:solidFill>
                  <a:schemeClr val="tx1"/>
                </a:solidFill>
              </a:rPr>
              <a:t> de tuberculosis de 15 a 19 años notificados en 2018 en Argentina</a:t>
            </a:r>
            <a:r>
              <a:rPr lang="es-AR" sz="2400" b="1" baseline="30000" dirty="0">
                <a:solidFill>
                  <a:schemeClr val="tx1"/>
                </a:solidFill>
              </a:rPr>
              <a:t>(*)</a:t>
            </a:r>
          </a:p>
          <a:p>
            <a:pPr marL="712788" indent="-712788" algn="just">
              <a:buFont typeface="Wingdings" panose="05000000000000000000" pitchFamily="2" charset="2"/>
              <a:buChar char="è"/>
            </a:pPr>
            <a:endParaRPr lang="es-AR" sz="2800" b="1" baseline="30000" dirty="0">
              <a:solidFill>
                <a:schemeClr val="tx1"/>
              </a:solidFill>
            </a:endParaRPr>
          </a:p>
          <a:p>
            <a:pPr lvl="1" algn="just"/>
            <a:r>
              <a:rPr lang="es-AR" sz="2400" b="1" dirty="0">
                <a:solidFill>
                  <a:schemeClr val="tx1"/>
                </a:solidFill>
              </a:rPr>
              <a:t>36,6 casos por cada 100.000 habitantes.</a:t>
            </a:r>
          </a:p>
        </p:txBody>
      </p:sp>
      <p:sp>
        <p:nvSpPr>
          <p:cNvPr id="16" name="CuadroTexto 1">
            <a:extLst>
              <a:ext uri="{FF2B5EF4-FFF2-40B4-BE49-F238E27FC236}">
                <a16:creationId xmlns:a16="http://schemas.microsoft.com/office/drawing/2014/main" id="{B3685FC9-4254-49B4-92C1-68CEC41374D0}"/>
              </a:ext>
            </a:extLst>
          </p:cNvPr>
          <p:cNvSpPr txBox="1"/>
          <p:nvPr/>
        </p:nvSpPr>
        <p:spPr>
          <a:xfrm>
            <a:off x="69290" y="5712096"/>
            <a:ext cx="7519764" cy="43829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AR" sz="1600" dirty="0"/>
              <a:t>(*)</a:t>
            </a:r>
            <a:r>
              <a:rPr lang="es-AR" sz="1600" baseline="0" dirty="0"/>
              <a:t> Datos al 9 de </a:t>
            </a:r>
            <a:r>
              <a:rPr lang="es-AR" sz="1600" dirty="0"/>
              <a:t>septiembre</a:t>
            </a:r>
            <a:r>
              <a:rPr lang="es-AR" sz="1600" baseline="0" dirty="0"/>
              <a:t> de 2019 para 2018 y al 3 de septiembre de 2018 para 2017.</a:t>
            </a:r>
            <a:endParaRPr lang="es-AR" sz="1600" dirty="0"/>
          </a:p>
        </p:txBody>
      </p:sp>
      <p:sp>
        <p:nvSpPr>
          <p:cNvPr id="2" name="Arrow: Down 1">
            <a:extLst>
              <a:ext uri="{FF2B5EF4-FFF2-40B4-BE49-F238E27FC236}">
                <a16:creationId xmlns:a16="http://schemas.microsoft.com/office/drawing/2014/main" id="{4EC80F3D-9930-4BC9-BE56-6AB0700D40BF}"/>
              </a:ext>
            </a:extLst>
          </p:cNvPr>
          <p:cNvSpPr/>
          <p:nvPr/>
        </p:nvSpPr>
        <p:spPr>
          <a:xfrm flipV="1">
            <a:off x="6916938" y="2477479"/>
            <a:ext cx="454674" cy="40415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 name="TextBox 2">
            <a:extLst>
              <a:ext uri="{FF2B5EF4-FFF2-40B4-BE49-F238E27FC236}">
                <a16:creationId xmlns:a16="http://schemas.microsoft.com/office/drawing/2014/main" id="{FFEAD01B-6C31-4AF1-B9D4-BDE0FF2EA7A7}"/>
              </a:ext>
            </a:extLst>
          </p:cNvPr>
          <p:cNvSpPr txBox="1"/>
          <p:nvPr/>
        </p:nvSpPr>
        <p:spPr>
          <a:xfrm>
            <a:off x="7597896" y="2217891"/>
            <a:ext cx="1990463" cy="923330"/>
          </a:xfrm>
          <a:prstGeom prst="rect">
            <a:avLst/>
          </a:prstGeom>
          <a:noFill/>
        </p:spPr>
        <p:txBody>
          <a:bodyPr wrap="square" rtlCol="0">
            <a:spAutoFit/>
          </a:bodyPr>
          <a:lstStyle/>
          <a:p>
            <a:pPr algn="ctr"/>
            <a:r>
              <a:rPr lang="es-AR" b="1" dirty="0"/>
              <a:t>8,42% casos más que en 2017: 1.111 casos</a:t>
            </a:r>
          </a:p>
        </p:txBody>
      </p:sp>
      <p:sp>
        <p:nvSpPr>
          <p:cNvPr id="17" name="Arrow: Down 16">
            <a:extLst>
              <a:ext uri="{FF2B5EF4-FFF2-40B4-BE49-F238E27FC236}">
                <a16:creationId xmlns:a16="http://schemas.microsoft.com/office/drawing/2014/main" id="{F9594B06-FE66-44B0-9A03-A3DC2817E02A}"/>
              </a:ext>
            </a:extLst>
          </p:cNvPr>
          <p:cNvSpPr/>
          <p:nvPr/>
        </p:nvSpPr>
        <p:spPr>
          <a:xfrm flipV="1">
            <a:off x="6916937" y="3621060"/>
            <a:ext cx="454674" cy="40415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9" name="TextBox 18">
            <a:extLst>
              <a:ext uri="{FF2B5EF4-FFF2-40B4-BE49-F238E27FC236}">
                <a16:creationId xmlns:a16="http://schemas.microsoft.com/office/drawing/2014/main" id="{B426DA1E-9A75-4C97-ACA7-C693854E68FD}"/>
              </a:ext>
            </a:extLst>
          </p:cNvPr>
          <p:cNvSpPr txBox="1"/>
          <p:nvPr/>
        </p:nvSpPr>
        <p:spPr>
          <a:xfrm>
            <a:off x="7597895" y="3361473"/>
            <a:ext cx="1990463" cy="923330"/>
          </a:xfrm>
          <a:prstGeom prst="rect">
            <a:avLst/>
          </a:prstGeom>
          <a:noFill/>
        </p:spPr>
        <p:txBody>
          <a:bodyPr wrap="square" rtlCol="0">
            <a:spAutoFit/>
          </a:bodyPr>
          <a:lstStyle/>
          <a:p>
            <a:pPr algn="ctr"/>
            <a:r>
              <a:rPr lang="es-AR" b="1" dirty="0"/>
              <a:t>15,82% más que en 2017: 31,6 por 100.000</a:t>
            </a:r>
          </a:p>
        </p:txBody>
      </p:sp>
    </p:spTree>
    <p:extLst>
      <p:ext uri="{BB962C8B-B14F-4D97-AF65-F5344CB8AC3E}">
        <p14:creationId xmlns:p14="http://schemas.microsoft.com/office/powerpoint/2010/main" val="3276539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03D6CEBD-E740-476E-AB87-F7CA6440BFB5}"/>
              </a:ext>
            </a:extLst>
          </p:cNvPr>
          <p:cNvPicPr>
            <a:picLocks noChangeAspect="1"/>
          </p:cNvPicPr>
          <p:nvPr/>
        </p:nvPicPr>
        <p:blipFill rotWithShape="1">
          <a:blip r:embed="rId2"/>
          <a:srcRect t="45396" b="39374"/>
          <a:stretch/>
        </p:blipFill>
        <p:spPr>
          <a:xfrm>
            <a:off x="0" y="5805926"/>
            <a:ext cx="9906000" cy="1065958"/>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E5EEC2AD-D516-4061-9534-E1E9B711EE00}"/>
              </a:ext>
            </a:extLst>
          </p:cNvPr>
          <p:cNvPicPr>
            <a:picLocks noChangeAspect="1"/>
          </p:cNvPicPr>
          <p:nvPr/>
        </p:nvPicPr>
        <p:blipFill rotWithShape="1">
          <a:blip r:embed="rId3">
            <a:extLst>
              <a:ext uri="{28A0092B-C50C-407E-A947-70E740481C1C}">
                <a14:useLocalDpi xmlns:a14="http://schemas.microsoft.com/office/drawing/2010/main" val="0"/>
              </a:ext>
            </a:extLst>
          </a:blip>
          <a:srcRect l="3274" t="19851" r="6117" b="37120"/>
          <a:stretch/>
        </p:blipFill>
        <p:spPr>
          <a:xfrm>
            <a:off x="370368" y="0"/>
            <a:ext cx="8975652" cy="2397642"/>
          </a:xfrm>
          <a:prstGeom prst="rect">
            <a:avLst/>
          </a:prstGeom>
        </p:spPr>
      </p:pic>
      <p:pic>
        <p:nvPicPr>
          <p:cNvPr id="6" name="Imagen 4" descr="LOGOCONIletrasnegrasa.png">
            <a:extLst>
              <a:ext uri="{FF2B5EF4-FFF2-40B4-BE49-F238E27FC236}">
                <a16:creationId xmlns:a16="http://schemas.microsoft.com/office/drawing/2014/main" id="{FF0EEBAC-2042-440F-AB5F-065DDF611C48}"/>
              </a:ext>
            </a:extLst>
          </p:cNvPr>
          <p:cNvPicPr/>
          <p:nvPr/>
        </p:nvPicPr>
        <p:blipFill>
          <a:blip r:embed="rId4" cstate="print"/>
          <a:stretch>
            <a:fillRect/>
          </a:stretch>
        </p:blipFill>
        <p:spPr>
          <a:xfrm>
            <a:off x="162220" y="5141180"/>
            <a:ext cx="619125" cy="561975"/>
          </a:xfrm>
          <a:prstGeom prst="rect">
            <a:avLst/>
          </a:prstGeom>
        </p:spPr>
      </p:pic>
      <p:pic>
        <p:nvPicPr>
          <p:cNvPr id="7" name="Picture 2" descr="marca-anlis-malbran">
            <a:extLst>
              <a:ext uri="{FF2B5EF4-FFF2-40B4-BE49-F238E27FC236}">
                <a16:creationId xmlns:a16="http://schemas.microsoft.com/office/drawing/2014/main" id="{AE801CA6-B21D-4ABF-8FBC-34899AD19E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6972" y="5169755"/>
            <a:ext cx="1417638" cy="5334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9" name="TextBox 8">
            <a:extLst>
              <a:ext uri="{FF2B5EF4-FFF2-40B4-BE49-F238E27FC236}">
                <a16:creationId xmlns:a16="http://schemas.microsoft.com/office/drawing/2014/main" id="{709793D9-8147-4037-AD7A-8E77C828C7C8}"/>
              </a:ext>
            </a:extLst>
          </p:cNvPr>
          <p:cNvSpPr txBox="1"/>
          <p:nvPr/>
        </p:nvSpPr>
        <p:spPr>
          <a:xfrm>
            <a:off x="1109320" y="2858801"/>
            <a:ext cx="7900012" cy="1569660"/>
          </a:xfrm>
          <a:prstGeom prst="rect">
            <a:avLst/>
          </a:prstGeom>
          <a:noFill/>
        </p:spPr>
        <p:txBody>
          <a:bodyPr wrap="square" rtlCol="0">
            <a:spAutoFit/>
          </a:bodyPr>
          <a:lstStyle/>
          <a:p>
            <a:pPr algn="ctr"/>
            <a:r>
              <a:rPr lang="es-AR" sz="2400" dirty="0">
                <a:latin typeface="Arial Black" panose="020B0A04020102020204" pitchFamily="34" charset="0"/>
              </a:rPr>
              <a:t>NOTIFICACIÓN DE CASOS DE TUBERCULOSIS PEDIÁTRICA Y ADOLESCENTE</a:t>
            </a:r>
          </a:p>
          <a:p>
            <a:pPr algn="ctr"/>
            <a:endParaRPr lang="es-AR" sz="2400" dirty="0">
              <a:latin typeface="Arial Black" panose="020B0A04020102020204" pitchFamily="34" charset="0"/>
            </a:endParaRPr>
          </a:p>
          <a:p>
            <a:pPr algn="ctr"/>
            <a:r>
              <a:rPr lang="es-AR" sz="2400" dirty="0">
                <a:latin typeface="Arial Black" panose="020B0A04020102020204" pitchFamily="34" charset="0"/>
              </a:rPr>
              <a:t>DISTRIBUCIÓN POR EDAD</a:t>
            </a:r>
          </a:p>
        </p:txBody>
      </p:sp>
    </p:spTree>
    <p:extLst>
      <p:ext uri="{BB962C8B-B14F-4D97-AF65-F5344CB8AC3E}">
        <p14:creationId xmlns:p14="http://schemas.microsoft.com/office/powerpoint/2010/main" val="268624971"/>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AF2706D3-3BBC-4AD1-9CDE-E302DC9106BD}"/>
              </a:ext>
            </a:extLst>
          </p:cNvPr>
          <p:cNvGraphicFramePr>
            <a:graphicFrameLocks noGrp="1"/>
          </p:cNvGraphicFramePr>
          <p:nvPr>
            <p:extLst>
              <p:ext uri="{D42A27DB-BD31-4B8C-83A1-F6EECF244321}">
                <p14:modId xmlns:p14="http://schemas.microsoft.com/office/powerpoint/2010/main" val="2032647269"/>
              </p:ext>
            </p:extLst>
          </p:nvPr>
        </p:nvGraphicFramePr>
        <p:xfrm>
          <a:off x="316491" y="66710"/>
          <a:ext cx="9273016" cy="604761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3F1BF1E1-48D7-4CFB-8BD1-A47CA102DB6E}"/>
              </a:ext>
            </a:extLst>
          </p:cNvPr>
          <p:cNvSpPr txBox="1"/>
          <p:nvPr/>
        </p:nvSpPr>
        <p:spPr>
          <a:xfrm>
            <a:off x="265619" y="6150114"/>
            <a:ext cx="9374761" cy="553998"/>
          </a:xfrm>
          <a:prstGeom prst="rect">
            <a:avLst/>
          </a:prstGeom>
          <a:noFill/>
        </p:spPr>
        <p:txBody>
          <a:bodyPr wrap="square" rtlCol="0">
            <a:spAutoFit/>
          </a:bodyPr>
          <a:lstStyle/>
          <a:p>
            <a:r>
              <a:rPr lang="es-AR" sz="1000" dirty="0"/>
              <a:t>Fuente: Elaborado por el Departamento Programas de Salud,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 al 19 de agosto de 2019. Secretaría de Gobierno de Salud, Ministerio de Salud y Desarrollo Social de la Nación, Argentina.</a:t>
            </a:r>
          </a:p>
        </p:txBody>
      </p:sp>
      <p:sp>
        <p:nvSpPr>
          <p:cNvPr id="6" name="TextBox 5">
            <a:extLst>
              <a:ext uri="{FF2B5EF4-FFF2-40B4-BE49-F238E27FC236}">
                <a16:creationId xmlns:a16="http://schemas.microsoft.com/office/drawing/2014/main" id="{F539C189-110E-4D0F-8B8C-902C6DBB2A25}"/>
              </a:ext>
            </a:extLst>
          </p:cNvPr>
          <p:cNvSpPr txBox="1"/>
          <p:nvPr/>
        </p:nvSpPr>
        <p:spPr>
          <a:xfrm>
            <a:off x="5536919" y="863880"/>
            <a:ext cx="3228186" cy="738664"/>
          </a:xfrm>
          <a:prstGeom prst="rect">
            <a:avLst/>
          </a:prstGeom>
          <a:solidFill>
            <a:schemeClr val="bg1"/>
          </a:solidFill>
          <a:ln>
            <a:solidFill>
              <a:schemeClr val="tx1"/>
            </a:solidFill>
          </a:ln>
        </p:spPr>
        <p:txBody>
          <a:bodyPr wrap="square" rtlCol="0">
            <a:spAutoFit/>
          </a:bodyPr>
          <a:lstStyle/>
          <a:p>
            <a:r>
              <a:rPr lang="es-AR" sz="1400" b="1" dirty="0"/>
              <a:t>11.666 casos de tuberculosis notificados.</a:t>
            </a:r>
          </a:p>
          <a:p>
            <a:pPr marL="285750" indent="-285750">
              <a:buFont typeface="Arial" panose="020B0604020202020204" pitchFamily="34" charset="0"/>
              <a:buChar char="•"/>
            </a:pPr>
            <a:r>
              <a:rPr lang="es-AR" sz="1400" b="1" dirty="0"/>
              <a:t>1.039 menores de 15 años; 8,9%</a:t>
            </a:r>
          </a:p>
          <a:p>
            <a:pPr marL="285750" indent="-285750">
              <a:buFont typeface="Arial" panose="020B0604020202020204" pitchFamily="34" charset="0"/>
              <a:buChar char="•"/>
            </a:pPr>
            <a:r>
              <a:rPr lang="es-AR" sz="1400" b="1" dirty="0"/>
              <a:t>1.142 de 15 a 19 años; 9,8%</a:t>
            </a:r>
          </a:p>
        </p:txBody>
      </p:sp>
      <p:sp>
        <p:nvSpPr>
          <p:cNvPr id="8" name="Rectangle 7">
            <a:extLst>
              <a:ext uri="{FF2B5EF4-FFF2-40B4-BE49-F238E27FC236}">
                <a16:creationId xmlns:a16="http://schemas.microsoft.com/office/drawing/2014/main" id="{EFE35B93-8DBC-4793-B98F-255E84436F91}"/>
              </a:ext>
            </a:extLst>
          </p:cNvPr>
          <p:cNvSpPr/>
          <p:nvPr/>
        </p:nvSpPr>
        <p:spPr>
          <a:xfrm>
            <a:off x="2829083" y="1288243"/>
            <a:ext cx="2424928" cy="4826086"/>
          </a:xfrm>
          <a:prstGeom prst="rect">
            <a:avLst/>
          </a:prstGeom>
          <a:solidFill>
            <a:schemeClr val="accent2">
              <a:lumMod val="20000"/>
              <a:lumOff val="80000"/>
              <a:alpha val="5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TextBox 8">
            <a:extLst>
              <a:ext uri="{FF2B5EF4-FFF2-40B4-BE49-F238E27FC236}">
                <a16:creationId xmlns:a16="http://schemas.microsoft.com/office/drawing/2014/main" id="{534F26D8-80DA-4773-96B6-E7484999E9CB}"/>
              </a:ext>
            </a:extLst>
          </p:cNvPr>
          <p:cNvSpPr txBox="1"/>
          <p:nvPr/>
        </p:nvSpPr>
        <p:spPr>
          <a:xfrm>
            <a:off x="5645535" y="1853024"/>
            <a:ext cx="3010953" cy="307777"/>
          </a:xfrm>
          <a:prstGeom prst="rect">
            <a:avLst/>
          </a:prstGeom>
          <a:solidFill>
            <a:schemeClr val="bg1"/>
          </a:solidFill>
          <a:ln>
            <a:solidFill>
              <a:schemeClr val="tx1"/>
            </a:solidFill>
          </a:ln>
        </p:spPr>
        <p:txBody>
          <a:bodyPr wrap="square" rtlCol="0">
            <a:spAutoFit/>
          </a:bodyPr>
          <a:lstStyle/>
          <a:p>
            <a:r>
              <a:rPr lang="es-AR" sz="1400" b="1" dirty="0"/>
              <a:t>6.545 de 20 a 49 años; 56,1%</a:t>
            </a:r>
          </a:p>
        </p:txBody>
      </p:sp>
      <p:sp>
        <p:nvSpPr>
          <p:cNvPr id="10" name="Arrow: Right 9">
            <a:extLst>
              <a:ext uri="{FF2B5EF4-FFF2-40B4-BE49-F238E27FC236}">
                <a16:creationId xmlns:a16="http://schemas.microsoft.com/office/drawing/2014/main" id="{E8FE1EBB-722C-4B35-9C73-0CD2FA86A7E3}"/>
              </a:ext>
            </a:extLst>
          </p:cNvPr>
          <p:cNvSpPr/>
          <p:nvPr/>
        </p:nvSpPr>
        <p:spPr>
          <a:xfrm>
            <a:off x="5360102" y="1924787"/>
            <a:ext cx="237441" cy="23601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710239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817F8236-2CFB-4051-BA5B-0A73FF2B348D}"/>
              </a:ext>
            </a:extLst>
          </p:cNvPr>
          <p:cNvGraphicFramePr>
            <a:graphicFrameLocks noGrp="1"/>
          </p:cNvGraphicFramePr>
          <p:nvPr/>
        </p:nvGraphicFramePr>
        <p:xfrm>
          <a:off x="316492" y="132386"/>
          <a:ext cx="9273016" cy="604761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8929FCAE-B209-4838-8203-E62ADA8C9D12}"/>
              </a:ext>
            </a:extLst>
          </p:cNvPr>
          <p:cNvSpPr txBox="1"/>
          <p:nvPr/>
        </p:nvSpPr>
        <p:spPr>
          <a:xfrm>
            <a:off x="5728892" y="929557"/>
            <a:ext cx="3010953" cy="738664"/>
          </a:xfrm>
          <a:prstGeom prst="rect">
            <a:avLst/>
          </a:prstGeom>
          <a:solidFill>
            <a:schemeClr val="bg1"/>
          </a:solidFill>
          <a:ln>
            <a:solidFill>
              <a:schemeClr val="tx1"/>
            </a:solidFill>
          </a:ln>
        </p:spPr>
        <p:txBody>
          <a:bodyPr wrap="square" rtlCol="0">
            <a:spAutoFit/>
          </a:bodyPr>
          <a:lstStyle/>
          <a:p>
            <a:r>
              <a:rPr lang="es-AR" sz="1400" b="1" dirty="0"/>
              <a:t>6.387 casos de tuberculosis nuevos con confirmación bacteriológica</a:t>
            </a:r>
          </a:p>
          <a:p>
            <a:pPr marL="285750" indent="-285750">
              <a:buFont typeface="Arial" panose="020B0604020202020204" pitchFamily="34" charset="0"/>
              <a:buChar char="•"/>
            </a:pPr>
            <a:r>
              <a:rPr lang="es-AR" sz="1400" b="1" dirty="0"/>
              <a:t>3.709 de 20 a 49 años; 58,1%</a:t>
            </a:r>
          </a:p>
        </p:txBody>
      </p:sp>
      <p:sp>
        <p:nvSpPr>
          <p:cNvPr id="6" name="TextBox 5">
            <a:extLst>
              <a:ext uri="{FF2B5EF4-FFF2-40B4-BE49-F238E27FC236}">
                <a16:creationId xmlns:a16="http://schemas.microsoft.com/office/drawing/2014/main" id="{D2CB6BD0-1DCD-4352-859B-F947A4E7FAC2}"/>
              </a:ext>
            </a:extLst>
          </p:cNvPr>
          <p:cNvSpPr txBox="1"/>
          <p:nvPr/>
        </p:nvSpPr>
        <p:spPr>
          <a:xfrm>
            <a:off x="265619" y="6150114"/>
            <a:ext cx="9374761" cy="553998"/>
          </a:xfrm>
          <a:prstGeom prst="rect">
            <a:avLst/>
          </a:prstGeom>
          <a:noFill/>
        </p:spPr>
        <p:txBody>
          <a:bodyPr wrap="square" rtlCol="0">
            <a:spAutoFit/>
          </a:bodyPr>
          <a:lstStyle/>
          <a:p>
            <a:r>
              <a:rPr lang="es-AR" sz="1000" dirty="0"/>
              <a:t>Fuente: Elaborado por el Departamento Programas de Salud, Instituto Nacional de Enfermedades Respiratorias (INER) “Emilio Coni”, Administración Nacional de Laboratorios e Institutos de Salud (ANLIS) “Carlos G. Malbrán”, con base en datos del Sistema Nacional de Vigilancia de la Salud (SNVS) registrados por los programas de control de la tuberculosis de las 24 jurisdicciones del país al 19 de agosto de 2019. Secretaría de Gobierno de Salud, Ministerio de Salud y Desarrollo Social de la Nación, Argentina.</a:t>
            </a:r>
          </a:p>
        </p:txBody>
      </p:sp>
      <p:sp>
        <p:nvSpPr>
          <p:cNvPr id="7" name="TextBox 6">
            <a:extLst>
              <a:ext uri="{FF2B5EF4-FFF2-40B4-BE49-F238E27FC236}">
                <a16:creationId xmlns:a16="http://schemas.microsoft.com/office/drawing/2014/main" id="{D70A1B5B-221D-4CAD-A563-169E03CEBBB9}"/>
              </a:ext>
            </a:extLst>
          </p:cNvPr>
          <p:cNvSpPr txBox="1"/>
          <p:nvPr/>
        </p:nvSpPr>
        <p:spPr>
          <a:xfrm>
            <a:off x="2389566" y="2500708"/>
            <a:ext cx="444570" cy="3602028"/>
          </a:xfrm>
          <a:prstGeom prst="rect">
            <a:avLst/>
          </a:prstGeom>
          <a:noFill/>
          <a:ln w="28575">
            <a:solidFill>
              <a:srgbClr val="C00000"/>
            </a:solidFill>
          </a:ln>
        </p:spPr>
        <p:txBody>
          <a:bodyPr wrap="square" rtlCol="0">
            <a:spAutoFit/>
          </a:bodyPr>
          <a:lstStyle/>
          <a:p>
            <a:endParaRPr lang="es-AR" dirty="0"/>
          </a:p>
        </p:txBody>
      </p:sp>
      <p:sp>
        <p:nvSpPr>
          <p:cNvPr id="8" name="TextBox 7">
            <a:extLst>
              <a:ext uri="{FF2B5EF4-FFF2-40B4-BE49-F238E27FC236}">
                <a16:creationId xmlns:a16="http://schemas.microsoft.com/office/drawing/2014/main" id="{F0ABE8C0-15BD-4EA3-A735-B25B8EE248DB}"/>
              </a:ext>
            </a:extLst>
          </p:cNvPr>
          <p:cNvSpPr txBox="1"/>
          <p:nvPr/>
        </p:nvSpPr>
        <p:spPr>
          <a:xfrm>
            <a:off x="3633184" y="2480501"/>
            <a:ext cx="444570" cy="3602028"/>
          </a:xfrm>
          <a:prstGeom prst="rect">
            <a:avLst/>
          </a:prstGeom>
          <a:noFill/>
          <a:ln w="28575">
            <a:solidFill>
              <a:srgbClr val="C00000"/>
            </a:solidFill>
          </a:ln>
        </p:spPr>
        <p:txBody>
          <a:bodyPr wrap="square" rtlCol="0">
            <a:spAutoFit/>
          </a:bodyPr>
          <a:lstStyle/>
          <a:p>
            <a:endParaRPr lang="es-AR" dirty="0"/>
          </a:p>
        </p:txBody>
      </p:sp>
      <p:sp>
        <p:nvSpPr>
          <p:cNvPr id="9" name="TextBox 8">
            <a:extLst>
              <a:ext uri="{FF2B5EF4-FFF2-40B4-BE49-F238E27FC236}">
                <a16:creationId xmlns:a16="http://schemas.microsoft.com/office/drawing/2014/main" id="{3F100E7A-84B7-46EE-A13B-60D4280D54E2}"/>
              </a:ext>
            </a:extLst>
          </p:cNvPr>
          <p:cNvSpPr txBox="1"/>
          <p:nvPr/>
        </p:nvSpPr>
        <p:spPr>
          <a:xfrm>
            <a:off x="2174859" y="929557"/>
            <a:ext cx="873984" cy="307777"/>
          </a:xfrm>
          <a:prstGeom prst="rect">
            <a:avLst/>
          </a:prstGeom>
          <a:solidFill>
            <a:schemeClr val="bg1"/>
          </a:solidFill>
          <a:ln>
            <a:solidFill>
              <a:schemeClr val="tx1"/>
            </a:solidFill>
          </a:ln>
        </p:spPr>
        <p:txBody>
          <a:bodyPr wrap="square" rtlCol="0">
            <a:spAutoFit/>
          </a:bodyPr>
          <a:lstStyle>
            <a:defPPr>
              <a:defRPr lang="en-US"/>
            </a:defPPr>
            <a:lvl1pPr algn="ctr">
              <a:defRPr sz="1400" b="1"/>
            </a:lvl1pPr>
          </a:lstStyle>
          <a:p>
            <a:r>
              <a:rPr lang="es-AR" dirty="0"/>
              <a:t>74,6%</a:t>
            </a:r>
          </a:p>
        </p:txBody>
      </p:sp>
      <p:sp>
        <p:nvSpPr>
          <p:cNvPr id="10" name="TextBox 9">
            <a:extLst>
              <a:ext uri="{FF2B5EF4-FFF2-40B4-BE49-F238E27FC236}">
                <a16:creationId xmlns:a16="http://schemas.microsoft.com/office/drawing/2014/main" id="{3198DDD7-1135-4D9C-AA58-E41E45959FEE}"/>
              </a:ext>
            </a:extLst>
          </p:cNvPr>
          <p:cNvSpPr txBox="1"/>
          <p:nvPr/>
        </p:nvSpPr>
        <p:spPr>
          <a:xfrm>
            <a:off x="3463944" y="929557"/>
            <a:ext cx="873984" cy="307777"/>
          </a:xfrm>
          <a:prstGeom prst="rect">
            <a:avLst/>
          </a:prstGeom>
          <a:solidFill>
            <a:schemeClr val="bg1"/>
          </a:solidFill>
          <a:ln>
            <a:solidFill>
              <a:schemeClr val="tx1"/>
            </a:solidFill>
          </a:ln>
        </p:spPr>
        <p:txBody>
          <a:bodyPr wrap="square" rtlCol="0">
            <a:spAutoFit/>
          </a:bodyPr>
          <a:lstStyle/>
          <a:p>
            <a:pPr algn="ctr"/>
            <a:r>
              <a:rPr lang="es-AR" sz="1400" b="1" dirty="0"/>
              <a:t>79,9%</a:t>
            </a:r>
          </a:p>
        </p:txBody>
      </p:sp>
      <p:cxnSp>
        <p:nvCxnSpPr>
          <p:cNvPr id="12" name="Straight Arrow Connector 11">
            <a:extLst>
              <a:ext uri="{FF2B5EF4-FFF2-40B4-BE49-F238E27FC236}">
                <a16:creationId xmlns:a16="http://schemas.microsoft.com/office/drawing/2014/main" id="{59962225-8071-45B5-8188-6866ACEB8DFA}"/>
              </a:ext>
            </a:extLst>
          </p:cNvPr>
          <p:cNvCxnSpPr/>
          <p:nvPr/>
        </p:nvCxnSpPr>
        <p:spPr>
          <a:xfrm>
            <a:off x="2611851" y="1419593"/>
            <a:ext cx="0" cy="81336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EA6ED411-2493-4F5C-9FC1-B70B694493C5}"/>
              </a:ext>
            </a:extLst>
          </p:cNvPr>
          <p:cNvCxnSpPr/>
          <p:nvPr/>
        </p:nvCxnSpPr>
        <p:spPr>
          <a:xfrm>
            <a:off x="3855469" y="1419593"/>
            <a:ext cx="0" cy="81336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0532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03D6CEBD-E740-476E-AB87-F7CA6440BFB5}"/>
              </a:ext>
            </a:extLst>
          </p:cNvPr>
          <p:cNvPicPr>
            <a:picLocks noChangeAspect="1"/>
          </p:cNvPicPr>
          <p:nvPr/>
        </p:nvPicPr>
        <p:blipFill rotWithShape="1">
          <a:blip r:embed="rId2"/>
          <a:srcRect t="45396" b="39374"/>
          <a:stretch/>
        </p:blipFill>
        <p:spPr>
          <a:xfrm>
            <a:off x="0" y="5805926"/>
            <a:ext cx="9906000" cy="1065958"/>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E5EEC2AD-D516-4061-9534-E1E9B711EE00}"/>
              </a:ext>
            </a:extLst>
          </p:cNvPr>
          <p:cNvPicPr>
            <a:picLocks noChangeAspect="1"/>
          </p:cNvPicPr>
          <p:nvPr/>
        </p:nvPicPr>
        <p:blipFill rotWithShape="1">
          <a:blip r:embed="rId3">
            <a:extLst>
              <a:ext uri="{28A0092B-C50C-407E-A947-70E740481C1C}">
                <a14:useLocalDpi xmlns:a14="http://schemas.microsoft.com/office/drawing/2010/main" val="0"/>
              </a:ext>
            </a:extLst>
          </a:blip>
          <a:srcRect l="3274" t="19851" r="6117" b="37120"/>
          <a:stretch/>
        </p:blipFill>
        <p:spPr>
          <a:xfrm>
            <a:off x="370368" y="0"/>
            <a:ext cx="8975652" cy="2397642"/>
          </a:xfrm>
          <a:prstGeom prst="rect">
            <a:avLst/>
          </a:prstGeom>
        </p:spPr>
      </p:pic>
      <p:pic>
        <p:nvPicPr>
          <p:cNvPr id="6" name="Imagen 4" descr="LOGOCONIletrasnegrasa.png">
            <a:extLst>
              <a:ext uri="{FF2B5EF4-FFF2-40B4-BE49-F238E27FC236}">
                <a16:creationId xmlns:a16="http://schemas.microsoft.com/office/drawing/2014/main" id="{FF0EEBAC-2042-440F-AB5F-065DDF611C48}"/>
              </a:ext>
            </a:extLst>
          </p:cNvPr>
          <p:cNvPicPr/>
          <p:nvPr/>
        </p:nvPicPr>
        <p:blipFill>
          <a:blip r:embed="rId4" cstate="print"/>
          <a:stretch>
            <a:fillRect/>
          </a:stretch>
        </p:blipFill>
        <p:spPr>
          <a:xfrm>
            <a:off x="162220" y="5141180"/>
            <a:ext cx="619125" cy="561975"/>
          </a:xfrm>
          <a:prstGeom prst="rect">
            <a:avLst/>
          </a:prstGeom>
        </p:spPr>
      </p:pic>
      <p:pic>
        <p:nvPicPr>
          <p:cNvPr id="7" name="Picture 2" descr="marca-anlis-malbran">
            <a:extLst>
              <a:ext uri="{FF2B5EF4-FFF2-40B4-BE49-F238E27FC236}">
                <a16:creationId xmlns:a16="http://schemas.microsoft.com/office/drawing/2014/main" id="{AE801CA6-B21D-4ABF-8FBC-34899AD19E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6972" y="5169755"/>
            <a:ext cx="1417638" cy="5334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8" name="TextBox 7">
            <a:extLst>
              <a:ext uri="{FF2B5EF4-FFF2-40B4-BE49-F238E27FC236}">
                <a16:creationId xmlns:a16="http://schemas.microsoft.com/office/drawing/2014/main" id="{7706AF3B-E61F-4780-B8F9-2BC7F6135E3C}"/>
              </a:ext>
            </a:extLst>
          </p:cNvPr>
          <p:cNvSpPr txBox="1"/>
          <p:nvPr/>
        </p:nvSpPr>
        <p:spPr>
          <a:xfrm>
            <a:off x="1002994" y="2680783"/>
            <a:ext cx="7900012" cy="1569660"/>
          </a:xfrm>
          <a:prstGeom prst="rect">
            <a:avLst/>
          </a:prstGeom>
          <a:noFill/>
        </p:spPr>
        <p:txBody>
          <a:bodyPr wrap="square" rtlCol="0">
            <a:spAutoFit/>
          </a:bodyPr>
          <a:lstStyle/>
          <a:p>
            <a:pPr algn="ctr"/>
            <a:r>
              <a:rPr lang="es-AR" sz="2400" dirty="0">
                <a:latin typeface="Arial Black" panose="020B0A04020102020204" pitchFamily="34" charset="0"/>
              </a:rPr>
              <a:t>NOTIFICACIÓN DE CASOS DE TUBERCULOSIS PEDIÁTRICA Y ADOLESCENTE</a:t>
            </a:r>
          </a:p>
          <a:p>
            <a:pPr algn="ctr"/>
            <a:endParaRPr lang="es-AR" sz="2400" dirty="0">
              <a:latin typeface="Arial Black" panose="020B0A04020102020204" pitchFamily="34" charset="0"/>
            </a:endParaRPr>
          </a:p>
          <a:p>
            <a:pPr algn="ctr"/>
            <a:r>
              <a:rPr lang="es-AR" sz="2400" dirty="0">
                <a:latin typeface="Arial Black" panose="020B0A04020102020204" pitchFamily="34" charset="0"/>
              </a:rPr>
              <a:t>TENDENCIA EN LOS ÚLTIMOS DECENIOS</a:t>
            </a:r>
          </a:p>
        </p:txBody>
      </p:sp>
    </p:spTree>
    <p:extLst>
      <p:ext uri="{BB962C8B-B14F-4D97-AF65-F5344CB8AC3E}">
        <p14:creationId xmlns:p14="http://schemas.microsoft.com/office/powerpoint/2010/main" val="3412505297"/>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C06192A0-22FC-494A-9A9E-349F136EB146}"/>
              </a:ext>
            </a:extLst>
          </p:cNvPr>
          <p:cNvGraphicFramePr>
            <a:graphicFrameLocks noGrp="1"/>
          </p:cNvGraphicFramePr>
          <p:nvPr>
            <p:extLst>
              <p:ext uri="{D42A27DB-BD31-4B8C-83A1-F6EECF244321}">
                <p14:modId xmlns:p14="http://schemas.microsoft.com/office/powerpoint/2010/main" val="580000597"/>
              </p:ext>
            </p:extLst>
          </p:nvPr>
        </p:nvGraphicFramePr>
        <p:xfrm>
          <a:off x="316492" y="405190"/>
          <a:ext cx="9273016" cy="60476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17238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AF62FE-F03F-45DC-A759-9D19012F1A20}"/>
              </a:ext>
            </a:extLst>
          </p:cNvPr>
          <p:cNvGraphicFramePr>
            <a:graphicFrameLocks noGrp="1"/>
          </p:cNvGraphicFramePr>
          <p:nvPr>
            <p:extLst>
              <p:ext uri="{D42A27DB-BD31-4B8C-83A1-F6EECF244321}">
                <p14:modId xmlns:p14="http://schemas.microsoft.com/office/powerpoint/2010/main" val="3414713465"/>
              </p:ext>
            </p:extLst>
          </p:nvPr>
        </p:nvGraphicFramePr>
        <p:xfrm>
          <a:off x="316492" y="405190"/>
          <a:ext cx="9273016" cy="60476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14387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79D6C4BC-4E44-4F85-9663-B48A17D21C7F}"/>
              </a:ext>
            </a:extLst>
          </p:cNvPr>
          <p:cNvGraphicFramePr>
            <a:graphicFrameLocks noGrp="1"/>
          </p:cNvGraphicFramePr>
          <p:nvPr>
            <p:extLst>
              <p:ext uri="{D42A27DB-BD31-4B8C-83A1-F6EECF244321}">
                <p14:modId xmlns:p14="http://schemas.microsoft.com/office/powerpoint/2010/main" val="3627446878"/>
              </p:ext>
            </p:extLst>
          </p:nvPr>
        </p:nvGraphicFramePr>
        <p:xfrm>
          <a:off x="316492" y="405190"/>
          <a:ext cx="9273016" cy="60476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20900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947BF90-0599-4B14-BEA8-2CF54E726514}"/>
              </a:ext>
            </a:extLst>
          </p:cNvPr>
          <p:cNvPicPr>
            <a:picLocks noChangeAspect="1"/>
          </p:cNvPicPr>
          <p:nvPr/>
        </p:nvPicPr>
        <p:blipFill>
          <a:blip r:embed="rId2"/>
          <a:stretch>
            <a:fillRect/>
          </a:stretch>
        </p:blipFill>
        <p:spPr>
          <a:xfrm>
            <a:off x="340802" y="659290"/>
            <a:ext cx="4412717" cy="2880000"/>
          </a:xfrm>
          <a:prstGeom prst="rect">
            <a:avLst/>
          </a:prstGeom>
        </p:spPr>
      </p:pic>
      <p:pic>
        <p:nvPicPr>
          <p:cNvPr id="3" name="Picture 2">
            <a:extLst>
              <a:ext uri="{FF2B5EF4-FFF2-40B4-BE49-F238E27FC236}">
                <a16:creationId xmlns:a16="http://schemas.microsoft.com/office/drawing/2014/main" id="{1F34CD59-73A4-4B38-BF1A-07EE01FFEC4B}"/>
              </a:ext>
            </a:extLst>
          </p:cNvPr>
          <p:cNvPicPr>
            <a:picLocks noChangeAspect="1"/>
          </p:cNvPicPr>
          <p:nvPr/>
        </p:nvPicPr>
        <p:blipFill>
          <a:blip r:embed="rId3"/>
          <a:stretch>
            <a:fillRect/>
          </a:stretch>
        </p:blipFill>
        <p:spPr>
          <a:xfrm>
            <a:off x="5213099" y="659290"/>
            <a:ext cx="4412717" cy="2880000"/>
          </a:xfrm>
          <a:prstGeom prst="rect">
            <a:avLst/>
          </a:prstGeom>
        </p:spPr>
      </p:pic>
      <p:pic>
        <p:nvPicPr>
          <p:cNvPr id="4" name="Picture 3">
            <a:extLst>
              <a:ext uri="{FF2B5EF4-FFF2-40B4-BE49-F238E27FC236}">
                <a16:creationId xmlns:a16="http://schemas.microsoft.com/office/drawing/2014/main" id="{D40EBEB1-E3C7-45F0-B464-68412AE24879}"/>
              </a:ext>
            </a:extLst>
          </p:cNvPr>
          <p:cNvPicPr>
            <a:picLocks noChangeAspect="1"/>
          </p:cNvPicPr>
          <p:nvPr/>
        </p:nvPicPr>
        <p:blipFill>
          <a:blip r:embed="rId4"/>
          <a:stretch>
            <a:fillRect/>
          </a:stretch>
        </p:blipFill>
        <p:spPr>
          <a:xfrm>
            <a:off x="340804" y="3978000"/>
            <a:ext cx="4412717" cy="2880000"/>
          </a:xfrm>
          <a:prstGeom prst="rect">
            <a:avLst/>
          </a:prstGeom>
        </p:spPr>
      </p:pic>
      <p:pic>
        <p:nvPicPr>
          <p:cNvPr id="5" name="Picture 4">
            <a:extLst>
              <a:ext uri="{FF2B5EF4-FFF2-40B4-BE49-F238E27FC236}">
                <a16:creationId xmlns:a16="http://schemas.microsoft.com/office/drawing/2014/main" id="{C85B51A2-D753-420C-A123-4CA3A32F5BDC}"/>
              </a:ext>
            </a:extLst>
          </p:cNvPr>
          <p:cNvPicPr>
            <a:picLocks noChangeAspect="1"/>
          </p:cNvPicPr>
          <p:nvPr/>
        </p:nvPicPr>
        <p:blipFill>
          <a:blip r:embed="rId5"/>
          <a:stretch>
            <a:fillRect/>
          </a:stretch>
        </p:blipFill>
        <p:spPr>
          <a:xfrm>
            <a:off x="5216543" y="3978000"/>
            <a:ext cx="4412717" cy="2880000"/>
          </a:xfrm>
          <a:prstGeom prst="rect">
            <a:avLst/>
          </a:prstGeom>
        </p:spPr>
      </p:pic>
      <p:sp>
        <p:nvSpPr>
          <p:cNvPr id="6" name="TextBox 5">
            <a:extLst>
              <a:ext uri="{FF2B5EF4-FFF2-40B4-BE49-F238E27FC236}">
                <a16:creationId xmlns:a16="http://schemas.microsoft.com/office/drawing/2014/main" id="{C86C86A1-662C-4B2B-904F-9E7DB0D35CCC}"/>
              </a:ext>
            </a:extLst>
          </p:cNvPr>
          <p:cNvSpPr txBox="1"/>
          <p:nvPr/>
        </p:nvSpPr>
        <p:spPr>
          <a:xfrm>
            <a:off x="1399529" y="336044"/>
            <a:ext cx="2295261" cy="276999"/>
          </a:xfrm>
          <a:prstGeom prst="rect">
            <a:avLst/>
          </a:prstGeom>
          <a:solidFill>
            <a:schemeClr val="bg1"/>
          </a:solidFill>
          <a:ln>
            <a:solidFill>
              <a:schemeClr val="tx1"/>
            </a:solidFill>
          </a:ln>
        </p:spPr>
        <p:txBody>
          <a:bodyPr wrap="square" rtlCol="0">
            <a:spAutoFit/>
          </a:bodyPr>
          <a:lstStyle/>
          <a:p>
            <a:pPr algn="ctr"/>
            <a:r>
              <a:rPr lang="es-AR" sz="1200" b="1" dirty="0">
                <a:latin typeface="Arial Black" panose="020B0A04020102020204" pitchFamily="34" charset="0"/>
              </a:rPr>
              <a:t>MENORES DE 5</a:t>
            </a:r>
          </a:p>
        </p:txBody>
      </p:sp>
      <p:sp>
        <p:nvSpPr>
          <p:cNvPr id="7" name="TextBox 6">
            <a:extLst>
              <a:ext uri="{FF2B5EF4-FFF2-40B4-BE49-F238E27FC236}">
                <a16:creationId xmlns:a16="http://schemas.microsoft.com/office/drawing/2014/main" id="{6697E9BD-FBFE-4329-BE87-EE1FA773FCF9}"/>
              </a:ext>
            </a:extLst>
          </p:cNvPr>
          <p:cNvSpPr txBox="1"/>
          <p:nvPr/>
        </p:nvSpPr>
        <p:spPr>
          <a:xfrm>
            <a:off x="1399530" y="3625285"/>
            <a:ext cx="2295261" cy="276999"/>
          </a:xfrm>
          <a:prstGeom prst="rect">
            <a:avLst/>
          </a:prstGeom>
          <a:solidFill>
            <a:schemeClr val="bg1"/>
          </a:solidFill>
          <a:ln>
            <a:solidFill>
              <a:schemeClr val="tx1"/>
            </a:solidFill>
          </a:ln>
        </p:spPr>
        <p:txBody>
          <a:bodyPr wrap="square" rtlCol="0">
            <a:spAutoFit/>
          </a:bodyPr>
          <a:lstStyle/>
          <a:p>
            <a:pPr algn="ctr"/>
            <a:r>
              <a:rPr lang="es-AR" sz="1200" b="1" dirty="0">
                <a:latin typeface="Arial Black" panose="020B0A04020102020204" pitchFamily="34" charset="0"/>
              </a:rPr>
              <a:t>10 A 14</a:t>
            </a:r>
          </a:p>
        </p:txBody>
      </p:sp>
      <p:sp>
        <p:nvSpPr>
          <p:cNvPr id="8" name="TextBox 7">
            <a:extLst>
              <a:ext uri="{FF2B5EF4-FFF2-40B4-BE49-F238E27FC236}">
                <a16:creationId xmlns:a16="http://schemas.microsoft.com/office/drawing/2014/main" id="{BB63BD06-8C84-4C2F-B558-47579496A50E}"/>
              </a:ext>
            </a:extLst>
          </p:cNvPr>
          <p:cNvSpPr txBox="1"/>
          <p:nvPr/>
        </p:nvSpPr>
        <p:spPr>
          <a:xfrm>
            <a:off x="6271826" y="336043"/>
            <a:ext cx="2295261" cy="276999"/>
          </a:xfrm>
          <a:prstGeom prst="rect">
            <a:avLst/>
          </a:prstGeom>
          <a:solidFill>
            <a:schemeClr val="bg1"/>
          </a:solidFill>
          <a:ln>
            <a:solidFill>
              <a:schemeClr val="tx1"/>
            </a:solidFill>
          </a:ln>
        </p:spPr>
        <p:txBody>
          <a:bodyPr wrap="square" rtlCol="0">
            <a:spAutoFit/>
          </a:bodyPr>
          <a:lstStyle/>
          <a:p>
            <a:pPr algn="ctr"/>
            <a:r>
              <a:rPr lang="es-AR" sz="1200" b="1" dirty="0">
                <a:latin typeface="Arial Black" panose="020B0A04020102020204" pitchFamily="34" charset="0"/>
              </a:rPr>
              <a:t>5 A 9</a:t>
            </a:r>
          </a:p>
        </p:txBody>
      </p:sp>
      <p:sp>
        <p:nvSpPr>
          <p:cNvPr id="9" name="TextBox 8">
            <a:extLst>
              <a:ext uri="{FF2B5EF4-FFF2-40B4-BE49-F238E27FC236}">
                <a16:creationId xmlns:a16="http://schemas.microsoft.com/office/drawing/2014/main" id="{A626F515-6D49-461B-B7D1-ED6E90EACA0C}"/>
              </a:ext>
            </a:extLst>
          </p:cNvPr>
          <p:cNvSpPr txBox="1"/>
          <p:nvPr/>
        </p:nvSpPr>
        <p:spPr>
          <a:xfrm>
            <a:off x="6271828" y="3620194"/>
            <a:ext cx="2295261" cy="276999"/>
          </a:xfrm>
          <a:prstGeom prst="rect">
            <a:avLst/>
          </a:prstGeom>
          <a:solidFill>
            <a:schemeClr val="bg1"/>
          </a:solidFill>
          <a:ln>
            <a:solidFill>
              <a:schemeClr val="tx1"/>
            </a:solidFill>
          </a:ln>
        </p:spPr>
        <p:txBody>
          <a:bodyPr wrap="square" rtlCol="0">
            <a:spAutoFit/>
          </a:bodyPr>
          <a:lstStyle/>
          <a:p>
            <a:pPr algn="ctr"/>
            <a:r>
              <a:rPr lang="es-AR" sz="1200" b="1" dirty="0">
                <a:latin typeface="Arial Black" panose="020B0A04020102020204" pitchFamily="34" charset="0"/>
              </a:rPr>
              <a:t>15 A 19</a:t>
            </a:r>
          </a:p>
        </p:txBody>
      </p:sp>
      <p:sp>
        <p:nvSpPr>
          <p:cNvPr id="10" name="Arrow: Right 9">
            <a:extLst>
              <a:ext uri="{FF2B5EF4-FFF2-40B4-BE49-F238E27FC236}">
                <a16:creationId xmlns:a16="http://schemas.microsoft.com/office/drawing/2014/main" id="{D6F86A1F-4C84-483A-AF24-3FDA301E1D1C}"/>
              </a:ext>
            </a:extLst>
          </p:cNvPr>
          <p:cNvSpPr/>
          <p:nvPr/>
        </p:nvSpPr>
        <p:spPr>
          <a:xfrm rot="16200000">
            <a:off x="4051647" y="2100003"/>
            <a:ext cx="237441" cy="23601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Arrow: Right 10">
            <a:extLst>
              <a:ext uri="{FF2B5EF4-FFF2-40B4-BE49-F238E27FC236}">
                <a16:creationId xmlns:a16="http://schemas.microsoft.com/office/drawing/2014/main" id="{F31B21B1-8BB9-4C55-9EAA-F6F4D0028F09}"/>
              </a:ext>
            </a:extLst>
          </p:cNvPr>
          <p:cNvSpPr/>
          <p:nvPr/>
        </p:nvSpPr>
        <p:spPr>
          <a:xfrm rot="16200000">
            <a:off x="8983177" y="2213793"/>
            <a:ext cx="237441" cy="23601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2" name="Arrow: Right 11">
            <a:extLst>
              <a:ext uri="{FF2B5EF4-FFF2-40B4-BE49-F238E27FC236}">
                <a16:creationId xmlns:a16="http://schemas.microsoft.com/office/drawing/2014/main" id="{A1C12FEA-25A3-4486-8A5B-B54CCE604F64}"/>
              </a:ext>
            </a:extLst>
          </p:cNvPr>
          <p:cNvSpPr/>
          <p:nvPr/>
        </p:nvSpPr>
        <p:spPr>
          <a:xfrm rot="16200000">
            <a:off x="4051647" y="5242739"/>
            <a:ext cx="237441" cy="23601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3" name="Arrow: Right 12">
            <a:extLst>
              <a:ext uri="{FF2B5EF4-FFF2-40B4-BE49-F238E27FC236}">
                <a16:creationId xmlns:a16="http://schemas.microsoft.com/office/drawing/2014/main" id="{6A7751D9-55B6-45CA-A446-3EB7A12D9161}"/>
              </a:ext>
            </a:extLst>
          </p:cNvPr>
          <p:cNvSpPr/>
          <p:nvPr/>
        </p:nvSpPr>
        <p:spPr>
          <a:xfrm rot="16200000">
            <a:off x="8983179" y="4507804"/>
            <a:ext cx="237441" cy="23601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 name="TextBox 13">
            <a:extLst>
              <a:ext uri="{FF2B5EF4-FFF2-40B4-BE49-F238E27FC236}">
                <a16:creationId xmlns:a16="http://schemas.microsoft.com/office/drawing/2014/main" id="{75611FFB-0815-407C-B551-C624EF51471D}"/>
              </a:ext>
            </a:extLst>
          </p:cNvPr>
          <p:cNvSpPr txBox="1"/>
          <p:nvPr/>
        </p:nvSpPr>
        <p:spPr>
          <a:xfrm>
            <a:off x="3896298" y="1760833"/>
            <a:ext cx="548133" cy="261610"/>
          </a:xfrm>
          <a:prstGeom prst="rect">
            <a:avLst/>
          </a:prstGeom>
          <a:solidFill>
            <a:schemeClr val="bg1"/>
          </a:solidFill>
          <a:ln>
            <a:solidFill>
              <a:schemeClr val="tx1"/>
            </a:solidFill>
          </a:ln>
        </p:spPr>
        <p:txBody>
          <a:bodyPr wrap="square" rtlCol="0">
            <a:spAutoFit/>
          </a:bodyPr>
          <a:lstStyle>
            <a:defPPr>
              <a:defRPr lang="en-US"/>
            </a:defPPr>
            <a:lvl1pPr algn="ctr">
              <a:defRPr sz="1400" b="1"/>
            </a:lvl1pPr>
          </a:lstStyle>
          <a:p>
            <a:r>
              <a:rPr lang="es-AR" sz="1100" dirty="0"/>
              <a:t>23,9%</a:t>
            </a:r>
          </a:p>
        </p:txBody>
      </p:sp>
      <p:sp>
        <p:nvSpPr>
          <p:cNvPr id="15" name="TextBox 14">
            <a:extLst>
              <a:ext uri="{FF2B5EF4-FFF2-40B4-BE49-F238E27FC236}">
                <a16:creationId xmlns:a16="http://schemas.microsoft.com/office/drawing/2014/main" id="{8D2CDFA3-47DE-46E6-B150-D3564E07DE1F}"/>
              </a:ext>
            </a:extLst>
          </p:cNvPr>
          <p:cNvSpPr txBox="1"/>
          <p:nvPr/>
        </p:nvSpPr>
        <p:spPr>
          <a:xfrm>
            <a:off x="8827830" y="1911066"/>
            <a:ext cx="548133" cy="261610"/>
          </a:xfrm>
          <a:prstGeom prst="rect">
            <a:avLst/>
          </a:prstGeom>
          <a:solidFill>
            <a:schemeClr val="bg1"/>
          </a:solidFill>
          <a:ln>
            <a:solidFill>
              <a:schemeClr val="tx1"/>
            </a:solidFill>
          </a:ln>
        </p:spPr>
        <p:txBody>
          <a:bodyPr wrap="square" rtlCol="0">
            <a:spAutoFit/>
          </a:bodyPr>
          <a:lstStyle>
            <a:defPPr>
              <a:defRPr lang="en-US"/>
            </a:defPPr>
            <a:lvl1pPr algn="ctr">
              <a:defRPr sz="1400" b="1"/>
            </a:lvl1pPr>
          </a:lstStyle>
          <a:p>
            <a:r>
              <a:rPr lang="es-AR" sz="1100" dirty="0"/>
              <a:t>10,8%</a:t>
            </a:r>
          </a:p>
        </p:txBody>
      </p:sp>
      <p:sp>
        <p:nvSpPr>
          <p:cNvPr id="16" name="TextBox 15">
            <a:extLst>
              <a:ext uri="{FF2B5EF4-FFF2-40B4-BE49-F238E27FC236}">
                <a16:creationId xmlns:a16="http://schemas.microsoft.com/office/drawing/2014/main" id="{69A3F7E0-2FF0-424A-ABA3-7CDDCA30B48F}"/>
              </a:ext>
            </a:extLst>
          </p:cNvPr>
          <p:cNvSpPr txBox="1"/>
          <p:nvPr/>
        </p:nvSpPr>
        <p:spPr>
          <a:xfrm>
            <a:off x="3896300" y="4942557"/>
            <a:ext cx="548133" cy="261610"/>
          </a:xfrm>
          <a:prstGeom prst="rect">
            <a:avLst/>
          </a:prstGeom>
          <a:solidFill>
            <a:schemeClr val="bg1"/>
          </a:solidFill>
          <a:ln>
            <a:solidFill>
              <a:schemeClr val="tx1"/>
            </a:solidFill>
          </a:ln>
        </p:spPr>
        <p:txBody>
          <a:bodyPr wrap="square" rtlCol="0">
            <a:spAutoFit/>
          </a:bodyPr>
          <a:lstStyle>
            <a:defPPr>
              <a:defRPr lang="en-US"/>
            </a:defPPr>
            <a:lvl1pPr algn="ctr">
              <a:defRPr sz="1400" b="1"/>
            </a:lvl1pPr>
          </a:lstStyle>
          <a:p>
            <a:r>
              <a:rPr lang="es-AR" sz="1100" dirty="0"/>
              <a:t>25,2%</a:t>
            </a:r>
          </a:p>
        </p:txBody>
      </p:sp>
      <p:sp>
        <p:nvSpPr>
          <p:cNvPr id="17" name="TextBox 16">
            <a:extLst>
              <a:ext uri="{FF2B5EF4-FFF2-40B4-BE49-F238E27FC236}">
                <a16:creationId xmlns:a16="http://schemas.microsoft.com/office/drawing/2014/main" id="{E4644B6C-6222-47F8-A36A-DC581E88EEB3}"/>
              </a:ext>
            </a:extLst>
          </p:cNvPr>
          <p:cNvSpPr txBox="1"/>
          <p:nvPr/>
        </p:nvSpPr>
        <p:spPr>
          <a:xfrm>
            <a:off x="8827832" y="4212758"/>
            <a:ext cx="548133" cy="261610"/>
          </a:xfrm>
          <a:prstGeom prst="rect">
            <a:avLst/>
          </a:prstGeom>
          <a:solidFill>
            <a:schemeClr val="bg1"/>
          </a:solidFill>
          <a:ln>
            <a:solidFill>
              <a:schemeClr val="tx1"/>
            </a:solidFill>
          </a:ln>
        </p:spPr>
        <p:txBody>
          <a:bodyPr wrap="square" rtlCol="0">
            <a:spAutoFit/>
          </a:bodyPr>
          <a:lstStyle>
            <a:defPPr>
              <a:defRPr lang="en-US"/>
            </a:defPPr>
            <a:lvl1pPr algn="ctr">
              <a:defRPr sz="1400" b="1"/>
            </a:lvl1pPr>
          </a:lstStyle>
          <a:p>
            <a:r>
              <a:rPr lang="es-AR" sz="1100" dirty="0"/>
              <a:t>31,8%</a:t>
            </a:r>
          </a:p>
        </p:txBody>
      </p:sp>
      <p:sp>
        <p:nvSpPr>
          <p:cNvPr id="18" name="TextBox 17">
            <a:extLst>
              <a:ext uri="{FF2B5EF4-FFF2-40B4-BE49-F238E27FC236}">
                <a16:creationId xmlns:a16="http://schemas.microsoft.com/office/drawing/2014/main" id="{AF33DEF2-9095-4FDF-B16D-B97CFBBBC0FD}"/>
              </a:ext>
            </a:extLst>
          </p:cNvPr>
          <p:cNvSpPr txBox="1"/>
          <p:nvPr/>
        </p:nvSpPr>
        <p:spPr>
          <a:xfrm>
            <a:off x="340802" y="40415"/>
            <a:ext cx="9285014" cy="307777"/>
          </a:xfrm>
          <a:prstGeom prst="rect">
            <a:avLst/>
          </a:prstGeom>
          <a:noFill/>
        </p:spPr>
        <p:txBody>
          <a:bodyPr wrap="square" rtlCol="0">
            <a:spAutoFit/>
          </a:bodyPr>
          <a:lstStyle/>
          <a:p>
            <a:pPr algn="ctr"/>
            <a:r>
              <a:rPr lang="es-AR" sz="1400" b="1" dirty="0">
                <a:latin typeface="Arial Black" panose="020B0A04020102020204" pitchFamily="34" charset="0"/>
              </a:rPr>
              <a:t>EN TODOS LOS GRUPOS DE EDAD LA TASA AUMENTÓ ENTRE 2015 Y 2018</a:t>
            </a:r>
          </a:p>
        </p:txBody>
      </p:sp>
    </p:spTree>
    <p:extLst>
      <p:ext uri="{BB962C8B-B14F-4D97-AF65-F5344CB8AC3E}">
        <p14:creationId xmlns:p14="http://schemas.microsoft.com/office/powerpoint/2010/main" val="1700863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03D6CEBD-E740-476E-AB87-F7CA6440BFB5}"/>
              </a:ext>
            </a:extLst>
          </p:cNvPr>
          <p:cNvPicPr>
            <a:picLocks noChangeAspect="1"/>
          </p:cNvPicPr>
          <p:nvPr/>
        </p:nvPicPr>
        <p:blipFill rotWithShape="1">
          <a:blip r:embed="rId2"/>
          <a:srcRect t="45396" b="39374"/>
          <a:stretch/>
        </p:blipFill>
        <p:spPr>
          <a:xfrm>
            <a:off x="0" y="5805926"/>
            <a:ext cx="9906000" cy="1065958"/>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E5EEC2AD-D516-4061-9534-E1E9B711EE00}"/>
              </a:ext>
            </a:extLst>
          </p:cNvPr>
          <p:cNvPicPr>
            <a:picLocks noChangeAspect="1"/>
          </p:cNvPicPr>
          <p:nvPr/>
        </p:nvPicPr>
        <p:blipFill rotWithShape="1">
          <a:blip r:embed="rId3">
            <a:extLst>
              <a:ext uri="{28A0092B-C50C-407E-A947-70E740481C1C}">
                <a14:useLocalDpi xmlns:a14="http://schemas.microsoft.com/office/drawing/2010/main" val="0"/>
              </a:ext>
            </a:extLst>
          </a:blip>
          <a:srcRect l="3274" t="19851" r="6117" b="37120"/>
          <a:stretch/>
        </p:blipFill>
        <p:spPr>
          <a:xfrm>
            <a:off x="370368" y="0"/>
            <a:ext cx="8975652" cy="2397642"/>
          </a:xfrm>
          <a:prstGeom prst="rect">
            <a:avLst/>
          </a:prstGeom>
        </p:spPr>
      </p:pic>
      <p:pic>
        <p:nvPicPr>
          <p:cNvPr id="6" name="Imagen 4" descr="LOGOCONIletrasnegrasa.png">
            <a:extLst>
              <a:ext uri="{FF2B5EF4-FFF2-40B4-BE49-F238E27FC236}">
                <a16:creationId xmlns:a16="http://schemas.microsoft.com/office/drawing/2014/main" id="{FF0EEBAC-2042-440F-AB5F-065DDF611C48}"/>
              </a:ext>
            </a:extLst>
          </p:cNvPr>
          <p:cNvPicPr/>
          <p:nvPr/>
        </p:nvPicPr>
        <p:blipFill>
          <a:blip r:embed="rId4" cstate="print"/>
          <a:stretch>
            <a:fillRect/>
          </a:stretch>
        </p:blipFill>
        <p:spPr>
          <a:xfrm>
            <a:off x="162220" y="5141180"/>
            <a:ext cx="619125" cy="561975"/>
          </a:xfrm>
          <a:prstGeom prst="rect">
            <a:avLst/>
          </a:prstGeom>
        </p:spPr>
      </p:pic>
      <p:pic>
        <p:nvPicPr>
          <p:cNvPr id="7" name="Picture 2" descr="marca-anlis-malbran">
            <a:extLst>
              <a:ext uri="{FF2B5EF4-FFF2-40B4-BE49-F238E27FC236}">
                <a16:creationId xmlns:a16="http://schemas.microsoft.com/office/drawing/2014/main" id="{AE801CA6-B21D-4ABF-8FBC-34899AD19E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6972" y="5169755"/>
            <a:ext cx="1417638" cy="5334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8" name="TextBox 7">
            <a:extLst>
              <a:ext uri="{FF2B5EF4-FFF2-40B4-BE49-F238E27FC236}">
                <a16:creationId xmlns:a16="http://schemas.microsoft.com/office/drawing/2014/main" id="{CA7AEE64-899F-4EE4-9CE4-1048357ADD3A}"/>
              </a:ext>
            </a:extLst>
          </p:cNvPr>
          <p:cNvSpPr txBox="1"/>
          <p:nvPr/>
        </p:nvSpPr>
        <p:spPr>
          <a:xfrm>
            <a:off x="1002994" y="2984581"/>
            <a:ext cx="7900012" cy="1569660"/>
          </a:xfrm>
          <a:prstGeom prst="rect">
            <a:avLst/>
          </a:prstGeom>
          <a:noFill/>
        </p:spPr>
        <p:txBody>
          <a:bodyPr wrap="square" rtlCol="0">
            <a:spAutoFit/>
          </a:bodyPr>
          <a:lstStyle/>
          <a:p>
            <a:pPr algn="ctr"/>
            <a:r>
              <a:rPr lang="es-AR" sz="2400" dirty="0">
                <a:latin typeface="Arial Black" panose="020B0A04020102020204" pitchFamily="34" charset="0"/>
              </a:rPr>
              <a:t>NOTIFICACIÓN DE CASOS DE TUBERCULOSIS PEDIÁTRICA Y ADOLESCENTE</a:t>
            </a:r>
          </a:p>
          <a:p>
            <a:pPr algn="ctr"/>
            <a:endParaRPr lang="es-AR" sz="2400" dirty="0">
              <a:latin typeface="Arial Black" panose="020B0A04020102020204" pitchFamily="34" charset="0"/>
            </a:endParaRPr>
          </a:p>
          <a:p>
            <a:pPr algn="ctr"/>
            <a:r>
              <a:rPr lang="es-AR" sz="2400" dirty="0">
                <a:latin typeface="Arial Black" panose="020B0A04020102020204" pitchFamily="34" charset="0"/>
              </a:rPr>
              <a:t>DISTRIBUCIÓN POR JURISDICCIÓN</a:t>
            </a:r>
          </a:p>
        </p:txBody>
      </p:sp>
    </p:spTree>
    <p:extLst>
      <p:ext uri="{BB962C8B-B14F-4D97-AF65-F5344CB8AC3E}">
        <p14:creationId xmlns:p14="http://schemas.microsoft.com/office/powerpoint/2010/main" val="3952104920"/>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
            <a:extLst>
              <a:ext uri="{FF2B5EF4-FFF2-40B4-BE49-F238E27FC236}">
                <a16:creationId xmlns:a16="http://schemas.microsoft.com/office/drawing/2014/main" id="{13779B76-BBD6-411B-A41B-242EB24F774D}"/>
              </a:ext>
            </a:extLst>
          </p:cNvPr>
          <p:cNvSpPr txBox="1">
            <a:spLocks/>
          </p:cNvSpPr>
          <p:nvPr/>
        </p:nvSpPr>
        <p:spPr>
          <a:xfrm>
            <a:off x="495300" y="108797"/>
            <a:ext cx="8915400" cy="139496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2400" dirty="0">
                <a:latin typeface="Arial Black" panose="020B0A04020102020204" pitchFamily="34" charset="0"/>
              </a:rPr>
              <a:t>La distribución de la notificación de casos de Tuberculosis pediátrica y adolescente es diferente en las jurisdicciones:</a:t>
            </a:r>
          </a:p>
        </p:txBody>
      </p:sp>
      <p:sp>
        <p:nvSpPr>
          <p:cNvPr id="11" name="Marcador de contenido 2">
            <a:extLst>
              <a:ext uri="{FF2B5EF4-FFF2-40B4-BE49-F238E27FC236}">
                <a16:creationId xmlns:a16="http://schemas.microsoft.com/office/drawing/2014/main" id="{A7E571D4-CB62-4401-81A5-47E45EF9A59B}"/>
              </a:ext>
            </a:extLst>
          </p:cNvPr>
          <p:cNvSpPr txBox="1">
            <a:spLocks/>
          </p:cNvSpPr>
          <p:nvPr/>
        </p:nvSpPr>
        <p:spPr>
          <a:xfrm>
            <a:off x="343072" y="2282538"/>
            <a:ext cx="8915400" cy="3078163"/>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712788" indent="-712788" algn="just">
              <a:buFont typeface="Wingdings" panose="05000000000000000000" pitchFamily="2" charset="2"/>
              <a:buChar char="è"/>
            </a:pPr>
            <a:r>
              <a:rPr lang="es-AR" sz="2800" b="1" dirty="0">
                <a:solidFill>
                  <a:schemeClr val="tx1"/>
                </a:solidFill>
              </a:rPr>
              <a:t>El riesgo de tuberculosis pediátrica y adolescente es hasta 40 veces más alto y 20 veces más alto, respectivamente.</a:t>
            </a:r>
          </a:p>
          <a:p>
            <a:pPr marL="712788" indent="-712788" algn="just">
              <a:buFont typeface="Wingdings" panose="05000000000000000000" pitchFamily="2" charset="2"/>
              <a:buChar char="è"/>
            </a:pPr>
            <a:endParaRPr lang="es-AR" sz="2800" b="1" dirty="0">
              <a:solidFill>
                <a:schemeClr val="tx1"/>
              </a:solidFill>
            </a:endParaRPr>
          </a:p>
          <a:p>
            <a:pPr marL="712788" indent="-712788" algn="just">
              <a:buFont typeface="Wingdings" panose="05000000000000000000" pitchFamily="2" charset="2"/>
              <a:buChar char="è"/>
            </a:pPr>
            <a:endParaRPr lang="es-AR" sz="2800" b="1" dirty="0">
              <a:solidFill>
                <a:schemeClr val="tx1"/>
              </a:solidFill>
            </a:endParaRPr>
          </a:p>
          <a:p>
            <a:pPr marL="712788" indent="-712788" algn="just">
              <a:buFont typeface="Wingdings" panose="05000000000000000000" pitchFamily="2" charset="2"/>
              <a:buChar char="è"/>
            </a:pPr>
            <a:r>
              <a:rPr lang="es-AR" sz="2800" b="1" dirty="0">
                <a:solidFill>
                  <a:schemeClr val="tx1"/>
                </a:solidFill>
              </a:rPr>
              <a:t>En dos provincias no se registraron casos de tuberculosis adolescente en el último bienio.</a:t>
            </a:r>
          </a:p>
        </p:txBody>
      </p:sp>
    </p:spTree>
    <p:extLst>
      <p:ext uri="{BB962C8B-B14F-4D97-AF65-F5344CB8AC3E}">
        <p14:creationId xmlns:p14="http://schemas.microsoft.com/office/powerpoint/2010/main" val="3155707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6D46C673-B53A-4A46-BFF6-BCCB36CD128C}"/>
              </a:ext>
            </a:extLst>
          </p:cNvPr>
          <p:cNvGraphicFramePr>
            <a:graphicFrameLocks noGrp="1"/>
          </p:cNvGraphicFramePr>
          <p:nvPr/>
        </p:nvGraphicFramePr>
        <p:xfrm>
          <a:off x="316492" y="122282"/>
          <a:ext cx="9273016" cy="604761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085497DE-B385-4B01-8E8D-3F70FF7F09DC}"/>
              </a:ext>
            </a:extLst>
          </p:cNvPr>
          <p:cNvSpPr txBox="1"/>
          <p:nvPr/>
        </p:nvSpPr>
        <p:spPr>
          <a:xfrm>
            <a:off x="527506" y="6169901"/>
            <a:ext cx="8850987" cy="707886"/>
          </a:xfrm>
          <a:prstGeom prst="rect">
            <a:avLst/>
          </a:prstGeom>
          <a:noFill/>
        </p:spPr>
        <p:txBody>
          <a:bodyPr wrap="square" rtlCol="0">
            <a:spAutoFit/>
          </a:bodyPr>
          <a:lstStyle/>
          <a:p>
            <a:r>
              <a:rPr lang="en-US" sz="1000" dirty="0"/>
              <a:t>Fuente: </a:t>
            </a:r>
            <a:r>
              <a:rPr lang="en-US" sz="1000" dirty="0" err="1"/>
              <a:t>Elaborado</a:t>
            </a:r>
            <a:r>
              <a:rPr lang="en-US" sz="1000" dirty="0"/>
              <a:t> por el Departamento </a:t>
            </a:r>
            <a:r>
              <a:rPr lang="en-US" sz="1000" dirty="0" err="1"/>
              <a:t>Programas</a:t>
            </a:r>
            <a:r>
              <a:rPr lang="en-US" sz="1000" dirty="0"/>
              <a:t> de Salud, Instituto Nacional de </a:t>
            </a:r>
            <a:r>
              <a:rPr lang="en-US" sz="1000" dirty="0" err="1"/>
              <a:t>Enfermedades</a:t>
            </a:r>
            <a:r>
              <a:rPr lang="en-US" sz="1000" dirty="0"/>
              <a:t> </a:t>
            </a:r>
            <a:r>
              <a:rPr lang="en-US" sz="1000" dirty="0" err="1"/>
              <a:t>Respiratorias</a:t>
            </a:r>
            <a:r>
              <a:rPr lang="en-US" sz="1000" dirty="0"/>
              <a:t> (INER) “Emilio Coni”, </a:t>
            </a:r>
            <a:r>
              <a:rPr lang="en-US" sz="1000" dirty="0" err="1"/>
              <a:t>Administración</a:t>
            </a:r>
            <a:r>
              <a:rPr lang="en-US" sz="1000" dirty="0"/>
              <a:t> Nacional de </a:t>
            </a:r>
            <a:r>
              <a:rPr lang="en-US" sz="1000" dirty="0" err="1"/>
              <a:t>Laboratorios</a:t>
            </a:r>
            <a:r>
              <a:rPr lang="en-US" sz="1000" dirty="0"/>
              <a:t> e </a:t>
            </a:r>
            <a:r>
              <a:rPr lang="en-US" sz="1000" dirty="0" err="1"/>
              <a:t>Institutos</a:t>
            </a:r>
            <a:r>
              <a:rPr lang="en-US" sz="1000" dirty="0"/>
              <a:t> de Salud (ANLIS) “Carlos G. </a:t>
            </a:r>
            <a:r>
              <a:rPr lang="en-US" sz="1000" dirty="0" err="1"/>
              <a:t>Malbrán</a:t>
            </a:r>
            <a:r>
              <a:rPr lang="en-US" sz="1000" dirty="0"/>
              <a:t>”, con base en </a:t>
            </a:r>
            <a:r>
              <a:rPr lang="en-US" sz="1000" dirty="0" err="1"/>
              <a:t>datos</a:t>
            </a:r>
            <a:r>
              <a:rPr lang="en-US" sz="1000" dirty="0"/>
              <a:t> del Sistema Nacional de </a:t>
            </a:r>
            <a:r>
              <a:rPr lang="en-US" sz="1000" dirty="0" err="1"/>
              <a:t>Vigilancia</a:t>
            </a:r>
            <a:r>
              <a:rPr lang="en-US" sz="1000" dirty="0"/>
              <a:t> de la Salud (SNVS) </a:t>
            </a:r>
            <a:r>
              <a:rPr lang="en-US" sz="1000" dirty="0" err="1"/>
              <a:t>registrados</a:t>
            </a:r>
            <a:r>
              <a:rPr lang="en-US" sz="1000" dirty="0"/>
              <a:t> por los </a:t>
            </a:r>
            <a:r>
              <a:rPr lang="en-US" sz="1000" dirty="0" err="1"/>
              <a:t>programas</a:t>
            </a:r>
            <a:r>
              <a:rPr lang="en-US" sz="1000" dirty="0"/>
              <a:t> de control de la tuberculosis de las 24 </a:t>
            </a:r>
            <a:r>
              <a:rPr lang="en-US" sz="1000" dirty="0" err="1"/>
              <a:t>jurisdicciones</a:t>
            </a:r>
            <a:r>
              <a:rPr lang="en-US" sz="1000" dirty="0"/>
              <a:t> del </a:t>
            </a:r>
            <a:r>
              <a:rPr lang="en-US" sz="1000" dirty="0" err="1"/>
              <a:t>país</a:t>
            </a:r>
            <a:r>
              <a:rPr lang="es-AR" sz="1000" dirty="0"/>
              <a:t> al 19 de agosto de 2019</a:t>
            </a:r>
            <a:r>
              <a:rPr lang="en-US" sz="1000" dirty="0"/>
              <a:t>. Secretaría de </a:t>
            </a:r>
            <a:r>
              <a:rPr lang="en-US" sz="1000" dirty="0" err="1"/>
              <a:t>Gobierno</a:t>
            </a:r>
            <a:r>
              <a:rPr lang="en-US" sz="1000" dirty="0"/>
              <a:t> de Salud, Ministerio de Salud y Desarrollo Social de la </a:t>
            </a:r>
            <a:r>
              <a:rPr lang="en-US" sz="1000" dirty="0" err="1"/>
              <a:t>Nación</a:t>
            </a:r>
            <a:r>
              <a:rPr lang="en-US" sz="1000" dirty="0"/>
              <a:t>, Argentina.</a:t>
            </a:r>
          </a:p>
        </p:txBody>
      </p:sp>
    </p:spTree>
    <p:extLst>
      <p:ext uri="{BB962C8B-B14F-4D97-AF65-F5344CB8AC3E}">
        <p14:creationId xmlns:p14="http://schemas.microsoft.com/office/powerpoint/2010/main" val="907118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FE97EF9E-46ED-47B0-8DC5-2FB85299A9E1}"/>
              </a:ext>
            </a:extLst>
          </p:cNvPr>
          <p:cNvGraphicFramePr>
            <a:graphicFrameLocks noGrp="1"/>
          </p:cNvGraphicFramePr>
          <p:nvPr/>
        </p:nvGraphicFramePr>
        <p:xfrm>
          <a:off x="316492" y="147542"/>
          <a:ext cx="9273016" cy="604761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740B5161-E79D-4738-B78A-5D07A853F986}"/>
              </a:ext>
            </a:extLst>
          </p:cNvPr>
          <p:cNvSpPr txBox="1"/>
          <p:nvPr/>
        </p:nvSpPr>
        <p:spPr>
          <a:xfrm>
            <a:off x="527506" y="6169901"/>
            <a:ext cx="8850987" cy="707886"/>
          </a:xfrm>
          <a:prstGeom prst="rect">
            <a:avLst/>
          </a:prstGeom>
          <a:noFill/>
        </p:spPr>
        <p:txBody>
          <a:bodyPr wrap="square" rtlCol="0">
            <a:spAutoFit/>
          </a:bodyPr>
          <a:lstStyle/>
          <a:p>
            <a:r>
              <a:rPr lang="en-US" sz="1000" dirty="0"/>
              <a:t>Fuente: </a:t>
            </a:r>
            <a:r>
              <a:rPr lang="en-US" sz="1000" dirty="0" err="1"/>
              <a:t>Elaborado</a:t>
            </a:r>
            <a:r>
              <a:rPr lang="en-US" sz="1000" dirty="0"/>
              <a:t> por el Departamento </a:t>
            </a:r>
            <a:r>
              <a:rPr lang="en-US" sz="1000" dirty="0" err="1"/>
              <a:t>Programas</a:t>
            </a:r>
            <a:r>
              <a:rPr lang="en-US" sz="1000" dirty="0"/>
              <a:t> de Salud, Instituto Nacional de </a:t>
            </a:r>
            <a:r>
              <a:rPr lang="en-US" sz="1000" dirty="0" err="1"/>
              <a:t>Enfermedades</a:t>
            </a:r>
            <a:r>
              <a:rPr lang="en-US" sz="1000" dirty="0"/>
              <a:t> </a:t>
            </a:r>
            <a:r>
              <a:rPr lang="en-US" sz="1000" dirty="0" err="1"/>
              <a:t>Respiratorias</a:t>
            </a:r>
            <a:r>
              <a:rPr lang="en-US" sz="1000" dirty="0"/>
              <a:t> (INER) “Emilio Coni”, </a:t>
            </a:r>
            <a:r>
              <a:rPr lang="en-US" sz="1000" dirty="0" err="1"/>
              <a:t>Administración</a:t>
            </a:r>
            <a:r>
              <a:rPr lang="en-US" sz="1000" dirty="0"/>
              <a:t> Nacional de </a:t>
            </a:r>
            <a:r>
              <a:rPr lang="en-US" sz="1000" dirty="0" err="1"/>
              <a:t>Laboratorios</a:t>
            </a:r>
            <a:r>
              <a:rPr lang="en-US" sz="1000" dirty="0"/>
              <a:t> e </a:t>
            </a:r>
            <a:r>
              <a:rPr lang="en-US" sz="1000" dirty="0" err="1"/>
              <a:t>Institutos</a:t>
            </a:r>
            <a:r>
              <a:rPr lang="en-US" sz="1000" dirty="0"/>
              <a:t> de Salud (ANLIS) “Carlos G. </a:t>
            </a:r>
            <a:r>
              <a:rPr lang="en-US" sz="1000" dirty="0" err="1"/>
              <a:t>Malbrán</a:t>
            </a:r>
            <a:r>
              <a:rPr lang="en-US" sz="1000" dirty="0"/>
              <a:t>”, con base en </a:t>
            </a:r>
            <a:r>
              <a:rPr lang="en-US" sz="1000" dirty="0" err="1"/>
              <a:t>datos</a:t>
            </a:r>
            <a:r>
              <a:rPr lang="en-US" sz="1000" dirty="0"/>
              <a:t> del Sistema Nacional de </a:t>
            </a:r>
            <a:r>
              <a:rPr lang="en-US" sz="1000" dirty="0" err="1"/>
              <a:t>Vigilancia</a:t>
            </a:r>
            <a:r>
              <a:rPr lang="en-US" sz="1000" dirty="0"/>
              <a:t> de la Salud (SNVS) </a:t>
            </a:r>
            <a:r>
              <a:rPr lang="en-US" sz="1000" dirty="0" err="1"/>
              <a:t>registrados</a:t>
            </a:r>
            <a:r>
              <a:rPr lang="en-US" sz="1000" dirty="0"/>
              <a:t> por los </a:t>
            </a:r>
            <a:r>
              <a:rPr lang="en-US" sz="1000" dirty="0" err="1"/>
              <a:t>programas</a:t>
            </a:r>
            <a:r>
              <a:rPr lang="en-US" sz="1000" dirty="0"/>
              <a:t> de control de la tuberculosis de las 24 </a:t>
            </a:r>
            <a:r>
              <a:rPr lang="en-US" sz="1000" dirty="0" err="1"/>
              <a:t>jurisdicciones</a:t>
            </a:r>
            <a:r>
              <a:rPr lang="en-US" sz="1000" dirty="0"/>
              <a:t> del </a:t>
            </a:r>
            <a:r>
              <a:rPr lang="en-US" sz="1000" dirty="0" err="1"/>
              <a:t>país</a:t>
            </a:r>
            <a:r>
              <a:rPr lang="es-AR" sz="1000" dirty="0"/>
              <a:t> al 19 de agosto de 2019</a:t>
            </a:r>
            <a:r>
              <a:rPr lang="en-US" sz="1000" dirty="0"/>
              <a:t>. Secretaría de </a:t>
            </a:r>
            <a:r>
              <a:rPr lang="en-US" sz="1000" dirty="0" err="1"/>
              <a:t>Gobierno</a:t>
            </a:r>
            <a:r>
              <a:rPr lang="en-US" sz="1000" dirty="0"/>
              <a:t> de Salud, Ministerio de Salud y Desarrollo Social de la </a:t>
            </a:r>
            <a:r>
              <a:rPr lang="en-US" sz="1000" dirty="0" err="1"/>
              <a:t>Nación</a:t>
            </a:r>
            <a:r>
              <a:rPr lang="en-US" sz="1000" dirty="0"/>
              <a:t>, Argentina.</a:t>
            </a:r>
          </a:p>
        </p:txBody>
      </p:sp>
    </p:spTree>
    <p:extLst>
      <p:ext uri="{BB962C8B-B14F-4D97-AF65-F5344CB8AC3E}">
        <p14:creationId xmlns:p14="http://schemas.microsoft.com/office/powerpoint/2010/main" val="34438180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B77BD-0F62-48EB-8255-17CFA12752F1}"/>
              </a:ext>
            </a:extLst>
          </p:cNvPr>
          <p:cNvSpPr>
            <a:spLocks noGrp="1"/>
          </p:cNvSpPr>
          <p:nvPr>
            <p:ph type="title"/>
          </p:nvPr>
        </p:nvSpPr>
        <p:spPr>
          <a:xfrm>
            <a:off x="681036" y="87553"/>
            <a:ext cx="8543925" cy="1091169"/>
          </a:xfrm>
        </p:spPr>
        <p:txBody>
          <a:bodyPr>
            <a:normAutofit/>
          </a:bodyPr>
          <a:lstStyle/>
          <a:p>
            <a:pPr algn="ctr"/>
            <a:r>
              <a:rPr lang="es-AR" sz="2000" b="1" dirty="0">
                <a:latin typeface="Arial Black" panose="020B0A04020102020204" pitchFamily="34" charset="0"/>
              </a:rPr>
              <a:t>Desigualdad en la distribución de la notificación de casos de tuberculosis en menores de 20 años. Argentina, por jurisdicción, 2018</a:t>
            </a:r>
          </a:p>
        </p:txBody>
      </p:sp>
      <p:pic>
        <p:nvPicPr>
          <p:cNvPr id="4" name="Picture 3">
            <a:extLst>
              <a:ext uri="{FF2B5EF4-FFF2-40B4-BE49-F238E27FC236}">
                <a16:creationId xmlns:a16="http://schemas.microsoft.com/office/drawing/2014/main" id="{20B92832-74EC-49E5-BC20-83B01DD9356D}"/>
              </a:ext>
            </a:extLst>
          </p:cNvPr>
          <p:cNvPicPr>
            <a:picLocks noChangeAspect="1"/>
          </p:cNvPicPr>
          <p:nvPr/>
        </p:nvPicPr>
        <p:blipFill>
          <a:blip r:embed="rId2"/>
          <a:stretch>
            <a:fillRect/>
          </a:stretch>
        </p:blipFill>
        <p:spPr>
          <a:xfrm>
            <a:off x="521128" y="1316625"/>
            <a:ext cx="4359018" cy="4133446"/>
          </a:xfrm>
          <a:prstGeom prst="rect">
            <a:avLst/>
          </a:prstGeom>
        </p:spPr>
      </p:pic>
      <p:pic>
        <p:nvPicPr>
          <p:cNvPr id="5" name="Picture 4">
            <a:extLst>
              <a:ext uri="{FF2B5EF4-FFF2-40B4-BE49-F238E27FC236}">
                <a16:creationId xmlns:a16="http://schemas.microsoft.com/office/drawing/2014/main" id="{5A040F74-ACBE-4BD0-83D4-82EAAEE45EBF}"/>
              </a:ext>
            </a:extLst>
          </p:cNvPr>
          <p:cNvPicPr>
            <a:picLocks noChangeAspect="1"/>
          </p:cNvPicPr>
          <p:nvPr/>
        </p:nvPicPr>
        <p:blipFill>
          <a:blip r:embed="rId3"/>
          <a:stretch>
            <a:fillRect/>
          </a:stretch>
        </p:blipFill>
        <p:spPr>
          <a:xfrm>
            <a:off x="5019475" y="1316625"/>
            <a:ext cx="4359018" cy="4133446"/>
          </a:xfrm>
          <a:prstGeom prst="rect">
            <a:avLst/>
          </a:prstGeom>
        </p:spPr>
      </p:pic>
      <p:pic>
        <p:nvPicPr>
          <p:cNvPr id="7" name="Picture 6">
            <a:extLst>
              <a:ext uri="{FF2B5EF4-FFF2-40B4-BE49-F238E27FC236}">
                <a16:creationId xmlns:a16="http://schemas.microsoft.com/office/drawing/2014/main" id="{2E0D2EB0-2F78-40C5-B85E-ADB8EDD56E87}"/>
              </a:ext>
            </a:extLst>
          </p:cNvPr>
          <p:cNvPicPr>
            <a:picLocks noChangeAspect="1"/>
          </p:cNvPicPr>
          <p:nvPr/>
        </p:nvPicPr>
        <p:blipFill>
          <a:blip r:embed="rId4"/>
          <a:stretch>
            <a:fillRect/>
          </a:stretch>
        </p:blipFill>
        <p:spPr>
          <a:xfrm>
            <a:off x="7006311" y="4189479"/>
            <a:ext cx="2088647" cy="640900"/>
          </a:xfrm>
          <a:prstGeom prst="rect">
            <a:avLst/>
          </a:prstGeom>
          <a:solidFill>
            <a:schemeClr val="bg1"/>
          </a:solidFill>
          <a:ln>
            <a:solidFill>
              <a:schemeClr val="tx1"/>
            </a:solidFill>
          </a:ln>
        </p:spPr>
      </p:pic>
      <p:pic>
        <p:nvPicPr>
          <p:cNvPr id="8" name="Picture 7">
            <a:extLst>
              <a:ext uri="{FF2B5EF4-FFF2-40B4-BE49-F238E27FC236}">
                <a16:creationId xmlns:a16="http://schemas.microsoft.com/office/drawing/2014/main" id="{D0AC0B7B-4E3C-4019-895B-2FEA61C2B5BE}"/>
              </a:ext>
            </a:extLst>
          </p:cNvPr>
          <p:cNvPicPr>
            <a:picLocks noChangeAspect="1"/>
          </p:cNvPicPr>
          <p:nvPr/>
        </p:nvPicPr>
        <p:blipFill>
          <a:blip r:embed="rId5"/>
          <a:stretch>
            <a:fillRect/>
          </a:stretch>
        </p:blipFill>
        <p:spPr>
          <a:xfrm>
            <a:off x="2494935" y="4234947"/>
            <a:ext cx="2088647" cy="640900"/>
          </a:xfrm>
          <a:prstGeom prst="rect">
            <a:avLst/>
          </a:prstGeom>
          <a:solidFill>
            <a:schemeClr val="bg1"/>
          </a:solidFill>
          <a:ln>
            <a:solidFill>
              <a:schemeClr val="tx1"/>
            </a:solidFill>
          </a:ln>
        </p:spPr>
      </p:pic>
      <p:sp>
        <p:nvSpPr>
          <p:cNvPr id="9" name="TextBox 8">
            <a:extLst>
              <a:ext uri="{FF2B5EF4-FFF2-40B4-BE49-F238E27FC236}">
                <a16:creationId xmlns:a16="http://schemas.microsoft.com/office/drawing/2014/main" id="{2322F823-9C31-405C-95B2-B1A8203BFD85}"/>
              </a:ext>
            </a:extLst>
          </p:cNvPr>
          <p:cNvSpPr txBox="1"/>
          <p:nvPr/>
        </p:nvSpPr>
        <p:spPr>
          <a:xfrm>
            <a:off x="747513" y="5472551"/>
            <a:ext cx="3966742" cy="738664"/>
          </a:xfrm>
          <a:prstGeom prst="rect">
            <a:avLst/>
          </a:prstGeom>
          <a:noFill/>
        </p:spPr>
        <p:txBody>
          <a:bodyPr wrap="square" rtlCol="0">
            <a:spAutoFit/>
          </a:bodyPr>
          <a:lstStyle/>
          <a:p>
            <a:pPr algn="ctr"/>
            <a:r>
              <a:rPr lang="es-AR" sz="1400" b="1" dirty="0"/>
              <a:t>Las jurisdicciones que concentran el 20% de la población menor de 15 años concentran el 45% de los casos de tuberculosis</a:t>
            </a:r>
          </a:p>
        </p:txBody>
      </p:sp>
      <p:sp>
        <p:nvSpPr>
          <p:cNvPr id="10" name="TextBox 9">
            <a:extLst>
              <a:ext uri="{FF2B5EF4-FFF2-40B4-BE49-F238E27FC236}">
                <a16:creationId xmlns:a16="http://schemas.microsoft.com/office/drawing/2014/main" id="{5A8935D0-C4FC-40B9-BBDF-446321232371}"/>
              </a:ext>
            </a:extLst>
          </p:cNvPr>
          <p:cNvSpPr txBox="1"/>
          <p:nvPr/>
        </p:nvSpPr>
        <p:spPr>
          <a:xfrm>
            <a:off x="5324696" y="5472551"/>
            <a:ext cx="3966742" cy="738664"/>
          </a:xfrm>
          <a:prstGeom prst="rect">
            <a:avLst/>
          </a:prstGeom>
          <a:noFill/>
        </p:spPr>
        <p:txBody>
          <a:bodyPr wrap="square" rtlCol="0">
            <a:spAutoFit/>
          </a:bodyPr>
          <a:lstStyle/>
          <a:p>
            <a:pPr algn="ctr"/>
            <a:r>
              <a:rPr lang="es-AR" sz="1400" b="1" dirty="0"/>
              <a:t>Las jurisdicciones que concentran el 20% de la población de 15 a 19 años concentran el 48% de los casos de tuberculosis</a:t>
            </a:r>
          </a:p>
        </p:txBody>
      </p:sp>
      <p:sp>
        <p:nvSpPr>
          <p:cNvPr id="11" name="TextBox 10">
            <a:extLst>
              <a:ext uri="{FF2B5EF4-FFF2-40B4-BE49-F238E27FC236}">
                <a16:creationId xmlns:a16="http://schemas.microsoft.com/office/drawing/2014/main" id="{D2015C39-5A2B-40F6-B106-C84934D983C3}"/>
              </a:ext>
            </a:extLst>
          </p:cNvPr>
          <p:cNvSpPr txBox="1"/>
          <p:nvPr/>
        </p:nvSpPr>
        <p:spPr>
          <a:xfrm>
            <a:off x="527506" y="6169901"/>
            <a:ext cx="8850987" cy="707886"/>
          </a:xfrm>
          <a:prstGeom prst="rect">
            <a:avLst/>
          </a:prstGeom>
          <a:noFill/>
        </p:spPr>
        <p:txBody>
          <a:bodyPr wrap="square" rtlCol="0">
            <a:spAutoFit/>
          </a:bodyPr>
          <a:lstStyle/>
          <a:p>
            <a:r>
              <a:rPr lang="en-US" sz="1000" dirty="0"/>
              <a:t>Fuente: </a:t>
            </a:r>
            <a:r>
              <a:rPr lang="en-US" sz="1000" dirty="0" err="1"/>
              <a:t>Elaborado</a:t>
            </a:r>
            <a:r>
              <a:rPr lang="en-US" sz="1000" dirty="0"/>
              <a:t> por el Departamento </a:t>
            </a:r>
            <a:r>
              <a:rPr lang="en-US" sz="1000" dirty="0" err="1"/>
              <a:t>Programas</a:t>
            </a:r>
            <a:r>
              <a:rPr lang="en-US" sz="1000" dirty="0"/>
              <a:t> de Salud, Instituto Nacional de </a:t>
            </a:r>
            <a:r>
              <a:rPr lang="en-US" sz="1000" dirty="0" err="1"/>
              <a:t>Enfermedades</a:t>
            </a:r>
            <a:r>
              <a:rPr lang="en-US" sz="1000" dirty="0"/>
              <a:t> </a:t>
            </a:r>
            <a:r>
              <a:rPr lang="en-US" sz="1000" dirty="0" err="1"/>
              <a:t>Respiratorias</a:t>
            </a:r>
            <a:r>
              <a:rPr lang="en-US" sz="1000" dirty="0"/>
              <a:t> (INER) “Emilio Coni”, </a:t>
            </a:r>
            <a:r>
              <a:rPr lang="en-US" sz="1000" dirty="0" err="1"/>
              <a:t>Administración</a:t>
            </a:r>
            <a:r>
              <a:rPr lang="en-US" sz="1000" dirty="0"/>
              <a:t> Nacional de </a:t>
            </a:r>
            <a:r>
              <a:rPr lang="en-US" sz="1000" dirty="0" err="1"/>
              <a:t>Laboratorios</a:t>
            </a:r>
            <a:r>
              <a:rPr lang="en-US" sz="1000" dirty="0"/>
              <a:t> e </a:t>
            </a:r>
            <a:r>
              <a:rPr lang="en-US" sz="1000" dirty="0" err="1"/>
              <a:t>Institutos</a:t>
            </a:r>
            <a:r>
              <a:rPr lang="en-US" sz="1000" dirty="0"/>
              <a:t> de Salud (ANLIS) “Carlos G. </a:t>
            </a:r>
            <a:r>
              <a:rPr lang="en-US" sz="1000" dirty="0" err="1"/>
              <a:t>Malbrán</a:t>
            </a:r>
            <a:r>
              <a:rPr lang="en-US" sz="1000" dirty="0"/>
              <a:t>”, con base en </a:t>
            </a:r>
            <a:r>
              <a:rPr lang="en-US" sz="1000" dirty="0" err="1"/>
              <a:t>datos</a:t>
            </a:r>
            <a:r>
              <a:rPr lang="en-US" sz="1000" dirty="0"/>
              <a:t> del Sistema Nacional de </a:t>
            </a:r>
            <a:r>
              <a:rPr lang="en-US" sz="1000" dirty="0" err="1"/>
              <a:t>Vigilancia</a:t>
            </a:r>
            <a:r>
              <a:rPr lang="en-US" sz="1000" dirty="0"/>
              <a:t> de la Salud (SNVS) </a:t>
            </a:r>
            <a:r>
              <a:rPr lang="en-US" sz="1000" dirty="0" err="1"/>
              <a:t>registrados</a:t>
            </a:r>
            <a:r>
              <a:rPr lang="en-US" sz="1000" dirty="0"/>
              <a:t> por los </a:t>
            </a:r>
            <a:r>
              <a:rPr lang="en-US" sz="1000" dirty="0" err="1"/>
              <a:t>programas</a:t>
            </a:r>
            <a:r>
              <a:rPr lang="en-US" sz="1000" dirty="0"/>
              <a:t> de control de la tuberculosis de las 24 </a:t>
            </a:r>
            <a:r>
              <a:rPr lang="en-US" sz="1000" dirty="0" err="1"/>
              <a:t>jurisdicciones</a:t>
            </a:r>
            <a:r>
              <a:rPr lang="en-US" sz="1000" dirty="0"/>
              <a:t> del </a:t>
            </a:r>
            <a:r>
              <a:rPr lang="en-US" sz="1000" dirty="0" err="1"/>
              <a:t>país</a:t>
            </a:r>
            <a:r>
              <a:rPr lang="es-AR" sz="1000" dirty="0"/>
              <a:t> al 19 de agosto de 2019</a:t>
            </a:r>
            <a:r>
              <a:rPr lang="en-US" sz="1000" dirty="0"/>
              <a:t>. Secretaría de </a:t>
            </a:r>
            <a:r>
              <a:rPr lang="en-US" sz="1000" dirty="0" err="1"/>
              <a:t>Gobierno</a:t>
            </a:r>
            <a:r>
              <a:rPr lang="en-US" sz="1000" dirty="0"/>
              <a:t> de Salud, Ministerio de Salud y Desarrollo Social de la </a:t>
            </a:r>
            <a:r>
              <a:rPr lang="en-US" sz="1000" dirty="0" err="1"/>
              <a:t>Nación</a:t>
            </a:r>
            <a:r>
              <a:rPr lang="en-US" sz="1000" dirty="0"/>
              <a:t>, Argentina.</a:t>
            </a:r>
          </a:p>
        </p:txBody>
      </p:sp>
      <p:sp>
        <p:nvSpPr>
          <p:cNvPr id="12" name="TextBox 11">
            <a:extLst>
              <a:ext uri="{FF2B5EF4-FFF2-40B4-BE49-F238E27FC236}">
                <a16:creationId xmlns:a16="http://schemas.microsoft.com/office/drawing/2014/main" id="{2E5B82AB-AC3C-4BAC-93B8-393E61B0BC22}"/>
              </a:ext>
            </a:extLst>
          </p:cNvPr>
          <p:cNvSpPr txBox="1"/>
          <p:nvPr/>
        </p:nvSpPr>
        <p:spPr>
          <a:xfrm>
            <a:off x="747513" y="1081977"/>
            <a:ext cx="3966742" cy="307777"/>
          </a:xfrm>
          <a:prstGeom prst="rect">
            <a:avLst/>
          </a:prstGeom>
          <a:noFill/>
        </p:spPr>
        <p:txBody>
          <a:bodyPr wrap="square" rtlCol="0">
            <a:spAutoFit/>
          </a:bodyPr>
          <a:lstStyle/>
          <a:p>
            <a:pPr algn="ctr"/>
            <a:r>
              <a:rPr lang="es-AR" sz="1400" b="1" dirty="0">
                <a:latin typeface="Arial Black" panose="020B0A04020102020204" pitchFamily="34" charset="0"/>
              </a:rPr>
              <a:t>MENORES DE 15 AÑOS</a:t>
            </a:r>
          </a:p>
        </p:txBody>
      </p:sp>
      <p:sp>
        <p:nvSpPr>
          <p:cNvPr id="13" name="TextBox 12">
            <a:extLst>
              <a:ext uri="{FF2B5EF4-FFF2-40B4-BE49-F238E27FC236}">
                <a16:creationId xmlns:a16="http://schemas.microsoft.com/office/drawing/2014/main" id="{F1CBE249-BC7E-4A3D-80B9-3A95F2D0998F}"/>
              </a:ext>
            </a:extLst>
          </p:cNvPr>
          <p:cNvSpPr txBox="1"/>
          <p:nvPr/>
        </p:nvSpPr>
        <p:spPr>
          <a:xfrm>
            <a:off x="5025856" y="1100152"/>
            <a:ext cx="3966742" cy="307777"/>
          </a:xfrm>
          <a:prstGeom prst="rect">
            <a:avLst/>
          </a:prstGeom>
          <a:noFill/>
        </p:spPr>
        <p:txBody>
          <a:bodyPr wrap="square" rtlCol="0">
            <a:spAutoFit/>
          </a:bodyPr>
          <a:lstStyle/>
          <a:p>
            <a:pPr algn="ctr"/>
            <a:r>
              <a:rPr lang="es-AR" sz="1400" b="1" dirty="0">
                <a:latin typeface="Arial Black" panose="020B0A04020102020204" pitchFamily="34" charset="0"/>
              </a:rPr>
              <a:t>15 A 19 AÑOS</a:t>
            </a:r>
          </a:p>
        </p:txBody>
      </p:sp>
    </p:spTree>
    <p:extLst>
      <p:ext uri="{BB962C8B-B14F-4D97-AF65-F5344CB8AC3E}">
        <p14:creationId xmlns:p14="http://schemas.microsoft.com/office/powerpoint/2010/main" val="3364839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7567668-30E8-4A39-B4C2-3D60BF36E21D}"/>
              </a:ext>
            </a:extLst>
          </p:cNvPr>
          <p:cNvPicPr>
            <a:picLocks noChangeAspect="1"/>
          </p:cNvPicPr>
          <p:nvPr/>
        </p:nvPicPr>
        <p:blipFill>
          <a:blip r:embed="rId2"/>
          <a:stretch>
            <a:fillRect/>
          </a:stretch>
        </p:blipFill>
        <p:spPr>
          <a:xfrm>
            <a:off x="3681078" y="856608"/>
            <a:ext cx="6224922" cy="4927233"/>
          </a:xfrm>
          <a:prstGeom prst="rect">
            <a:avLst/>
          </a:prstGeom>
        </p:spPr>
      </p:pic>
      <p:pic>
        <p:nvPicPr>
          <p:cNvPr id="4" name="Imagen 3">
            <a:extLst>
              <a:ext uri="{FF2B5EF4-FFF2-40B4-BE49-F238E27FC236}">
                <a16:creationId xmlns:a16="http://schemas.microsoft.com/office/drawing/2014/main" id="{93DD49A5-F473-4537-B036-9E878E7DCAA4}"/>
              </a:ext>
            </a:extLst>
          </p:cNvPr>
          <p:cNvPicPr>
            <a:picLocks noChangeAspect="1"/>
          </p:cNvPicPr>
          <p:nvPr/>
        </p:nvPicPr>
        <p:blipFill rotWithShape="1">
          <a:blip r:embed="rId3"/>
          <a:srcRect l="32742" r="33138"/>
          <a:stretch/>
        </p:blipFill>
        <p:spPr>
          <a:xfrm>
            <a:off x="83004" y="653744"/>
            <a:ext cx="3125994" cy="5209991"/>
          </a:xfrm>
          <a:prstGeom prst="rect">
            <a:avLst/>
          </a:prstGeom>
        </p:spPr>
      </p:pic>
      <p:pic>
        <p:nvPicPr>
          <p:cNvPr id="3" name="Imagen 2">
            <a:extLst>
              <a:ext uri="{FF2B5EF4-FFF2-40B4-BE49-F238E27FC236}">
                <a16:creationId xmlns:a16="http://schemas.microsoft.com/office/drawing/2014/main" id="{D3DCFAE8-4ECD-450E-9754-F11A0EC5B4E6}"/>
              </a:ext>
            </a:extLst>
          </p:cNvPr>
          <p:cNvPicPr>
            <a:picLocks noChangeAspect="1"/>
          </p:cNvPicPr>
          <p:nvPr/>
        </p:nvPicPr>
        <p:blipFill rotWithShape="1">
          <a:blip r:embed="rId4"/>
          <a:srcRect r="21949"/>
          <a:stretch/>
        </p:blipFill>
        <p:spPr>
          <a:xfrm>
            <a:off x="1936834" y="3429000"/>
            <a:ext cx="1580990" cy="1202751"/>
          </a:xfrm>
          <a:prstGeom prst="rect">
            <a:avLst/>
          </a:prstGeom>
        </p:spPr>
      </p:pic>
      <p:pic>
        <p:nvPicPr>
          <p:cNvPr id="5" name="Imagen 4">
            <a:extLst>
              <a:ext uri="{FF2B5EF4-FFF2-40B4-BE49-F238E27FC236}">
                <a16:creationId xmlns:a16="http://schemas.microsoft.com/office/drawing/2014/main" id="{B635D10E-7E09-4443-8B16-F72E8D17F68D}"/>
              </a:ext>
            </a:extLst>
          </p:cNvPr>
          <p:cNvPicPr>
            <a:picLocks noChangeAspect="1"/>
          </p:cNvPicPr>
          <p:nvPr/>
        </p:nvPicPr>
        <p:blipFill rotWithShape="1">
          <a:blip r:embed="rId5"/>
          <a:srcRect t="1905"/>
          <a:stretch/>
        </p:blipFill>
        <p:spPr>
          <a:xfrm>
            <a:off x="1861122" y="4799209"/>
            <a:ext cx="733774" cy="984633"/>
          </a:xfrm>
          <a:prstGeom prst="rect">
            <a:avLst/>
          </a:prstGeom>
        </p:spPr>
      </p:pic>
      <p:sp>
        <p:nvSpPr>
          <p:cNvPr id="7" name="CuadroTexto 6">
            <a:extLst>
              <a:ext uri="{FF2B5EF4-FFF2-40B4-BE49-F238E27FC236}">
                <a16:creationId xmlns:a16="http://schemas.microsoft.com/office/drawing/2014/main" id="{0EA55D33-90AB-4CEC-A94C-B6209AB899DB}"/>
              </a:ext>
            </a:extLst>
          </p:cNvPr>
          <p:cNvSpPr txBox="1"/>
          <p:nvPr/>
        </p:nvSpPr>
        <p:spPr>
          <a:xfrm>
            <a:off x="199178" y="126510"/>
            <a:ext cx="9507641" cy="523220"/>
          </a:xfrm>
          <a:prstGeom prst="rect">
            <a:avLst/>
          </a:prstGeom>
          <a:noFill/>
        </p:spPr>
        <p:txBody>
          <a:bodyPr wrap="square" rtlCol="0">
            <a:spAutoFit/>
          </a:bodyPr>
          <a:lstStyle/>
          <a:p>
            <a:pPr algn="ctr"/>
            <a:r>
              <a:rPr lang="es-AR" sz="1400" b="1" dirty="0">
                <a:solidFill>
                  <a:schemeClr val="bg2">
                    <a:lumMod val="25000"/>
                  </a:schemeClr>
                </a:solidFill>
              </a:rPr>
              <a:t>Tasa de notificación de casos de TB todas las formas en menores de 20 años por departamentos/partidos/comunas de residencia. Argentina 2017</a:t>
            </a:r>
          </a:p>
        </p:txBody>
      </p:sp>
      <p:sp>
        <p:nvSpPr>
          <p:cNvPr id="8" name="TextBox 7">
            <a:extLst>
              <a:ext uri="{FF2B5EF4-FFF2-40B4-BE49-F238E27FC236}">
                <a16:creationId xmlns:a16="http://schemas.microsoft.com/office/drawing/2014/main" id="{765A8C15-E77A-4D73-B94F-C16911E0AFC2}"/>
              </a:ext>
            </a:extLst>
          </p:cNvPr>
          <p:cNvSpPr txBox="1"/>
          <p:nvPr/>
        </p:nvSpPr>
        <p:spPr>
          <a:xfrm>
            <a:off x="527506" y="6169901"/>
            <a:ext cx="8850987" cy="553998"/>
          </a:xfrm>
          <a:prstGeom prst="rect">
            <a:avLst/>
          </a:prstGeom>
          <a:noFill/>
        </p:spPr>
        <p:txBody>
          <a:bodyPr wrap="square" rtlCol="0">
            <a:spAutoFit/>
          </a:bodyPr>
          <a:lstStyle/>
          <a:p>
            <a:r>
              <a:rPr lang="en-US" sz="1000" dirty="0"/>
              <a:t>Fuente: </a:t>
            </a:r>
            <a:r>
              <a:rPr lang="en-US" sz="1000" dirty="0" err="1"/>
              <a:t>Elaborado</a:t>
            </a:r>
            <a:r>
              <a:rPr lang="en-US" sz="1000" dirty="0"/>
              <a:t> por el Departamento </a:t>
            </a:r>
            <a:r>
              <a:rPr lang="en-US" sz="1000" dirty="0" err="1"/>
              <a:t>Programas</a:t>
            </a:r>
            <a:r>
              <a:rPr lang="en-US" sz="1000" dirty="0"/>
              <a:t> de Salud, Instituto Nacional de </a:t>
            </a:r>
            <a:r>
              <a:rPr lang="en-US" sz="1000" dirty="0" err="1"/>
              <a:t>Enfermedades</a:t>
            </a:r>
            <a:r>
              <a:rPr lang="en-US" sz="1000" dirty="0"/>
              <a:t> </a:t>
            </a:r>
            <a:r>
              <a:rPr lang="en-US" sz="1000" dirty="0" err="1"/>
              <a:t>Respiratorias</a:t>
            </a:r>
            <a:r>
              <a:rPr lang="en-US" sz="1000" dirty="0"/>
              <a:t> (INER) “Emilio Coni”, </a:t>
            </a:r>
            <a:r>
              <a:rPr lang="en-US" sz="1000" dirty="0" err="1"/>
              <a:t>Administración</a:t>
            </a:r>
            <a:r>
              <a:rPr lang="en-US" sz="1000" dirty="0"/>
              <a:t> Nacional de </a:t>
            </a:r>
            <a:r>
              <a:rPr lang="en-US" sz="1000" dirty="0" err="1"/>
              <a:t>Laboratorios</a:t>
            </a:r>
            <a:r>
              <a:rPr lang="en-US" sz="1000" dirty="0"/>
              <a:t> e </a:t>
            </a:r>
            <a:r>
              <a:rPr lang="en-US" sz="1000" dirty="0" err="1"/>
              <a:t>Institutos</a:t>
            </a:r>
            <a:r>
              <a:rPr lang="en-US" sz="1000" dirty="0"/>
              <a:t> de Salud (ANLIS) “Carlos G. </a:t>
            </a:r>
            <a:r>
              <a:rPr lang="en-US" sz="1000" dirty="0" err="1"/>
              <a:t>Malbrán</a:t>
            </a:r>
            <a:r>
              <a:rPr lang="en-US" sz="1000" dirty="0"/>
              <a:t>”, con base en </a:t>
            </a:r>
            <a:r>
              <a:rPr lang="en-US" sz="1000" dirty="0" err="1"/>
              <a:t>datos</a:t>
            </a:r>
            <a:r>
              <a:rPr lang="en-US" sz="1000" dirty="0"/>
              <a:t> del Sistema Nacional de </a:t>
            </a:r>
            <a:r>
              <a:rPr lang="en-US" sz="1000" dirty="0" err="1"/>
              <a:t>Vigilancia</a:t>
            </a:r>
            <a:r>
              <a:rPr lang="en-US" sz="1000" dirty="0"/>
              <a:t> de la Salud (SNVS) </a:t>
            </a:r>
            <a:r>
              <a:rPr lang="en-US" sz="1000" dirty="0" err="1"/>
              <a:t>registrados</a:t>
            </a:r>
            <a:r>
              <a:rPr lang="en-US" sz="1000" dirty="0"/>
              <a:t> por los </a:t>
            </a:r>
            <a:r>
              <a:rPr lang="en-US" sz="1000" dirty="0" err="1"/>
              <a:t>programas</a:t>
            </a:r>
            <a:r>
              <a:rPr lang="en-US" sz="1000" dirty="0"/>
              <a:t> de control de la tuberculosis de las 24 </a:t>
            </a:r>
            <a:r>
              <a:rPr lang="en-US" sz="1000" dirty="0" err="1"/>
              <a:t>jurisdicciones</a:t>
            </a:r>
            <a:r>
              <a:rPr lang="en-US" sz="1000" dirty="0"/>
              <a:t> del </a:t>
            </a:r>
            <a:r>
              <a:rPr lang="en-US" sz="1000" dirty="0" err="1"/>
              <a:t>país</a:t>
            </a:r>
            <a:r>
              <a:rPr lang="en-US" sz="1000" dirty="0"/>
              <a:t>. Secretaría de </a:t>
            </a:r>
            <a:r>
              <a:rPr lang="en-US" sz="1000" dirty="0" err="1"/>
              <a:t>Gobierno</a:t>
            </a:r>
            <a:r>
              <a:rPr lang="en-US" sz="1000" dirty="0"/>
              <a:t> de Salud, Ministerio de Salud y Desarrollo Social de la </a:t>
            </a:r>
            <a:r>
              <a:rPr lang="en-US" sz="1000" dirty="0" err="1"/>
              <a:t>Nación</a:t>
            </a:r>
            <a:r>
              <a:rPr lang="en-US" sz="1000" dirty="0"/>
              <a:t>, Argentina.</a:t>
            </a:r>
          </a:p>
        </p:txBody>
      </p:sp>
      <p:pic>
        <p:nvPicPr>
          <p:cNvPr id="9" name="Picture 8">
            <a:extLst>
              <a:ext uri="{FF2B5EF4-FFF2-40B4-BE49-F238E27FC236}">
                <a16:creationId xmlns:a16="http://schemas.microsoft.com/office/drawing/2014/main" id="{2EF864D8-A3CF-4992-BEAF-C7E1B77D10FD}"/>
              </a:ext>
            </a:extLst>
          </p:cNvPr>
          <p:cNvPicPr>
            <a:picLocks noChangeAspect="1"/>
          </p:cNvPicPr>
          <p:nvPr/>
        </p:nvPicPr>
        <p:blipFill rotWithShape="1">
          <a:blip r:embed="rId6">
            <a:extLst>
              <a:ext uri="{28A0092B-C50C-407E-A947-70E740481C1C}">
                <a14:useLocalDpi xmlns:a14="http://schemas.microsoft.com/office/drawing/2010/main" val="0"/>
              </a:ext>
            </a:extLst>
          </a:blip>
          <a:srcRect l="37433" t="31075" r="21207" b="9359"/>
          <a:stretch/>
        </p:blipFill>
        <p:spPr>
          <a:xfrm>
            <a:off x="6391600" y="2808874"/>
            <a:ext cx="3155131" cy="2556000"/>
          </a:xfrm>
          <a:prstGeom prst="rect">
            <a:avLst/>
          </a:prstGeom>
        </p:spPr>
      </p:pic>
    </p:spTree>
    <p:extLst>
      <p:ext uri="{BB962C8B-B14F-4D97-AF65-F5344CB8AC3E}">
        <p14:creationId xmlns:p14="http://schemas.microsoft.com/office/powerpoint/2010/main" val="220720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03D6CEBD-E740-476E-AB87-F7CA6440BFB5}"/>
              </a:ext>
            </a:extLst>
          </p:cNvPr>
          <p:cNvPicPr>
            <a:picLocks noChangeAspect="1"/>
          </p:cNvPicPr>
          <p:nvPr/>
        </p:nvPicPr>
        <p:blipFill rotWithShape="1">
          <a:blip r:embed="rId2"/>
          <a:srcRect t="45396" b="39374"/>
          <a:stretch/>
        </p:blipFill>
        <p:spPr>
          <a:xfrm>
            <a:off x="0" y="5805926"/>
            <a:ext cx="9906000" cy="1065958"/>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E5EEC2AD-D516-4061-9534-E1E9B711EE00}"/>
              </a:ext>
            </a:extLst>
          </p:cNvPr>
          <p:cNvPicPr>
            <a:picLocks noChangeAspect="1"/>
          </p:cNvPicPr>
          <p:nvPr/>
        </p:nvPicPr>
        <p:blipFill rotWithShape="1">
          <a:blip r:embed="rId3">
            <a:extLst>
              <a:ext uri="{28A0092B-C50C-407E-A947-70E740481C1C}">
                <a14:useLocalDpi xmlns:a14="http://schemas.microsoft.com/office/drawing/2010/main" val="0"/>
              </a:ext>
            </a:extLst>
          </a:blip>
          <a:srcRect l="3274" t="19851" r="6117" b="37120"/>
          <a:stretch/>
        </p:blipFill>
        <p:spPr>
          <a:xfrm>
            <a:off x="370368" y="0"/>
            <a:ext cx="8975652" cy="2397642"/>
          </a:xfrm>
          <a:prstGeom prst="rect">
            <a:avLst/>
          </a:prstGeom>
        </p:spPr>
      </p:pic>
      <p:pic>
        <p:nvPicPr>
          <p:cNvPr id="6" name="Imagen 4" descr="LOGOCONIletrasnegrasa.png">
            <a:extLst>
              <a:ext uri="{FF2B5EF4-FFF2-40B4-BE49-F238E27FC236}">
                <a16:creationId xmlns:a16="http://schemas.microsoft.com/office/drawing/2014/main" id="{FF0EEBAC-2042-440F-AB5F-065DDF611C48}"/>
              </a:ext>
            </a:extLst>
          </p:cNvPr>
          <p:cNvPicPr/>
          <p:nvPr/>
        </p:nvPicPr>
        <p:blipFill>
          <a:blip r:embed="rId4" cstate="print"/>
          <a:stretch>
            <a:fillRect/>
          </a:stretch>
        </p:blipFill>
        <p:spPr>
          <a:xfrm>
            <a:off x="162220" y="5141180"/>
            <a:ext cx="619125" cy="561975"/>
          </a:xfrm>
          <a:prstGeom prst="rect">
            <a:avLst/>
          </a:prstGeom>
        </p:spPr>
      </p:pic>
      <p:pic>
        <p:nvPicPr>
          <p:cNvPr id="7" name="Picture 2" descr="marca-anlis-malbran">
            <a:extLst>
              <a:ext uri="{FF2B5EF4-FFF2-40B4-BE49-F238E27FC236}">
                <a16:creationId xmlns:a16="http://schemas.microsoft.com/office/drawing/2014/main" id="{AE801CA6-B21D-4ABF-8FBC-34899AD19E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6972" y="5169755"/>
            <a:ext cx="1417638" cy="5334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8" name="TextBox 7">
            <a:extLst>
              <a:ext uri="{FF2B5EF4-FFF2-40B4-BE49-F238E27FC236}">
                <a16:creationId xmlns:a16="http://schemas.microsoft.com/office/drawing/2014/main" id="{34E8C188-6AF3-46CC-872A-A4C6BD7902EC}"/>
              </a:ext>
            </a:extLst>
          </p:cNvPr>
          <p:cNvSpPr txBox="1"/>
          <p:nvPr/>
        </p:nvSpPr>
        <p:spPr>
          <a:xfrm>
            <a:off x="1002994" y="2941882"/>
            <a:ext cx="7900012" cy="1569660"/>
          </a:xfrm>
          <a:prstGeom prst="rect">
            <a:avLst/>
          </a:prstGeom>
          <a:noFill/>
        </p:spPr>
        <p:txBody>
          <a:bodyPr wrap="square" rtlCol="0">
            <a:spAutoFit/>
          </a:bodyPr>
          <a:lstStyle/>
          <a:p>
            <a:pPr algn="ctr"/>
            <a:r>
              <a:rPr lang="es-AR" sz="2400" dirty="0">
                <a:latin typeface="Arial Black" panose="020B0A04020102020204" pitchFamily="34" charset="0"/>
              </a:rPr>
              <a:t>NOTIFICACIÓN DE CASOS DE TUBERCULOSIS PEDIÁTRICA Y ADOLESCENTE</a:t>
            </a:r>
          </a:p>
          <a:p>
            <a:pPr algn="ctr"/>
            <a:endParaRPr lang="es-AR" sz="2400" dirty="0">
              <a:latin typeface="Arial Black" panose="020B0A04020102020204" pitchFamily="34" charset="0"/>
            </a:endParaRPr>
          </a:p>
          <a:p>
            <a:pPr algn="ctr"/>
            <a:r>
              <a:rPr lang="es-AR" sz="2400" dirty="0">
                <a:latin typeface="Arial Black" panose="020B0A04020102020204" pitchFamily="34" charset="0"/>
              </a:rPr>
              <a:t>CARACTERÍSTICAS DE LOS CASOS</a:t>
            </a:r>
          </a:p>
        </p:txBody>
      </p:sp>
    </p:spTree>
    <p:extLst>
      <p:ext uri="{BB962C8B-B14F-4D97-AF65-F5344CB8AC3E}">
        <p14:creationId xmlns:p14="http://schemas.microsoft.com/office/powerpoint/2010/main" val="1002067658"/>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
            <a:extLst>
              <a:ext uri="{FF2B5EF4-FFF2-40B4-BE49-F238E27FC236}">
                <a16:creationId xmlns:a16="http://schemas.microsoft.com/office/drawing/2014/main" id="{13779B76-BBD6-411B-A41B-242EB24F774D}"/>
              </a:ext>
            </a:extLst>
          </p:cNvPr>
          <p:cNvSpPr txBox="1">
            <a:spLocks/>
          </p:cNvSpPr>
          <p:nvPr/>
        </p:nvSpPr>
        <p:spPr>
          <a:xfrm>
            <a:off x="495300" y="340091"/>
            <a:ext cx="8915400" cy="139496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2800" dirty="0">
                <a:latin typeface="Arial Black" panose="020B0A04020102020204" pitchFamily="34" charset="0"/>
              </a:rPr>
              <a:t>La detección de los casos de tuberculosis pediátrica y adolescente no es precoz:</a:t>
            </a:r>
          </a:p>
        </p:txBody>
      </p:sp>
      <p:sp>
        <p:nvSpPr>
          <p:cNvPr id="11" name="Marcador de contenido 2">
            <a:extLst>
              <a:ext uri="{FF2B5EF4-FFF2-40B4-BE49-F238E27FC236}">
                <a16:creationId xmlns:a16="http://schemas.microsoft.com/office/drawing/2014/main" id="{A7E571D4-CB62-4401-81A5-47E45EF9A59B}"/>
              </a:ext>
            </a:extLst>
          </p:cNvPr>
          <p:cNvSpPr txBox="1">
            <a:spLocks/>
          </p:cNvSpPr>
          <p:nvPr/>
        </p:nvSpPr>
        <p:spPr>
          <a:xfrm>
            <a:off x="358227" y="2322954"/>
            <a:ext cx="8915400" cy="3078163"/>
          </a:xfrm>
          <a:prstGeom prst="rect">
            <a:avLst/>
          </a:prstGeom>
        </p:spPr>
        <p:txBody>
          <a:bodyPr vert="horz" lIns="91440" tIns="45720" rIns="91440" bIns="45720" rtlCol="0">
            <a:normAutofit fontScale="92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712788" indent="-712788" algn="just">
              <a:buFont typeface="Wingdings" panose="05000000000000000000" pitchFamily="2" charset="2"/>
              <a:buChar char="è"/>
            </a:pPr>
            <a:r>
              <a:rPr lang="es-AR" sz="2800" b="1" dirty="0">
                <a:solidFill>
                  <a:schemeClr val="tx1"/>
                </a:solidFill>
              </a:rPr>
              <a:t>Los casos de Tuberculosis pediátrica y adolescente se detectan principalmente en la consulta y no por búsqueda activa de contactos.</a:t>
            </a:r>
          </a:p>
          <a:p>
            <a:pPr marL="712788" indent="-712788" algn="just">
              <a:buFont typeface="Wingdings" panose="05000000000000000000" pitchFamily="2" charset="2"/>
              <a:buChar char="è"/>
            </a:pPr>
            <a:endParaRPr lang="es-AR" sz="2800" b="1" dirty="0">
              <a:solidFill>
                <a:schemeClr val="tx1"/>
              </a:solidFill>
            </a:endParaRPr>
          </a:p>
          <a:p>
            <a:pPr marL="712788" indent="-712788" algn="just">
              <a:buFont typeface="Wingdings" panose="05000000000000000000" pitchFamily="2" charset="2"/>
              <a:buChar char="è"/>
            </a:pPr>
            <a:endParaRPr lang="es-AR" sz="2800" b="1" dirty="0">
              <a:solidFill>
                <a:schemeClr val="tx1"/>
              </a:solidFill>
            </a:endParaRPr>
          </a:p>
          <a:p>
            <a:pPr marL="712788" indent="-712788" algn="just">
              <a:buFont typeface="Wingdings" panose="05000000000000000000" pitchFamily="2" charset="2"/>
              <a:buChar char="è"/>
            </a:pPr>
            <a:r>
              <a:rPr lang="es-AR" sz="2800" b="1" dirty="0">
                <a:solidFill>
                  <a:schemeClr val="tx1"/>
                </a:solidFill>
              </a:rPr>
              <a:t>Una proporción elevada de los casos detectados, principalmente en adolescente, tienen lesiones pulmonares extensas.</a:t>
            </a:r>
          </a:p>
        </p:txBody>
      </p:sp>
    </p:spTree>
    <p:extLst>
      <p:ext uri="{BB962C8B-B14F-4D97-AF65-F5344CB8AC3E}">
        <p14:creationId xmlns:p14="http://schemas.microsoft.com/office/powerpoint/2010/main" val="10759098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A0109690-1585-47C2-BC1B-684FA9E92821}"/>
              </a:ext>
            </a:extLst>
          </p:cNvPr>
          <p:cNvGraphicFramePr>
            <a:graphicFrameLocks noGrp="1"/>
          </p:cNvGraphicFramePr>
          <p:nvPr>
            <p:extLst>
              <p:ext uri="{D42A27DB-BD31-4B8C-83A1-F6EECF244321}">
                <p14:modId xmlns:p14="http://schemas.microsoft.com/office/powerpoint/2010/main" val="151890891"/>
              </p:ext>
            </p:extLst>
          </p:nvPr>
        </p:nvGraphicFramePr>
        <p:xfrm>
          <a:off x="316492" y="405190"/>
          <a:ext cx="9273016" cy="6047619"/>
        </p:xfrm>
        <a:graphic>
          <a:graphicData uri="http://schemas.openxmlformats.org/drawingml/2006/chart">
            <c:chart xmlns:c="http://schemas.openxmlformats.org/drawingml/2006/chart" xmlns:r="http://schemas.openxmlformats.org/officeDocument/2006/relationships" r:id="rId2"/>
          </a:graphicData>
        </a:graphic>
      </p:graphicFrame>
      <p:sp>
        <p:nvSpPr>
          <p:cNvPr id="14" name="Rectangle 13">
            <a:extLst>
              <a:ext uri="{FF2B5EF4-FFF2-40B4-BE49-F238E27FC236}">
                <a16:creationId xmlns:a16="http://schemas.microsoft.com/office/drawing/2014/main" id="{A11B1523-20F3-4BD8-8462-6ACE2B5B0452}"/>
              </a:ext>
            </a:extLst>
          </p:cNvPr>
          <p:cNvSpPr/>
          <p:nvPr/>
        </p:nvSpPr>
        <p:spPr>
          <a:xfrm>
            <a:off x="1293295" y="1283384"/>
            <a:ext cx="1736376" cy="66161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 name="TextBox 2">
            <a:extLst>
              <a:ext uri="{FF2B5EF4-FFF2-40B4-BE49-F238E27FC236}">
                <a16:creationId xmlns:a16="http://schemas.microsoft.com/office/drawing/2014/main" id="{B8C1978C-FDDF-4E1E-B7FC-CEE5F3D8DE5E}"/>
              </a:ext>
            </a:extLst>
          </p:cNvPr>
          <p:cNvSpPr txBox="1"/>
          <p:nvPr/>
        </p:nvSpPr>
        <p:spPr>
          <a:xfrm>
            <a:off x="527506" y="6169901"/>
            <a:ext cx="8850987" cy="553998"/>
          </a:xfrm>
          <a:prstGeom prst="rect">
            <a:avLst/>
          </a:prstGeom>
          <a:noFill/>
        </p:spPr>
        <p:txBody>
          <a:bodyPr wrap="square" rtlCol="0">
            <a:spAutoFit/>
          </a:bodyPr>
          <a:lstStyle/>
          <a:p>
            <a:r>
              <a:rPr lang="en-US" sz="1000" dirty="0"/>
              <a:t>Fuente: </a:t>
            </a:r>
            <a:r>
              <a:rPr lang="en-US" sz="1000" dirty="0" err="1"/>
              <a:t>Elaborado</a:t>
            </a:r>
            <a:r>
              <a:rPr lang="en-US" sz="1000" dirty="0"/>
              <a:t> por el Departamento </a:t>
            </a:r>
            <a:r>
              <a:rPr lang="en-US" sz="1000" dirty="0" err="1"/>
              <a:t>Programas</a:t>
            </a:r>
            <a:r>
              <a:rPr lang="en-US" sz="1000" dirty="0"/>
              <a:t> de Salud, Instituto Nacional de </a:t>
            </a:r>
            <a:r>
              <a:rPr lang="en-US" sz="1000" dirty="0" err="1"/>
              <a:t>Enfermedades</a:t>
            </a:r>
            <a:r>
              <a:rPr lang="en-US" sz="1000" dirty="0"/>
              <a:t> </a:t>
            </a:r>
            <a:r>
              <a:rPr lang="en-US" sz="1000" dirty="0" err="1"/>
              <a:t>Respiratorias</a:t>
            </a:r>
            <a:r>
              <a:rPr lang="en-US" sz="1000" dirty="0"/>
              <a:t> (INER) “Emilio Coni”, </a:t>
            </a:r>
            <a:r>
              <a:rPr lang="en-US" sz="1000" dirty="0" err="1"/>
              <a:t>Administración</a:t>
            </a:r>
            <a:r>
              <a:rPr lang="en-US" sz="1000" dirty="0"/>
              <a:t> Nacional de </a:t>
            </a:r>
            <a:r>
              <a:rPr lang="en-US" sz="1000" dirty="0" err="1"/>
              <a:t>Laboratorios</a:t>
            </a:r>
            <a:r>
              <a:rPr lang="en-US" sz="1000" dirty="0"/>
              <a:t> e </a:t>
            </a:r>
            <a:r>
              <a:rPr lang="en-US" sz="1000" dirty="0" err="1"/>
              <a:t>Institutos</a:t>
            </a:r>
            <a:r>
              <a:rPr lang="en-US" sz="1000" dirty="0"/>
              <a:t> de Salud (ANLIS) “Carlos G. </a:t>
            </a:r>
            <a:r>
              <a:rPr lang="en-US" sz="1000" dirty="0" err="1"/>
              <a:t>Malbrán</a:t>
            </a:r>
            <a:r>
              <a:rPr lang="en-US" sz="1000" dirty="0"/>
              <a:t>”, con base en </a:t>
            </a:r>
            <a:r>
              <a:rPr lang="en-US" sz="1000" dirty="0" err="1"/>
              <a:t>datos</a:t>
            </a:r>
            <a:r>
              <a:rPr lang="en-US" sz="1000" dirty="0"/>
              <a:t> del Sistema Nacional de </a:t>
            </a:r>
            <a:r>
              <a:rPr lang="en-US" sz="1000" dirty="0" err="1"/>
              <a:t>Vigilancia</a:t>
            </a:r>
            <a:r>
              <a:rPr lang="en-US" sz="1000" dirty="0"/>
              <a:t> de la Salud (SNVS) </a:t>
            </a:r>
            <a:r>
              <a:rPr lang="en-US" sz="1000" dirty="0" err="1"/>
              <a:t>registrados</a:t>
            </a:r>
            <a:r>
              <a:rPr lang="en-US" sz="1000" dirty="0"/>
              <a:t> por los </a:t>
            </a:r>
            <a:r>
              <a:rPr lang="en-US" sz="1000" dirty="0" err="1"/>
              <a:t>programas</a:t>
            </a:r>
            <a:r>
              <a:rPr lang="en-US" sz="1000" dirty="0"/>
              <a:t> de control de la tuberculosis de las 24 </a:t>
            </a:r>
            <a:r>
              <a:rPr lang="en-US" sz="1000" dirty="0" err="1"/>
              <a:t>jurisdicciones</a:t>
            </a:r>
            <a:r>
              <a:rPr lang="en-US" sz="1000" dirty="0"/>
              <a:t> del </a:t>
            </a:r>
            <a:r>
              <a:rPr lang="en-US" sz="1000" dirty="0" err="1"/>
              <a:t>país</a:t>
            </a:r>
            <a:r>
              <a:rPr lang="en-US" sz="1000" dirty="0"/>
              <a:t>. Secretaría de </a:t>
            </a:r>
            <a:r>
              <a:rPr lang="en-US" sz="1000" dirty="0" err="1"/>
              <a:t>Gobierno</a:t>
            </a:r>
            <a:r>
              <a:rPr lang="en-US" sz="1000" dirty="0"/>
              <a:t> de Salud, Ministerio de Salud y Desarrollo Social de la </a:t>
            </a:r>
            <a:r>
              <a:rPr lang="en-US" sz="1000" dirty="0" err="1"/>
              <a:t>Nación</a:t>
            </a:r>
            <a:r>
              <a:rPr lang="en-US" sz="1000" dirty="0"/>
              <a:t>, Argentina.</a:t>
            </a:r>
          </a:p>
        </p:txBody>
      </p:sp>
      <p:grpSp>
        <p:nvGrpSpPr>
          <p:cNvPr id="13" name="Group 12">
            <a:extLst>
              <a:ext uri="{FF2B5EF4-FFF2-40B4-BE49-F238E27FC236}">
                <a16:creationId xmlns:a16="http://schemas.microsoft.com/office/drawing/2014/main" id="{C20C4CEC-10CE-4B1B-A3A4-CCD53AFA0474}"/>
              </a:ext>
            </a:extLst>
          </p:cNvPr>
          <p:cNvGrpSpPr/>
          <p:nvPr/>
        </p:nvGrpSpPr>
        <p:grpSpPr>
          <a:xfrm>
            <a:off x="1379178" y="1283384"/>
            <a:ext cx="1650493" cy="615555"/>
            <a:chOff x="1343814" y="1187398"/>
            <a:chExt cx="1650493" cy="615555"/>
          </a:xfrm>
        </p:grpSpPr>
        <p:sp>
          <p:nvSpPr>
            <p:cNvPr id="4" name="Rectangle 3">
              <a:extLst>
                <a:ext uri="{FF2B5EF4-FFF2-40B4-BE49-F238E27FC236}">
                  <a16:creationId xmlns:a16="http://schemas.microsoft.com/office/drawing/2014/main" id="{C3070EFD-A339-4573-9D77-D5953505A119}"/>
                </a:ext>
              </a:extLst>
            </p:cNvPr>
            <p:cNvSpPr/>
            <p:nvPr/>
          </p:nvSpPr>
          <p:spPr>
            <a:xfrm>
              <a:off x="1343814" y="1257931"/>
              <a:ext cx="191974" cy="166714"/>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 name="Rectangle 4">
              <a:extLst>
                <a:ext uri="{FF2B5EF4-FFF2-40B4-BE49-F238E27FC236}">
                  <a16:creationId xmlns:a16="http://schemas.microsoft.com/office/drawing/2014/main" id="{1EEF6E98-784C-420C-99B0-105B11C32BF4}"/>
                </a:ext>
              </a:extLst>
            </p:cNvPr>
            <p:cNvSpPr/>
            <p:nvPr/>
          </p:nvSpPr>
          <p:spPr>
            <a:xfrm>
              <a:off x="1343814" y="1577045"/>
              <a:ext cx="191974" cy="166714"/>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Rectangle 5">
              <a:extLst>
                <a:ext uri="{FF2B5EF4-FFF2-40B4-BE49-F238E27FC236}">
                  <a16:creationId xmlns:a16="http://schemas.microsoft.com/office/drawing/2014/main" id="{3A98FE7D-0033-4CD6-BE71-72D817513C30}"/>
                </a:ext>
              </a:extLst>
            </p:cNvPr>
            <p:cNvSpPr/>
            <p:nvPr/>
          </p:nvSpPr>
          <p:spPr>
            <a:xfrm>
              <a:off x="2152124" y="1565708"/>
              <a:ext cx="191974" cy="16671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Rectangle 6">
              <a:extLst>
                <a:ext uri="{FF2B5EF4-FFF2-40B4-BE49-F238E27FC236}">
                  <a16:creationId xmlns:a16="http://schemas.microsoft.com/office/drawing/2014/main" id="{08F6F01E-C8BA-478F-8D67-FCA98AD6FEF5}"/>
                </a:ext>
              </a:extLst>
            </p:cNvPr>
            <p:cNvSpPr/>
            <p:nvPr/>
          </p:nvSpPr>
          <p:spPr>
            <a:xfrm>
              <a:off x="2152124" y="1246594"/>
              <a:ext cx="191974" cy="16671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TextBox 7">
              <a:extLst>
                <a:ext uri="{FF2B5EF4-FFF2-40B4-BE49-F238E27FC236}">
                  <a16:creationId xmlns:a16="http://schemas.microsoft.com/office/drawing/2014/main" id="{AE4B1545-3F05-4EE6-8576-A34100FFBED9}"/>
                </a:ext>
              </a:extLst>
            </p:cNvPr>
            <p:cNvSpPr txBox="1"/>
            <p:nvPr/>
          </p:nvSpPr>
          <p:spPr>
            <a:xfrm>
              <a:off x="1572931" y="1187398"/>
              <a:ext cx="500142" cy="307777"/>
            </a:xfrm>
            <a:prstGeom prst="rect">
              <a:avLst/>
            </a:prstGeom>
            <a:noFill/>
          </p:spPr>
          <p:txBody>
            <a:bodyPr wrap="square" rtlCol="0">
              <a:spAutoFit/>
            </a:bodyPr>
            <a:lstStyle/>
            <a:p>
              <a:pPr algn="ctr"/>
              <a:r>
                <a:rPr lang="en-US" sz="1400" b="1" dirty="0"/>
                <a:t>0-4</a:t>
              </a:r>
              <a:endParaRPr lang="es-AR" sz="1400" b="1" dirty="0"/>
            </a:p>
          </p:txBody>
        </p:sp>
        <p:sp>
          <p:nvSpPr>
            <p:cNvPr id="9" name="TextBox 8">
              <a:extLst>
                <a:ext uri="{FF2B5EF4-FFF2-40B4-BE49-F238E27FC236}">
                  <a16:creationId xmlns:a16="http://schemas.microsoft.com/office/drawing/2014/main" id="{C63D6D64-858E-4D5E-AB75-F79D2F203BDA}"/>
                </a:ext>
              </a:extLst>
            </p:cNvPr>
            <p:cNvSpPr txBox="1"/>
            <p:nvPr/>
          </p:nvSpPr>
          <p:spPr>
            <a:xfrm>
              <a:off x="2419131" y="1187399"/>
              <a:ext cx="500142" cy="307777"/>
            </a:xfrm>
            <a:prstGeom prst="rect">
              <a:avLst/>
            </a:prstGeom>
            <a:noFill/>
          </p:spPr>
          <p:txBody>
            <a:bodyPr wrap="square" rtlCol="0">
              <a:spAutoFit/>
            </a:bodyPr>
            <a:lstStyle/>
            <a:p>
              <a:pPr algn="ctr"/>
              <a:r>
                <a:rPr lang="en-US" sz="1400" b="1" dirty="0"/>
                <a:t>5-9</a:t>
              </a:r>
              <a:endParaRPr lang="es-AR" sz="1400" b="1" dirty="0"/>
            </a:p>
          </p:txBody>
        </p:sp>
        <p:sp>
          <p:nvSpPr>
            <p:cNvPr id="10" name="TextBox 9">
              <a:extLst>
                <a:ext uri="{FF2B5EF4-FFF2-40B4-BE49-F238E27FC236}">
                  <a16:creationId xmlns:a16="http://schemas.microsoft.com/office/drawing/2014/main" id="{2779E0E6-5710-4FE3-BFD4-3A7EB091B916}"/>
                </a:ext>
              </a:extLst>
            </p:cNvPr>
            <p:cNvSpPr txBox="1"/>
            <p:nvPr/>
          </p:nvSpPr>
          <p:spPr>
            <a:xfrm>
              <a:off x="1493880" y="1495176"/>
              <a:ext cx="650209" cy="307777"/>
            </a:xfrm>
            <a:prstGeom prst="rect">
              <a:avLst/>
            </a:prstGeom>
            <a:noFill/>
          </p:spPr>
          <p:txBody>
            <a:bodyPr wrap="square" rtlCol="0">
              <a:spAutoFit/>
            </a:bodyPr>
            <a:lstStyle/>
            <a:p>
              <a:pPr algn="ctr"/>
              <a:r>
                <a:rPr lang="en-US" sz="1400" b="1" dirty="0"/>
                <a:t>10-14</a:t>
              </a:r>
              <a:endParaRPr lang="es-AR" sz="1400" b="1" dirty="0"/>
            </a:p>
          </p:txBody>
        </p:sp>
        <p:sp>
          <p:nvSpPr>
            <p:cNvPr id="12" name="TextBox 11">
              <a:extLst>
                <a:ext uri="{FF2B5EF4-FFF2-40B4-BE49-F238E27FC236}">
                  <a16:creationId xmlns:a16="http://schemas.microsoft.com/office/drawing/2014/main" id="{33080B2E-80AF-465A-AEF0-50BB9DF12EAE}"/>
                </a:ext>
              </a:extLst>
            </p:cNvPr>
            <p:cNvSpPr txBox="1"/>
            <p:nvPr/>
          </p:nvSpPr>
          <p:spPr>
            <a:xfrm>
              <a:off x="2344098" y="1495176"/>
              <a:ext cx="650209" cy="307777"/>
            </a:xfrm>
            <a:prstGeom prst="rect">
              <a:avLst/>
            </a:prstGeom>
            <a:noFill/>
          </p:spPr>
          <p:txBody>
            <a:bodyPr wrap="square" rtlCol="0">
              <a:spAutoFit/>
            </a:bodyPr>
            <a:lstStyle/>
            <a:p>
              <a:pPr algn="ctr"/>
              <a:r>
                <a:rPr lang="en-US" sz="1400" b="1" dirty="0"/>
                <a:t>15-19</a:t>
              </a:r>
              <a:endParaRPr lang="es-AR" sz="1400" b="1" dirty="0"/>
            </a:p>
          </p:txBody>
        </p:sp>
      </p:grpSp>
      <p:sp>
        <p:nvSpPr>
          <p:cNvPr id="15" name="Título 1">
            <a:extLst>
              <a:ext uri="{FF2B5EF4-FFF2-40B4-BE49-F238E27FC236}">
                <a16:creationId xmlns:a16="http://schemas.microsoft.com/office/drawing/2014/main" id="{A823DD57-510F-43B6-AC67-79A25A4F02B8}"/>
              </a:ext>
            </a:extLst>
          </p:cNvPr>
          <p:cNvSpPr txBox="1">
            <a:spLocks/>
          </p:cNvSpPr>
          <p:nvPr/>
        </p:nvSpPr>
        <p:spPr>
          <a:xfrm>
            <a:off x="495300" y="45467"/>
            <a:ext cx="8915400" cy="44962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1800" dirty="0">
                <a:latin typeface="Arial Black" panose="020B0A04020102020204" pitchFamily="34" charset="0"/>
              </a:rPr>
              <a:t>La detección de los casos de tuberculosis pediátrica y adolescente no es precoz:</a:t>
            </a:r>
          </a:p>
        </p:txBody>
      </p:sp>
      <p:sp>
        <p:nvSpPr>
          <p:cNvPr id="11" name="TextBox 10">
            <a:extLst>
              <a:ext uri="{FF2B5EF4-FFF2-40B4-BE49-F238E27FC236}">
                <a16:creationId xmlns:a16="http://schemas.microsoft.com/office/drawing/2014/main" id="{B4F8DA6B-E50E-4E8D-B2E6-EF4BCD0A52A3}"/>
              </a:ext>
            </a:extLst>
          </p:cNvPr>
          <p:cNvSpPr txBox="1"/>
          <p:nvPr/>
        </p:nvSpPr>
        <p:spPr>
          <a:xfrm>
            <a:off x="2805927" y="2095573"/>
            <a:ext cx="4294143" cy="738664"/>
          </a:xfrm>
          <a:prstGeom prst="rect">
            <a:avLst/>
          </a:prstGeom>
          <a:solidFill>
            <a:schemeClr val="bg1"/>
          </a:solidFill>
          <a:ln>
            <a:solidFill>
              <a:schemeClr val="tx1"/>
            </a:solidFill>
          </a:ln>
        </p:spPr>
        <p:txBody>
          <a:bodyPr wrap="square" rtlCol="0">
            <a:spAutoFit/>
          </a:bodyPr>
          <a:lstStyle/>
          <a:p>
            <a:pPr algn="ctr"/>
            <a:r>
              <a:rPr lang="es-AR" sz="1400" b="1" dirty="0"/>
              <a:t>Los casos de Tuberculosis pediátrica y adolescente se detectan principalmente en la consulta y no por búsqueda activa de contactos</a:t>
            </a:r>
            <a:endParaRPr lang="es-AR" sz="1400" dirty="0"/>
          </a:p>
        </p:txBody>
      </p:sp>
    </p:spTree>
    <p:extLst>
      <p:ext uri="{BB962C8B-B14F-4D97-AF65-F5344CB8AC3E}">
        <p14:creationId xmlns:p14="http://schemas.microsoft.com/office/powerpoint/2010/main" val="10239078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03D6CEBD-E740-476E-AB87-F7CA6440BFB5}"/>
              </a:ext>
            </a:extLst>
          </p:cNvPr>
          <p:cNvPicPr>
            <a:picLocks noChangeAspect="1"/>
          </p:cNvPicPr>
          <p:nvPr/>
        </p:nvPicPr>
        <p:blipFill rotWithShape="1">
          <a:blip r:embed="rId2"/>
          <a:srcRect t="45396" b="39374"/>
          <a:stretch/>
        </p:blipFill>
        <p:spPr>
          <a:xfrm>
            <a:off x="0" y="5805926"/>
            <a:ext cx="9906000" cy="1065958"/>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E5EEC2AD-D516-4061-9534-E1E9B711EE00}"/>
              </a:ext>
            </a:extLst>
          </p:cNvPr>
          <p:cNvPicPr>
            <a:picLocks noChangeAspect="1"/>
          </p:cNvPicPr>
          <p:nvPr/>
        </p:nvPicPr>
        <p:blipFill rotWithShape="1">
          <a:blip r:embed="rId3">
            <a:extLst>
              <a:ext uri="{28A0092B-C50C-407E-A947-70E740481C1C}">
                <a14:useLocalDpi xmlns:a14="http://schemas.microsoft.com/office/drawing/2010/main" val="0"/>
              </a:ext>
            </a:extLst>
          </a:blip>
          <a:srcRect l="3274" t="19851" r="6117" b="37120"/>
          <a:stretch/>
        </p:blipFill>
        <p:spPr>
          <a:xfrm>
            <a:off x="370368" y="0"/>
            <a:ext cx="8975652" cy="2397642"/>
          </a:xfrm>
          <a:prstGeom prst="rect">
            <a:avLst/>
          </a:prstGeom>
        </p:spPr>
      </p:pic>
      <p:pic>
        <p:nvPicPr>
          <p:cNvPr id="6" name="Imagen 4" descr="LOGOCONIletrasnegrasa.png">
            <a:extLst>
              <a:ext uri="{FF2B5EF4-FFF2-40B4-BE49-F238E27FC236}">
                <a16:creationId xmlns:a16="http://schemas.microsoft.com/office/drawing/2014/main" id="{FF0EEBAC-2042-440F-AB5F-065DDF611C48}"/>
              </a:ext>
            </a:extLst>
          </p:cNvPr>
          <p:cNvPicPr/>
          <p:nvPr/>
        </p:nvPicPr>
        <p:blipFill>
          <a:blip r:embed="rId4" cstate="print"/>
          <a:stretch>
            <a:fillRect/>
          </a:stretch>
        </p:blipFill>
        <p:spPr>
          <a:xfrm>
            <a:off x="162220" y="5141180"/>
            <a:ext cx="619125" cy="561975"/>
          </a:xfrm>
          <a:prstGeom prst="rect">
            <a:avLst/>
          </a:prstGeom>
        </p:spPr>
      </p:pic>
      <p:pic>
        <p:nvPicPr>
          <p:cNvPr id="7" name="Picture 2" descr="marca-anlis-malbran">
            <a:extLst>
              <a:ext uri="{FF2B5EF4-FFF2-40B4-BE49-F238E27FC236}">
                <a16:creationId xmlns:a16="http://schemas.microsoft.com/office/drawing/2014/main" id="{AE801CA6-B21D-4ABF-8FBC-34899AD19E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6972" y="5169755"/>
            <a:ext cx="1417638" cy="5334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8" name="TextBox 7">
            <a:extLst>
              <a:ext uri="{FF2B5EF4-FFF2-40B4-BE49-F238E27FC236}">
                <a16:creationId xmlns:a16="http://schemas.microsoft.com/office/drawing/2014/main" id="{E4F397BF-C9E2-44EE-925E-D55F2CDC743A}"/>
              </a:ext>
            </a:extLst>
          </p:cNvPr>
          <p:cNvSpPr txBox="1"/>
          <p:nvPr/>
        </p:nvSpPr>
        <p:spPr>
          <a:xfrm>
            <a:off x="1002994" y="3013501"/>
            <a:ext cx="7900012" cy="830997"/>
          </a:xfrm>
          <a:prstGeom prst="rect">
            <a:avLst/>
          </a:prstGeom>
          <a:noFill/>
        </p:spPr>
        <p:txBody>
          <a:bodyPr wrap="square" rtlCol="0">
            <a:spAutoFit/>
          </a:bodyPr>
          <a:lstStyle/>
          <a:p>
            <a:pPr algn="ctr"/>
            <a:r>
              <a:rPr lang="es-AR" sz="2400" dirty="0">
                <a:latin typeface="Arial Black" panose="020B0A04020102020204" pitchFamily="34" charset="0"/>
              </a:rPr>
              <a:t>MORTALIDAD POR TUBERCULOSIS PEDIÁTRICA Y ADOLESCENTE</a:t>
            </a:r>
          </a:p>
        </p:txBody>
      </p:sp>
    </p:spTree>
    <p:extLst>
      <p:ext uri="{BB962C8B-B14F-4D97-AF65-F5344CB8AC3E}">
        <p14:creationId xmlns:p14="http://schemas.microsoft.com/office/powerpoint/2010/main" val="2003499694"/>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25E6A3F7-C8A8-459B-975C-1FAE3E57EE0E}"/>
              </a:ext>
            </a:extLst>
          </p:cNvPr>
          <p:cNvGraphicFramePr>
            <a:graphicFrameLocks noGrp="1"/>
          </p:cNvGraphicFramePr>
          <p:nvPr/>
        </p:nvGraphicFramePr>
        <p:xfrm>
          <a:off x="316491" y="134101"/>
          <a:ext cx="9273016" cy="604761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D9B175BC-C922-448D-B0BB-C5CB29016AF8}"/>
              </a:ext>
            </a:extLst>
          </p:cNvPr>
          <p:cNvSpPr txBox="1"/>
          <p:nvPr/>
        </p:nvSpPr>
        <p:spPr>
          <a:xfrm>
            <a:off x="527506" y="6169901"/>
            <a:ext cx="8850987" cy="553998"/>
          </a:xfrm>
          <a:prstGeom prst="rect">
            <a:avLst/>
          </a:prstGeom>
          <a:noFill/>
        </p:spPr>
        <p:txBody>
          <a:bodyPr wrap="square" rtlCol="0">
            <a:spAutoFit/>
          </a:bodyPr>
          <a:lstStyle/>
          <a:p>
            <a:r>
              <a:rPr lang="en-US" sz="1000" dirty="0"/>
              <a:t>Fuente: </a:t>
            </a:r>
            <a:r>
              <a:rPr lang="en-US" sz="1000" dirty="0" err="1"/>
              <a:t>Elaborado</a:t>
            </a:r>
            <a:r>
              <a:rPr lang="en-US" sz="1000" dirty="0"/>
              <a:t> por el Departamento </a:t>
            </a:r>
            <a:r>
              <a:rPr lang="en-US" sz="1000" dirty="0" err="1"/>
              <a:t>Programas</a:t>
            </a:r>
            <a:r>
              <a:rPr lang="en-US" sz="1000" dirty="0"/>
              <a:t> de Salud, Instituto Nacional de </a:t>
            </a:r>
            <a:r>
              <a:rPr lang="en-US" sz="1000" dirty="0" err="1"/>
              <a:t>Enfermedades</a:t>
            </a:r>
            <a:r>
              <a:rPr lang="en-US" sz="1000" dirty="0"/>
              <a:t> </a:t>
            </a:r>
            <a:r>
              <a:rPr lang="en-US" sz="1000" dirty="0" err="1"/>
              <a:t>Respiratorias</a:t>
            </a:r>
            <a:r>
              <a:rPr lang="en-US" sz="1000" dirty="0"/>
              <a:t> (INER) “Emilio Coni”, </a:t>
            </a:r>
            <a:r>
              <a:rPr lang="en-US" sz="1000" dirty="0" err="1"/>
              <a:t>Administración</a:t>
            </a:r>
            <a:r>
              <a:rPr lang="en-US" sz="1000" dirty="0"/>
              <a:t> Nacional de </a:t>
            </a:r>
            <a:r>
              <a:rPr lang="en-US" sz="1000" dirty="0" err="1"/>
              <a:t>Laboratorios</a:t>
            </a:r>
            <a:r>
              <a:rPr lang="en-US" sz="1000" dirty="0"/>
              <a:t> e </a:t>
            </a:r>
            <a:r>
              <a:rPr lang="en-US" sz="1000" dirty="0" err="1"/>
              <a:t>Institutos</a:t>
            </a:r>
            <a:r>
              <a:rPr lang="en-US" sz="1000" dirty="0"/>
              <a:t> de Salud (ANLIS) “Carlos G. </a:t>
            </a:r>
            <a:r>
              <a:rPr lang="en-US" sz="1000" dirty="0" err="1"/>
              <a:t>Malbrán</a:t>
            </a:r>
            <a:r>
              <a:rPr lang="en-US" sz="1000" dirty="0"/>
              <a:t>”, con base en </a:t>
            </a:r>
            <a:r>
              <a:rPr lang="en-US" sz="1000" dirty="0" err="1"/>
              <a:t>datos</a:t>
            </a:r>
            <a:r>
              <a:rPr lang="en-US" sz="1000" dirty="0"/>
              <a:t> del Sistema Nacional de </a:t>
            </a:r>
            <a:r>
              <a:rPr lang="en-US" sz="1000" dirty="0" err="1"/>
              <a:t>Vigilancia</a:t>
            </a:r>
            <a:r>
              <a:rPr lang="en-US" sz="1000" dirty="0"/>
              <a:t> de la Salud (SNVS) </a:t>
            </a:r>
            <a:r>
              <a:rPr lang="en-US" sz="1000" dirty="0" err="1"/>
              <a:t>registrados</a:t>
            </a:r>
            <a:r>
              <a:rPr lang="en-US" sz="1000" dirty="0"/>
              <a:t> por los </a:t>
            </a:r>
            <a:r>
              <a:rPr lang="en-US" sz="1000" dirty="0" err="1"/>
              <a:t>programas</a:t>
            </a:r>
            <a:r>
              <a:rPr lang="en-US" sz="1000" dirty="0"/>
              <a:t> de control de la tuberculosis de las 24 </a:t>
            </a:r>
            <a:r>
              <a:rPr lang="en-US" sz="1000" dirty="0" err="1"/>
              <a:t>jurisdicciones</a:t>
            </a:r>
            <a:r>
              <a:rPr lang="en-US" sz="1000" dirty="0"/>
              <a:t> del </a:t>
            </a:r>
            <a:r>
              <a:rPr lang="en-US" sz="1000" dirty="0" err="1"/>
              <a:t>país</a:t>
            </a:r>
            <a:r>
              <a:rPr lang="en-US" sz="1000" dirty="0"/>
              <a:t>. Secretaría de </a:t>
            </a:r>
            <a:r>
              <a:rPr lang="en-US" sz="1000" dirty="0" err="1"/>
              <a:t>Gobierno</a:t>
            </a:r>
            <a:r>
              <a:rPr lang="en-US" sz="1000" dirty="0"/>
              <a:t> de Salud, Ministerio de Salud y Desarrollo Social de la </a:t>
            </a:r>
            <a:r>
              <a:rPr lang="en-US" sz="1000" dirty="0" err="1"/>
              <a:t>Nación</a:t>
            </a:r>
            <a:r>
              <a:rPr lang="en-US" sz="1000" dirty="0"/>
              <a:t>, Argentina.</a:t>
            </a:r>
          </a:p>
        </p:txBody>
      </p:sp>
    </p:spTree>
    <p:extLst>
      <p:ext uri="{BB962C8B-B14F-4D97-AF65-F5344CB8AC3E}">
        <p14:creationId xmlns:p14="http://schemas.microsoft.com/office/powerpoint/2010/main" val="40748928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24616" t="26752" r="27692" b="18547"/>
          <a:stretch/>
        </p:blipFill>
        <p:spPr>
          <a:xfrm>
            <a:off x="685800" y="533400"/>
            <a:ext cx="8760600" cy="5652000"/>
          </a:xfrm>
          <a:prstGeom prst="rect">
            <a:avLst/>
          </a:prstGeom>
        </p:spPr>
      </p:pic>
      <p:pic>
        <p:nvPicPr>
          <p:cNvPr id="5" name="Imagen 4"/>
          <p:cNvPicPr>
            <a:picLocks noChangeAspect="1"/>
          </p:cNvPicPr>
          <p:nvPr/>
        </p:nvPicPr>
        <p:blipFill rotWithShape="1">
          <a:blip r:embed="rId3"/>
          <a:srcRect l="33077" t="25384" r="36923" b="11710"/>
          <a:stretch/>
        </p:blipFill>
        <p:spPr>
          <a:xfrm>
            <a:off x="6248400" y="1524000"/>
            <a:ext cx="2655389" cy="3132000"/>
          </a:xfrm>
          <a:prstGeom prst="rect">
            <a:avLst/>
          </a:prstGeom>
          <a:ln>
            <a:solidFill>
              <a:schemeClr val="tx1"/>
            </a:solidFill>
          </a:ln>
        </p:spPr>
      </p:pic>
    </p:spTree>
    <p:extLst>
      <p:ext uri="{BB962C8B-B14F-4D97-AF65-F5344CB8AC3E}">
        <p14:creationId xmlns:p14="http://schemas.microsoft.com/office/powerpoint/2010/main" val="42379702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03D6CEBD-E740-476E-AB87-F7CA6440BFB5}"/>
              </a:ext>
            </a:extLst>
          </p:cNvPr>
          <p:cNvPicPr>
            <a:picLocks noChangeAspect="1"/>
          </p:cNvPicPr>
          <p:nvPr/>
        </p:nvPicPr>
        <p:blipFill rotWithShape="1">
          <a:blip r:embed="rId2"/>
          <a:srcRect t="45396" b="39374"/>
          <a:stretch/>
        </p:blipFill>
        <p:spPr>
          <a:xfrm>
            <a:off x="0" y="5805926"/>
            <a:ext cx="9906000" cy="1065958"/>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E5EEC2AD-D516-4061-9534-E1E9B711EE00}"/>
              </a:ext>
            </a:extLst>
          </p:cNvPr>
          <p:cNvPicPr>
            <a:picLocks noChangeAspect="1"/>
          </p:cNvPicPr>
          <p:nvPr/>
        </p:nvPicPr>
        <p:blipFill rotWithShape="1">
          <a:blip r:embed="rId3">
            <a:extLst>
              <a:ext uri="{28A0092B-C50C-407E-A947-70E740481C1C}">
                <a14:useLocalDpi xmlns:a14="http://schemas.microsoft.com/office/drawing/2010/main" val="0"/>
              </a:ext>
            </a:extLst>
          </a:blip>
          <a:srcRect l="3274" t="19851" r="6117" b="37120"/>
          <a:stretch/>
        </p:blipFill>
        <p:spPr>
          <a:xfrm>
            <a:off x="370368" y="0"/>
            <a:ext cx="8975652" cy="2397642"/>
          </a:xfrm>
          <a:prstGeom prst="rect">
            <a:avLst/>
          </a:prstGeom>
        </p:spPr>
      </p:pic>
      <p:pic>
        <p:nvPicPr>
          <p:cNvPr id="6" name="Imagen 4" descr="LOGOCONIletrasnegrasa.png">
            <a:extLst>
              <a:ext uri="{FF2B5EF4-FFF2-40B4-BE49-F238E27FC236}">
                <a16:creationId xmlns:a16="http://schemas.microsoft.com/office/drawing/2014/main" id="{FF0EEBAC-2042-440F-AB5F-065DDF611C48}"/>
              </a:ext>
            </a:extLst>
          </p:cNvPr>
          <p:cNvPicPr/>
          <p:nvPr/>
        </p:nvPicPr>
        <p:blipFill>
          <a:blip r:embed="rId4" cstate="print"/>
          <a:stretch>
            <a:fillRect/>
          </a:stretch>
        </p:blipFill>
        <p:spPr>
          <a:xfrm>
            <a:off x="162220" y="5141180"/>
            <a:ext cx="619125" cy="561975"/>
          </a:xfrm>
          <a:prstGeom prst="rect">
            <a:avLst/>
          </a:prstGeom>
        </p:spPr>
      </p:pic>
      <p:pic>
        <p:nvPicPr>
          <p:cNvPr id="7" name="Picture 2" descr="marca-anlis-malbran">
            <a:extLst>
              <a:ext uri="{FF2B5EF4-FFF2-40B4-BE49-F238E27FC236}">
                <a16:creationId xmlns:a16="http://schemas.microsoft.com/office/drawing/2014/main" id="{AE801CA6-B21D-4ABF-8FBC-34899AD19E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6972" y="5169755"/>
            <a:ext cx="1417638" cy="5334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8" name="Rectangle 2">
            <a:extLst>
              <a:ext uri="{FF2B5EF4-FFF2-40B4-BE49-F238E27FC236}">
                <a16:creationId xmlns:a16="http://schemas.microsoft.com/office/drawing/2014/main" id="{862709CD-4AB2-41F5-8C64-0BE3996DF0D4}"/>
              </a:ext>
            </a:extLst>
          </p:cNvPr>
          <p:cNvSpPr txBox="1">
            <a:spLocks noChangeArrowheads="1"/>
          </p:cNvSpPr>
          <p:nvPr/>
        </p:nvSpPr>
        <p:spPr>
          <a:xfrm>
            <a:off x="471782" y="2697320"/>
            <a:ext cx="9074832" cy="1536587"/>
          </a:xfrm>
          <a:prstGeom prst="rect">
            <a:avLst/>
          </a:prstGeom>
        </p:spPr>
        <p:txBody>
          <a:bodyPr/>
          <a:lstStyle/>
          <a:p>
            <a:pPr lvl="0" algn="ctr">
              <a:spcBef>
                <a:spcPct val="0"/>
              </a:spcBef>
              <a:defRPr/>
            </a:pPr>
            <a:r>
              <a:rPr lang="es-AR" sz="3600" b="1" dirty="0">
                <a:latin typeface="Arial Black" panose="020B0A04020102020204" pitchFamily="34" charset="0"/>
                <a:ea typeface="+mj-ea"/>
                <a:cs typeface="+mj-cs"/>
              </a:rPr>
              <a:t>MORTALIDAD</a:t>
            </a:r>
          </a:p>
          <a:p>
            <a:pPr lvl="0" algn="ctr">
              <a:spcBef>
                <a:spcPct val="0"/>
              </a:spcBef>
              <a:defRPr/>
            </a:pPr>
            <a:r>
              <a:rPr lang="es-AR" sz="3600" b="1" noProof="0" dirty="0">
                <a:latin typeface="Arial Black" panose="020B0A04020102020204" pitchFamily="34" charset="0"/>
                <a:ea typeface="+mj-ea"/>
                <a:cs typeface="+mj-cs"/>
              </a:rPr>
              <a:t>Características de los fallecidos</a:t>
            </a:r>
          </a:p>
        </p:txBody>
      </p:sp>
    </p:spTree>
    <p:extLst>
      <p:ext uri="{BB962C8B-B14F-4D97-AF65-F5344CB8AC3E}">
        <p14:creationId xmlns:p14="http://schemas.microsoft.com/office/powerpoint/2010/main" val="1079025797"/>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298300" y="389880"/>
            <a:ext cx="9309399" cy="6078239"/>
          </a:xfrm>
          <a:prstGeom prst="rect">
            <a:avLst/>
          </a:prstGeom>
        </p:spPr>
      </p:pic>
    </p:spTree>
    <p:extLst>
      <p:ext uri="{BB962C8B-B14F-4D97-AF65-F5344CB8AC3E}">
        <p14:creationId xmlns:p14="http://schemas.microsoft.com/office/powerpoint/2010/main" val="3952504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298300" y="389880"/>
            <a:ext cx="9309399" cy="6078239"/>
          </a:xfrm>
          <a:prstGeom prst="rect">
            <a:avLst/>
          </a:prstGeom>
        </p:spPr>
      </p:pic>
    </p:spTree>
    <p:extLst>
      <p:ext uri="{BB962C8B-B14F-4D97-AF65-F5344CB8AC3E}">
        <p14:creationId xmlns:p14="http://schemas.microsoft.com/office/powerpoint/2010/main" val="38384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247968" y="1776729"/>
            <a:ext cx="4533265" cy="3533140"/>
          </a:xfrm>
          <a:prstGeom prst="rect">
            <a:avLst/>
          </a:prstGeom>
          <a:noFill/>
        </p:spPr>
      </p:pic>
      <p:pic>
        <p:nvPicPr>
          <p:cNvPr id="5" name="Imagen 4"/>
          <p:cNvPicPr>
            <a:picLocks noChangeAspect="1"/>
          </p:cNvPicPr>
          <p:nvPr/>
        </p:nvPicPr>
        <p:blipFill>
          <a:blip r:embed="rId3"/>
          <a:stretch>
            <a:fillRect/>
          </a:stretch>
        </p:blipFill>
        <p:spPr>
          <a:xfrm>
            <a:off x="4934246" y="1776729"/>
            <a:ext cx="4723809" cy="3533141"/>
          </a:xfrm>
          <a:prstGeom prst="rect">
            <a:avLst/>
          </a:prstGeom>
          <a:solidFill>
            <a:schemeClr val="bg1">
              <a:lumMod val="75000"/>
            </a:schemeClr>
          </a:solidFill>
        </p:spPr>
      </p:pic>
      <p:sp>
        <p:nvSpPr>
          <p:cNvPr id="6" name="CuadroTexto 5"/>
          <p:cNvSpPr txBox="1"/>
          <p:nvPr/>
        </p:nvSpPr>
        <p:spPr>
          <a:xfrm>
            <a:off x="1144109" y="4752238"/>
            <a:ext cx="904875" cy="507831"/>
          </a:xfrm>
          <a:prstGeom prst="rect">
            <a:avLst/>
          </a:prstGeom>
          <a:solidFill>
            <a:schemeClr val="bg1">
              <a:lumMod val="75000"/>
            </a:schemeClr>
          </a:solidFill>
        </p:spPr>
        <p:txBody>
          <a:bodyPr wrap="square" rtlCol="0">
            <a:spAutoFit/>
          </a:bodyPr>
          <a:lstStyle/>
          <a:p>
            <a:pPr algn="ctr"/>
            <a:r>
              <a:rPr lang="es-AR" sz="900" b="1" dirty="0"/>
              <a:t>Muertes &gt; de lo Esperado y p&lt;0,05 </a:t>
            </a:r>
          </a:p>
        </p:txBody>
      </p:sp>
      <p:sp>
        <p:nvSpPr>
          <p:cNvPr id="7" name="CuadroTexto 6"/>
          <p:cNvSpPr txBox="1"/>
          <p:nvPr/>
        </p:nvSpPr>
        <p:spPr>
          <a:xfrm>
            <a:off x="2153907" y="4729152"/>
            <a:ext cx="904875" cy="507831"/>
          </a:xfrm>
          <a:prstGeom prst="rect">
            <a:avLst/>
          </a:prstGeom>
          <a:solidFill>
            <a:schemeClr val="bg1">
              <a:lumMod val="75000"/>
            </a:schemeClr>
          </a:solidFill>
        </p:spPr>
        <p:txBody>
          <a:bodyPr wrap="square" rtlCol="0">
            <a:spAutoFit/>
          </a:bodyPr>
          <a:lstStyle/>
          <a:p>
            <a:pPr algn="ctr"/>
            <a:r>
              <a:rPr lang="es-AR" sz="900" b="1" dirty="0"/>
              <a:t>Muertes &gt; de lo Esperado y p&gt;0,05 </a:t>
            </a:r>
          </a:p>
        </p:txBody>
      </p:sp>
      <p:sp>
        <p:nvSpPr>
          <p:cNvPr id="8" name="CuadroTexto 7"/>
          <p:cNvSpPr txBox="1"/>
          <p:nvPr/>
        </p:nvSpPr>
        <p:spPr>
          <a:xfrm>
            <a:off x="3163705" y="4760278"/>
            <a:ext cx="904875" cy="369332"/>
          </a:xfrm>
          <a:prstGeom prst="rect">
            <a:avLst/>
          </a:prstGeom>
          <a:solidFill>
            <a:schemeClr val="bg1">
              <a:lumMod val="75000"/>
            </a:schemeClr>
          </a:solidFill>
        </p:spPr>
        <p:txBody>
          <a:bodyPr wrap="square" rtlCol="0">
            <a:spAutoFit/>
          </a:bodyPr>
          <a:lstStyle/>
          <a:p>
            <a:pPr algn="ctr"/>
            <a:endParaRPr lang="es-AR" sz="900" b="1" dirty="0"/>
          </a:p>
          <a:p>
            <a:pPr algn="ctr"/>
            <a:r>
              <a:rPr lang="es-AR" sz="900" b="1" dirty="0"/>
              <a:t>Sin Muertes</a:t>
            </a:r>
          </a:p>
        </p:txBody>
      </p:sp>
      <p:sp>
        <p:nvSpPr>
          <p:cNvPr id="12" name="CuadroTexto 11"/>
          <p:cNvSpPr txBox="1"/>
          <p:nvPr/>
        </p:nvSpPr>
        <p:spPr>
          <a:xfrm>
            <a:off x="5907201" y="4752238"/>
            <a:ext cx="904875" cy="507831"/>
          </a:xfrm>
          <a:prstGeom prst="rect">
            <a:avLst/>
          </a:prstGeom>
          <a:solidFill>
            <a:schemeClr val="bg1">
              <a:lumMod val="75000"/>
            </a:schemeClr>
          </a:solidFill>
        </p:spPr>
        <p:txBody>
          <a:bodyPr wrap="square" rtlCol="0">
            <a:spAutoFit/>
          </a:bodyPr>
          <a:lstStyle/>
          <a:p>
            <a:pPr algn="ctr"/>
            <a:r>
              <a:rPr lang="es-AR" sz="900" b="1" dirty="0"/>
              <a:t>Muertes &gt; de lo Esperado y p&lt;0,05 </a:t>
            </a:r>
          </a:p>
        </p:txBody>
      </p:sp>
      <p:sp>
        <p:nvSpPr>
          <p:cNvPr id="13" name="CuadroTexto 12"/>
          <p:cNvSpPr txBox="1"/>
          <p:nvPr/>
        </p:nvSpPr>
        <p:spPr>
          <a:xfrm>
            <a:off x="6916999" y="4729152"/>
            <a:ext cx="904875" cy="507831"/>
          </a:xfrm>
          <a:prstGeom prst="rect">
            <a:avLst/>
          </a:prstGeom>
          <a:solidFill>
            <a:schemeClr val="bg1">
              <a:lumMod val="75000"/>
            </a:schemeClr>
          </a:solidFill>
        </p:spPr>
        <p:txBody>
          <a:bodyPr wrap="square" rtlCol="0">
            <a:spAutoFit/>
          </a:bodyPr>
          <a:lstStyle/>
          <a:p>
            <a:pPr algn="ctr"/>
            <a:r>
              <a:rPr lang="es-AR" sz="900" b="1" dirty="0"/>
              <a:t>Muertes &gt; de lo Esperado y p&gt;0,05 </a:t>
            </a:r>
          </a:p>
        </p:txBody>
      </p:sp>
      <p:sp>
        <p:nvSpPr>
          <p:cNvPr id="14" name="CuadroTexto 13"/>
          <p:cNvSpPr txBox="1"/>
          <p:nvPr/>
        </p:nvSpPr>
        <p:spPr>
          <a:xfrm>
            <a:off x="7926797" y="4760278"/>
            <a:ext cx="904875" cy="369332"/>
          </a:xfrm>
          <a:prstGeom prst="rect">
            <a:avLst/>
          </a:prstGeom>
          <a:solidFill>
            <a:schemeClr val="bg1">
              <a:lumMod val="75000"/>
            </a:schemeClr>
          </a:solidFill>
        </p:spPr>
        <p:txBody>
          <a:bodyPr wrap="square" rtlCol="0">
            <a:spAutoFit/>
          </a:bodyPr>
          <a:lstStyle/>
          <a:p>
            <a:pPr algn="ctr"/>
            <a:endParaRPr lang="es-AR" sz="900" b="1" dirty="0"/>
          </a:p>
          <a:p>
            <a:pPr algn="ctr"/>
            <a:r>
              <a:rPr lang="es-AR" sz="900" b="1" dirty="0"/>
              <a:t>Sin Muertes</a:t>
            </a:r>
          </a:p>
        </p:txBody>
      </p:sp>
      <p:sp>
        <p:nvSpPr>
          <p:cNvPr id="15" name="CuadroTexto 14"/>
          <p:cNvSpPr txBox="1"/>
          <p:nvPr/>
        </p:nvSpPr>
        <p:spPr>
          <a:xfrm>
            <a:off x="466725" y="1409700"/>
            <a:ext cx="4057650" cy="369332"/>
          </a:xfrm>
          <a:prstGeom prst="rect">
            <a:avLst/>
          </a:prstGeom>
          <a:noFill/>
        </p:spPr>
        <p:txBody>
          <a:bodyPr wrap="square" rtlCol="0">
            <a:spAutoFit/>
          </a:bodyPr>
          <a:lstStyle/>
          <a:p>
            <a:pPr algn="ctr"/>
            <a:r>
              <a:rPr lang="es-AR" b="1" dirty="0"/>
              <a:t>MENORES DE 15 AÑOS</a:t>
            </a:r>
          </a:p>
        </p:txBody>
      </p:sp>
      <p:sp>
        <p:nvSpPr>
          <p:cNvPr id="16" name="CuadroTexto 15"/>
          <p:cNvSpPr txBox="1"/>
          <p:nvPr/>
        </p:nvSpPr>
        <p:spPr>
          <a:xfrm>
            <a:off x="5267325" y="1281033"/>
            <a:ext cx="4057650" cy="369332"/>
          </a:xfrm>
          <a:prstGeom prst="rect">
            <a:avLst/>
          </a:prstGeom>
          <a:noFill/>
        </p:spPr>
        <p:txBody>
          <a:bodyPr wrap="square" rtlCol="0">
            <a:spAutoFit/>
          </a:bodyPr>
          <a:lstStyle/>
          <a:p>
            <a:pPr algn="ctr"/>
            <a:r>
              <a:rPr lang="es-AR" b="1" dirty="0"/>
              <a:t>15 A 19 AÑOS</a:t>
            </a:r>
          </a:p>
        </p:txBody>
      </p:sp>
      <p:sp>
        <p:nvSpPr>
          <p:cNvPr id="17" name="CuadroTexto 16"/>
          <p:cNvSpPr txBox="1"/>
          <p:nvPr/>
        </p:nvSpPr>
        <p:spPr>
          <a:xfrm>
            <a:off x="247968" y="80704"/>
            <a:ext cx="9410087" cy="1200329"/>
          </a:xfrm>
          <a:prstGeom prst="rect">
            <a:avLst/>
          </a:prstGeom>
          <a:noFill/>
        </p:spPr>
        <p:txBody>
          <a:bodyPr wrap="square" rtlCol="0">
            <a:spAutoFit/>
          </a:bodyPr>
          <a:lstStyle/>
          <a:p>
            <a:pPr algn="ctr"/>
            <a:r>
              <a:rPr lang="es-AR" b="1" dirty="0"/>
              <a:t>Condiciones Sociales y Mortalidad Pediátrica y Adolescente por Tuberculosis Todas las Formas. Distribución del Porcentaje de Población Menor de 15 Años y de 15 a 19 Años en Hogares con Necesidades Básicas Insatisfechas (NBI) según Ocurrencia de Muertes por Tuberculosis en Departamentos de Argentina en el Período 2010-2013</a:t>
            </a:r>
          </a:p>
        </p:txBody>
      </p:sp>
      <p:sp>
        <p:nvSpPr>
          <p:cNvPr id="18" name="CuadroTexto 17"/>
          <p:cNvSpPr txBox="1"/>
          <p:nvPr/>
        </p:nvSpPr>
        <p:spPr>
          <a:xfrm>
            <a:off x="247968" y="5467350"/>
            <a:ext cx="4533265" cy="1169551"/>
          </a:xfrm>
          <a:prstGeom prst="rect">
            <a:avLst/>
          </a:prstGeom>
          <a:noFill/>
        </p:spPr>
        <p:txBody>
          <a:bodyPr wrap="square" rtlCol="0">
            <a:spAutoFit/>
          </a:bodyPr>
          <a:lstStyle/>
          <a:p>
            <a:pPr algn="ctr"/>
            <a:r>
              <a:rPr lang="es-AR" sz="1400" b="1" dirty="0"/>
              <a:t>El promedio de NBI en los departamentos con mayor número de muertes (44,96%) es mayor que en los departamentos sin muertes (21,73%) o con muertes dentro de lo esperado (27,34%): p &lt; 0,0001 y p = 0,0243, respectivamente.</a:t>
            </a:r>
          </a:p>
        </p:txBody>
      </p:sp>
      <p:sp>
        <p:nvSpPr>
          <p:cNvPr id="19" name="CuadroTexto 18"/>
          <p:cNvSpPr txBox="1"/>
          <p:nvPr/>
        </p:nvSpPr>
        <p:spPr>
          <a:xfrm>
            <a:off x="4934246" y="5467350"/>
            <a:ext cx="4533265" cy="1169551"/>
          </a:xfrm>
          <a:prstGeom prst="rect">
            <a:avLst/>
          </a:prstGeom>
          <a:noFill/>
        </p:spPr>
        <p:txBody>
          <a:bodyPr wrap="square" rtlCol="0">
            <a:spAutoFit/>
          </a:bodyPr>
          <a:lstStyle/>
          <a:p>
            <a:pPr algn="ctr"/>
            <a:r>
              <a:rPr lang="es-AR" sz="1400" b="1" dirty="0"/>
              <a:t>El promedio de NBI en los departamentos con mayor número de muertes (38,03%) es mayor que en los departamentos sin muertes (16,23%) o con muertes dentro de lo esperado (17,35%): p &lt; 0,0001 y p = 0,0018, respectivamente.</a:t>
            </a:r>
          </a:p>
        </p:txBody>
      </p:sp>
    </p:spTree>
    <p:extLst>
      <p:ext uri="{BB962C8B-B14F-4D97-AF65-F5344CB8AC3E}">
        <p14:creationId xmlns:p14="http://schemas.microsoft.com/office/powerpoint/2010/main" val="26089242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03D6CEBD-E740-476E-AB87-F7CA6440BFB5}"/>
              </a:ext>
            </a:extLst>
          </p:cNvPr>
          <p:cNvPicPr>
            <a:picLocks noChangeAspect="1"/>
          </p:cNvPicPr>
          <p:nvPr/>
        </p:nvPicPr>
        <p:blipFill rotWithShape="1">
          <a:blip r:embed="rId2"/>
          <a:srcRect t="45396" b="39374"/>
          <a:stretch/>
        </p:blipFill>
        <p:spPr>
          <a:xfrm>
            <a:off x="0" y="5805926"/>
            <a:ext cx="9906000" cy="1065958"/>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E5EEC2AD-D516-4061-9534-E1E9B711EE00}"/>
              </a:ext>
            </a:extLst>
          </p:cNvPr>
          <p:cNvPicPr>
            <a:picLocks noChangeAspect="1"/>
          </p:cNvPicPr>
          <p:nvPr/>
        </p:nvPicPr>
        <p:blipFill rotWithShape="1">
          <a:blip r:embed="rId3">
            <a:extLst>
              <a:ext uri="{28A0092B-C50C-407E-A947-70E740481C1C}">
                <a14:useLocalDpi xmlns:a14="http://schemas.microsoft.com/office/drawing/2010/main" val="0"/>
              </a:ext>
            </a:extLst>
          </a:blip>
          <a:srcRect l="3274" t="19851" r="6117" b="37120"/>
          <a:stretch/>
        </p:blipFill>
        <p:spPr>
          <a:xfrm>
            <a:off x="370368" y="0"/>
            <a:ext cx="8975652" cy="2397642"/>
          </a:xfrm>
          <a:prstGeom prst="rect">
            <a:avLst/>
          </a:prstGeom>
        </p:spPr>
      </p:pic>
      <p:pic>
        <p:nvPicPr>
          <p:cNvPr id="6" name="Imagen 4" descr="LOGOCONIletrasnegrasa.png">
            <a:extLst>
              <a:ext uri="{FF2B5EF4-FFF2-40B4-BE49-F238E27FC236}">
                <a16:creationId xmlns:a16="http://schemas.microsoft.com/office/drawing/2014/main" id="{FF0EEBAC-2042-440F-AB5F-065DDF611C48}"/>
              </a:ext>
            </a:extLst>
          </p:cNvPr>
          <p:cNvPicPr/>
          <p:nvPr/>
        </p:nvPicPr>
        <p:blipFill>
          <a:blip r:embed="rId4" cstate="print"/>
          <a:stretch>
            <a:fillRect/>
          </a:stretch>
        </p:blipFill>
        <p:spPr>
          <a:xfrm>
            <a:off x="162220" y="5141180"/>
            <a:ext cx="619125" cy="561975"/>
          </a:xfrm>
          <a:prstGeom prst="rect">
            <a:avLst/>
          </a:prstGeom>
        </p:spPr>
      </p:pic>
      <p:pic>
        <p:nvPicPr>
          <p:cNvPr id="7" name="Picture 2" descr="marca-anlis-malbran">
            <a:extLst>
              <a:ext uri="{FF2B5EF4-FFF2-40B4-BE49-F238E27FC236}">
                <a16:creationId xmlns:a16="http://schemas.microsoft.com/office/drawing/2014/main" id="{AE801CA6-B21D-4ABF-8FBC-34899AD19E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6972" y="5169755"/>
            <a:ext cx="1417638" cy="5334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8" name="Rectangle 2">
            <a:extLst>
              <a:ext uri="{FF2B5EF4-FFF2-40B4-BE49-F238E27FC236}">
                <a16:creationId xmlns:a16="http://schemas.microsoft.com/office/drawing/2014/main" id="{4A0DE76F-EA09-4349-9133-C55A38613FE0}"/>
              </a:ext>
            </a:extLst>
          </p:cNvPr>
          <p:cNvSpPr txBox="1">
            <a:spLocks noChangeArrowheads="1"/>
          </p:cNvSpPr>
          <p:nvPr/>
        </p:nvSpPr>
        <p:spPr>
          <a:xfrm>
            <a:off x="1596446" y="2951652"/>
            <a:ext cx="6456373" cy="1207412"/>
          </a:xfrm>
          <a:prstGeom prst="rect">
            <a:avLst/>
          </a:prstGeom>
        </p:spPr>
        <p:txBody>
          <a:bodyPr/>
          <a:lstStyle/>
          <a:p>
            <a:pPr lvl="0" algn="ctr">
              <a:spcBef>
                <a:spcPct val="0"/>
              </a:spcBef>
              <a:defRPr/>
            </a:pPr>
            <a:r>
              <a:rPr lang="es-AR" sz="3600" b="1" dirty="0">
                <a:latin typeface="Arial Black" panose="020B0A04020102020204" pitchFamily="34" charset="0"/>
                <a:ea typeface="+mj-ea"/>
                <a:cs typeface="+mj-cs"/>
              </a:rPr>
              <a:t>RESULTADO DEL TRATAMIENTO </a:t>
            </a:r>
            <a:endParaRPr lang="es-AR" sz="3600" b="1" noProof="0" dirty="0">
              <a:latin typeface="Arial Black" panose="020B0A04020102020204" pitchFamily="34" charset="0"/>
              <a:ea typeface="+mj-ea"/>
              <a:cs typeface="+mj-cs"/>
            </a:endParaRPr>
          </a:p>
        </p:txBody>
      </p:sp>
    </p:spTree>
    <p:extLst>
      <p:ext uri="{BB962C8B-B14F-4D97-AF65-F5344CB8AC3E}">
        <p14:creationId xmlns:p14="http://schemas.microsoft.com/office/powerpoint/2010/main" val="1489483167"/>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CD55ED7A-BB40-4F10-9DCC-6DDF143BB0C3}"/>
              </a:ext>
            </a:extLst>
          </p:cNvPr>
          <p:cNvGraphicFramePr>
            <a:graphicFrameLocks noGrp="1"/>
          </p:cNvGraphicFramePr>
          <p:nvPr/>
        </p:nvGraphicFramePr>
        <p:xfrm>
          <a:off x="316492" y="405190"/>
          <a:ext cx="9273016" cy="6047619"/>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AA279808-0C77-4102-9EDA-7029BEC228FC}"/>
              </a:ext>
            </a:extLst>
          </p:cNvPr>
          <p:cNvSpPr txBox="1"/>
          <p:nvPr/>
        </p:nvSpPr>
        <p:spPr>
          <a:xfrm>
            <a:off x="4634727" y="1246848"/>
            <a:ext cx="4294143" cy="954107"/>
          </a:xfrm>
          <a:prstGeom prst="rect">
            <a:avLst/>
          </a:prstGeom>
          <a:solidFill>
            <a:schemeClr val="bg1"/>
          </a:solidFill>
          <a:ln>
            <a:solidFill>
              <a:schemeClr val="tx1"/>
            </a:solidFill>
          </a:ln>
        </p:spPr>
        <p:txBody>
          <a:bodyPr wrap="square" rtlCol="0">
            <a:spAutoFit/>
          </a:bodyPr>
          <a:lstStyle/>
          <a:p>
            <a:pPr algn="ctr"/>
            <a:r>
              <a:rPr lang="es-AR" sz="1400" b="1" dirty="0"/>
              <a:t>Por lo menos uno de cada diez casos de tuberculosis pediátrica y adolescente no terminan el tratamiento; y se desconoce el resultado del tratamiento en por lo menos el 20% de los casos</a:t>
            </a:r>
            <a:endParaRPr lang="es-AR" sz="1400" dirty="0"/>
          </a:p>
        </p:txBody>
      </p:sp>
    </p:spTree>
    <p:extLst>
      <p:ext uri="{BB962C8B-B14F-4D97-AF65-F5344CB8AC3E}">
        <p14:creationId xmlns:p14="http://schemas.microsoft.com/office/powerpoint/2010/main" val="30397872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03D6CEBD-E740-476E-AB87-F7CA6440BFB5}"/>
              </a:ext>
            </a:extLst>
          </p:cNvPr>
          <p:cNvPicPr>
            <a:picLocks noChangeAspect="1"/>
          </p:cNvPicPr>
          <p:nvPr/>
        </p:nvPicPr>
        <p:blipFill rotWithShape="1">
          <a:blip r:embed="rId2"/>
          <a:srcRect t="45396" b="39374"/>
          <a:stretch/>
        </p:blipFill>
        <p:spPr>
          <a:xfrm>
            <a:off x="0" y="5805926"/>
            <a:ext cx="9906000" cy="1065958"/>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E5EEC2AD-D516-4061-9534-E1E9B711EE00}"/>
              </a:ext>
            </a:extLst>
          </p:cNvPr>
          <p:cNvPicPr>
            <a:picLocks noChangeAspect="1"/>
          </p:cNvPicPr>
          <p:nvPr/>
        </p:nvPicPr>
        <p:blipFill rotWithShape="1">
          <a:blip r:embed="rId3">
            <a:extLst>
              <a:ext uri="{28A0092B-C50C-407E-A947-70E740481C1C}">
                <a14:useLocalDpi xmlns:a14="http://schemas.microsoft.com/office/drawing/2010/main" val="0"/>
              </a:ext>
            </a:extLst>
          </a:blip>
          <a:srcRect l="3274" t="19851" r="6117" b="37120"/>
          <a:stretch/>
        </p:blipFill>
        <p:spPr>
          <a:xfrm>
            <a:off x="370368" y="0"/>
            <a:ext cx="8975652" cy="2397642"/>
          </a:xfrm>
          <a:prstGeom prst="rect">
            <a:avLst/>
          </a:prstGeom>
        </p:spPr>
      </p:pic>
      <p:pic>
        <p:nvPicPr>
          <p:cNvPr id="6" name="Imagen 4" descr="LOGOCONIletrasnegrasa.png">
            <a:extLst>
              <a:ext uri="{FF2B5EF4-FFF2-40B4-BE49-F238E27FC236}">
                <a16:creationId xmlns:a16="http://schemas.microsoft.com/office/drawing/2014/main" id="{FF0EEBAC-2042-440F-AB5F-065DDF611C48}"/>
              </a:ext>
            </a:extLst>
          </p:cNvPr>
          <p:cNvPicPr/>
          <p:nvPr/>
        </p:nvPicPr>
        <p:blipFill>
          <a:blip r:embed="rId4" cstate="print"/>
          <a:stretch>
            <a:fillRect/>
          </a:stretch>
        </p:blipFill>
        <p:spPr>
          <a:xfrm>
            <a:off x="162220" y="5141180"/>
            <a:ext cx="619125" cy="561975"/>
          </a:xfrm>
          <a:prstGeom prst="rect">
            <a:avLst/>
          </a:prstGeom>
        </p:spPr>
      </p:pic>
      <p:pic>
        <p:nvPicPr>
          <p:cNvPr id="7" name="Picture 2" descr="marca-anlis-malbran">
            <a:extLst>
              <a:ext uri="{FF2B5EF4-FFF2-40B4-BE49-F238E27FC236}">
                <a16:creationId xmlns:a16="http://schemas.microsoft.com/office/drawing/2014/main" id="{AE801CA6-B21D-4ABF-8FBC-34899AD19E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6972" y="5169755"/>
            <a:ext cx="1417638" cy="5334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8" name="Rectangle 2">
            <a:extLst>
              <a:ext uri="{FF2B5EF4-FFF2-40B4-BE49-F238E27FC236}">
                <a16:creationId xmlns:a16="http://schemas.microsoft.com/office/drawing/2014/main" id="{0A6729CF-607D-4A3A-9051-00F7760CEBF0}"/>
              </a:ext>
            </a:extLst>
          </p:cNvPr>
          <p:cNvSpPr txBox="1">
            <a:spLocks noChangeArrowheads="1"/>
          </p:cNvSpPr>
          <p:nvPr/>
        </p:nvSpPr>
        <p:spPr>
          <a:xfrm>
            <a:off x="1571150" y="2925071"/>
            <a:ext cx="6456373" cy="1207412"/>
          </a:xfrm>
          <a:prstGeom prst="rect">
            <a:avLst/>
          </a:prstGeom>
        </p:spPr>
        <p:txBody>
          <a:bodyPr anchor="ctr" anchorCtr="0"/>
          <a:lstStyle/>
          <a:p>
            <a:pPr lvl="0" algn="ctr">
              <a:spcBef>
                <a:spcPct val="0"/>
              </a:spcBef>
              <a:defRPr/>
            </a:pPr>
            <a:r>
              <a:rPr lang="es-AR" sz="3600" b="1" dirty="0">
                <a:latin typeface="Arial Black" panose="020B0A04020102020204" pitchFamily="34" charset="0"/>
                <a:ea typeface="+mj-ea"/>
                <a:cs typeface="+mj-cs"/>
              </a:rPr>
              <a:t>CONCLUSIONES</a:t>
            </a:r>
          </a:p>
        </p:txBody>
      </p:sp>
    </p:spTree>
    <p:extLst>
      <p:ext uri="{BB962C8B-B14F-4D97-AF65-F5344CB8AC3E}">
        <p14:creationId xmlns:p14="http://schemas.microsoft.com/office/powerpoint/2010/main" val="3750557659"/>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5300" y="175490"/>
            <a:ext cx="8915400" cy="738909"/>
          </a:xfrm>
        </p:spPr>
        <p:txBody>
          <a:bodyPr>
            <a:normAutofit/>
          </a:bodyPr>
          <a:lstStyle/>
          <a:p>
            <a:pPr algn="ctr"/>
            <a:r>
              <a:rPr lang="es-AR" b="1" dirty="0">
                <a:latin typeface="Arial Black" panose="020B0A04020102020204" pitchFamily="34" charset="0"/>
              </a:rPr>
              <a:t>Conclusiones</a:t>
            </a:r>
          </a:p>
        </p:txBody>
      </p:sp>
      <p:sp>
        <p:nvSpPr>
          <p:cNvPr id="3" name="Marcador de contenido 2"/>
          <p:cNvSpPr>
            <a:spLocks noGrp="1"/>
          </p:cNvSpPr>
          <p:nvPr>
            <p:ph idx="1"/>
          </p:nvPr>
        </p:nvSpPr>
        <p:spPr>
          <a:xfrm>
            <a:off x="495300" y="1101003"/>
            <a:ext cx="8915400" cy="5287964"/>
          </a:xfrm>
        </p:spPr>
        <p:txBody>
          <a:bodyPr>
            <a:normAutofit/>
          </a:bodyPr>
          <a:lstStyle/>
          <a:p>
            <a:r>
              <a:rPr lang="es-AR" sz="2000" b="1" dirty="0"/>
              <a:t>La tuberculosis ocasiona anualmente más de 10.000 nuevos casos en Argentina.</a:t>
            </a:r>
          </a:p>
          <a:p>
            <a:endParaRPr lang="es-AR" sz="2000" b="1" dirty="0"/>
          </a:p>
          <a:p>
            <a:r>
              <a:rPr lang="es-AR" sz="2000" b="1" dirty="0"/>
              <a:t>Más de la mitad de los casos se registra en la población en edad reproductiva.</a:t>
            </a:r>
          </a:p>
          <a:p>
            <a:endParaRPr lang="es-AR" sz="2000" b="1" dirty="0"/>
          </a:p>
          <a:p>
            <a:r>
              <a:rPr lang="es-AR" sz="2000" b="1" dirty="0"/>
              <a:t>Uno de cada diez casos se registra en menores de 15 años y una cifra similar en adolescentes de 15 a 19 años.</a:t>
            </a:r>
          </a:p>
          <a:p>
            <a:endParaRPr lang="es-AR" sz="2000" b="1" dirty="0"/>
          </a:p>
          <a:p>
            <a:r>
              <a:rPr lang="es-AR" sz="2000" b="1" dirty="0"/>
              <a:t>El 80% de los casos pulmonares en mayores de 15 años son </a:t>
            </a:r>
            <a:r>
              <a:rPr lang="es-AR" sz="2000" b="1" dirty="0" err="1"/>
              <a:t>bacilíferos</a:t>
            </a:r>
            <a:r>
              <a:rPr lang="es-AR" sz="2000" b="1" dirty="0"/>
              <a:t> y diseminan la enfermedad.</a:t>
            </a:r>
          </a:p>
          <a:p>
            <a:endParaRPr lang="es-AR" sz="2000" b="1" dirty="0"/>
          </a:p>
          <a:p>
            <a:r>
              <a:rPr lang="es-AR" sz="2000" b="1" dirty="0"/>
              <a:t>La distribución por edad de la enfermedad y la ocurrencia anual de casos en niños y adolescentes muestra la transmisión activa de la enfermedad en la población.</a:t>
            </a:r>
          </a:p>
        </p:txBody>
      </p:sp>
    </p:spTree>
    <p:extLst>
      <p:ext uri="{BB962C8B-B14F-4D97-AF65-F5344CB8AC3E}">
        <p14:creationId xmlns:p14="http://schemas.microsoft.com/office/powerpoint/2010/main" val="23546655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5300" y="175490"/>
            <a:ext cx="8915400" cy="738909"/>
          </a:xfrm>
        </p:spPr>
        <p:txBody>
          <a:bodyPr>
            <a:normAutofit/>
          </a:bodyPr>
          <a:lstStyle/>
          <a:p>
            <a:pPr algn="ctr"/>
            <a:r>
              <a:rPr lang="es-AR" b="1" dirty="0">
                <a:latin typeface="Arial Black" panose="020B0A04020102020204" pitchFamily="34" charset="0"/>
              </a:rPr>
              <a:t>Conclusiones</a:t>
            </a:r>
          </a:p>
        </p:txBody>
      </p:sp>
      <p:sp>
        <p:nvSpPr>
          <p:cNvPr id="3" name="Marcador de contenido 2"/>
          <p:cNvSpPr>
            <a:spLocks noGrp="1"/>
          </p:cNvSpPr>
          <p:nvPr>
            <p:ph idx="1"/>
          </p:nvPr>
        </p:nvSpPr>
        <p:spPr>
          <a:xfrm>
            <a:off x="495300" y="1864163"/>
            <a:ext cx="8915400" cy="4524803"/>
          </a:xfrm>
        </p:spPr>
        <p:txBody>
          <a:bodyPr>
            <a:normAutofit/>
          </a:bodyPr>
          <a:lstStyle/>
          <a:p>
            <a:r>
              <a:rPr lang="es-AR" sz="2000" b="1" dirty="0"/>
              <a:t>La tendencia de la notificación de casos es estable de los últimos años, tanto en todas las edades como en niños y adolescentes.</a:t>
            </a:r>
          </a:p>
          <a:p>
            <a:endParaRPr lang="es-AR" sz="2000" b="1" dirty="0"/>
          </a:p>
          <a:p>
            <a:r>
              <a:rPr lang="es-AR" sz="2000" b="1" dirty="0"/>
              <a:t>Ocurren anualmente más de 600 muertes por tuberculosis en toda la población y, en los adolescentes de 15 a 19 años se registró un aumento de la mortalidad en los últimos nueve años.</a:t>
            </a:r>
          </a:p>
          <a:p>
            <a:endParaRPr lang="es-AR" sz="2000" b="1" dirty="0"/>
          </a:p>
          <a:p>
            <a:r>
              <a:rPr lang="es-AR" sz="2000" b="1" dirty="0"/>
              <a:t>A nivel nacional, más del 10% de los casos de tuberculosis identificados y que inician el tratamiento lo abandonan antes de finalizarlo; y entre un 30% y un 40% de los casos no tienen información sobre el resultado del tratamiento.</a:t>
            </a:r>
          </a:p>
          <a:p>
            <a:endParaRPr lang="es-AR" sz="2000" b="1" dirty="0"/>
          </a:p>
          <a:p>
            <a:r>
              <a:rPr lang="es-AR" sz="2000" b="1" dirty="0"/>
              <a:t>La ocurrencia de tuberculosis pediátrica y adolescente se asocia a condiciones de vulnerabilidad social.</a:t>
            </a:r>
          </a:p>
        </p:txBody>
      </p:sp>
    </p:spTree>
    <p:extLst>
      <p:ext uri="{BB962C8B-B14F-4D97-AF65-F5344CB8AC3E}">
        <p14:creationId xmlns:p14="http://schemas.microsoft.com/office/powerpoint/2010/main" val="17621128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Conector recto 11"/>
          <p:cNvCxnSpPr>
            <a:cxnSpLocks/>
          </p:cNvCxnSpPr>
          <p:nvPr/>
        </p:nvCxnSpPr>
        <p:spPr>
          <a:xfrm>
            <a:off x="1370757" y="1103484"/>
            <a:ext cx="6613403" cy="0"/>
          </a:xfrm>
          <a:prstGeom prst="line">
            <a:avLst/>
          </a:prstGeom>
          <a:ln w="76200" cmpd="tri"/>
        </p:spPr>
        <p:style>
          <a:lnRef idx="1">
            <a:schemeClr val="accent1"/>
          </a:lnRef>
          <a:fillRef idx="0">
            <a:schemeClr val="accent1"/>
          </a:fillRef>
          <a:effectRef idx="0">
            <a:schemeClr val="accent1"/>
          </a:effectRef>
          <a:fontRef idx="minor">
            <a:schemeClr val="tx1"/>
          </a:fontRef>
        </p:style>
      </p:cxnSp>
      <p:pic>
        <p:nvPicPr>
          <p:cNvPr id="10" name="Imagen 4" descr="LOGOCONIletrasnegrasa.png">
            <a:extLst>
              <a:ext uri="{FF2B5EF4-FFF2-40B4-BE49-F238E27FC236}">
                <a16:creationId xmlns:a16="http://schemas.microsoft.com/office/drawing/2014/main" id="{753B799F-FD71-43EF-83DF-8422BB65F0AF}"/>
              </a:ext>
            </a:extLst>
          </p:cNvPr>
          <p:cNvPicPr/>
          <p:nvPr/>
        </p:nvPicPr>
        <p:blipFill>
          <a:blip r:embed="rId2" cstate="print"/>
          <a:stretch>
            <a:fillRect/>
          </a:stretch>
        </p:blipFill>
        <p:spPr>
          <a:xfrm>
            <a:off x="162220" y="5141180"/>
            <a:ext cx="619125" cy="561975"/>
          </a:xfrm>
          <a:prstGeom prst="rect">
            <a:avLst/>
          </a:prstGeom>
        </p:spPr>
      </p:pic>
      <p:pic>
        <p:nvPicPr>
          <p:cNvPr id="11" name="Picture 2" descr="marca-anlis-malbran">
            <a:extLst>
              <a:ext uri="{FF2B5EF4-FFF2-40B4-BE49-F238E27FC236}">
                <a16:creationId xmlns:a16="http://schemas.microsoft.com/office/drawing/2014/main" id="{88D31DAA-5F2D-4F54-B1C9-E550D36790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6972" y="5169755"/>
            <a:ext cx="1417638" cy="5334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3" name="Picture 12">
            <a:extLst>
              <a:ext uri="{FF2B5EF4-FFF2-40B4-BE49-F238E27FC236}">
                <a16:creationId xmlns:a16="http://schemas.microsoft.com/office/drawing/2014/main" id="{AA6FF0DE-A09E-434B-8670-8E85C2E4A4F6}"/>
              </a:ext>
            </a:extLst>
          </p:cNvPr>
          <p:cNvPicPr>
            <a:picLocks noChangeAspect="1"/>
          </p:cNvPicPr>
          <p:nvPr/>
        </p:nvPicPr>
        <p:blipFill rotWithShape="1">
          <a:blip r:embed="rId4"/>
          <a:srcRect t="45396" b="39374"/>
          <a:stretch/>
        </p:blipFill>
        <p:spPr>
          <a:xfrm>
            <a:off x="0" y="5805926"/>
            <a:ext cx="9906000" cy="1065958"/>
          </a:xfrm>
          <a:prstGeom prst="rect">
            <a:avLst/>
          </a:prstGeom>
        </p:spPr>
      </p:pic>
      <p:sp>
        <p:nvSpPr>
          <p:cNvPr id="9" name="Subtitle 2">
            <a:extLst>
              <a:ext uri="{FF2B5EF4-FFF2-40B4-BE49-F238E27FC236}">
                <a16:creationId xmlns:a16="http://schemas.microsoft.com/office/drawing/2014/main" id="{CE119724-2662-40B8-8C1D-92BB7B566A37}"/>
              </a:ext>
            </a:extLst>
          </p:cNvPr>
          <p:cNvSpPr txBox="1">
            <a:spLocks/>
          </p:cNvSpPr>
          <p:nvPr/>
        </p:nvSpPr>
        <p:spPr>
          <a:xfrm>
            <a:off x="1262562" y="2654954"/>
            <a:ext cx="7380875" cy="1247653"/>
          </a:xfrm>
          <a:prstGeom prst="rect">
            <a:avLst/>
          </a:prstGeom>
        </p:spPr>
        <p:txBody>
          <a:bodyPr vert="horz" lIns="88053" tIns="44027" rIns="88053" bIns="44027"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AR" sz="2400" b="1" dirty="0">
                <a:solidFill>
                  <a:schemeClr val="tx1"/>
                </a:solidFill>
                <a:latin typeface="Arial Black" panose="020B0A04020102020204" pitchFamily="34" charset="0"/>
              </a:rPr>
              <a:t>SITUACIÓN DE LA TUBERCULOSIS PEDIÁTRICA Y ADOLESCENTE EN ARGENTINA</a:t>
            </a:r>
          </a:p>
        </p:txBody>
      </p:sp>
      <p:pic>
        <p:nvPicPr>
          <p:cNvPr id="7" name="Picture 6">
            <a:extLst>
              <a:ext uri="{FF2B5EF4-FFF2-40B4-BE49-F238E27FC236}">
                <a16:creationId xmlns:a16="http://schemas.microsoft.com/office/drawing/2014/main" id="{ED7C7413-B47D-49F4-A250-C8B70ABCA621}"/>
              </a:ext>
            </a:extLst>
          </p:cNvPr>
          <p:cNvPicPr>
            <a:picLocks noChangeAspect="1"/>
          </p:cNvPicPr>
          <p:nvPr/>
        </p:nvPicPr>
        <p:blipFill rotWithShape="1">
          <a:blip r:embed="rId5">
            <a:extLst>
              <a:ext uri="{28A0092B-C50C-407E-A947-70E740481C1C}">
                <a14:useLocalDpi xmlns:a14="http://schemas.microsoft.com/office/drawing/2010/main" val="0"/>
              </a:ext>
            </a:extLst>
          </a:blip>
          <a:srcRect l="80245" t="19293" r="10630" b="63862"/>
          <a:stretch/>
        </p:blipFill>
        <p:spPr>
          <a:xfrm>
            <a:off x="0" y="45773"/>
            <a:ext cx="1005478" cy="1044000"/>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0EAAD25E-3183-40D9-9FF2-FC8F28DFB9F2}"/>
              </a:ext>
            </a:extLst>
          </p:cNvPr>
          <p:cNvPicPr>
            <a:picLocks noChangeAspect="1"/>
          </p:cNvPicPr>
          <p:nvPr/>
        </p:nvPicPr>
        <p:blipFill rotWithShape="1">
          <a:blip r:embed="rId5">
            <a:extLst>
              <a:ext uri="{28A0092B-C50C-407E-A947-70E740481C1C}">
                <a14:useLocalDpi xmlns:a14="http://schemas.microsoft.com/office/drawing/2010/main" val="0"/>
              </a:ext>
            </a:extLst>
          </a:blip>
          <a:srcRect l="5601" t="50000" r="7225" b="30501"/>
          <a:stretch/>
        </p:blipFill>
        <p:spPr>
          <a:xfrm>
            <a:off x="957798" y="116099"/>
            <a:ext cx="7439320" cy="936000"/>
          </a:xfrm>
          <a:prstGeom prst="rect">
            <a:avLst/>
          </a:prstGeom>
        </p:spPr>
      </p:pic>
      <p:pic>
        <p:nvPicPr>
          <p:cNvPr id="15" name="Picture 14">
            <a:extLst>
              <a:ext uri="{FF2B5EF4-FFF2-40B4-BE49-F238E27FC236}">
                <a16:creationId xmlns:a16="http://schemas.microsoft.com/office/drawing/2014/main" id="{C6936CFA-FEDE-4479-9AEF-4872B9250248}"/>
              </a:ext>
            </a:extLst>
          </p:cNvPr>
          <p:cNvPicPr>
            <a:picLocks noChangeAspect="1"/>
          </p:cNvPicPr>
          <p:nvPr/>
        </p:nvPicPr>
        <p:blipFill rotWithShape="1">
          <a:blip r:embed="rId5">
            <a:extLst>
              <a:ext uri="{28A0092B-C50C-407E-A947-70E740481C1C}">
                <a14:useLocalDpi xmlns:a14="http://schemas.microsoft.com/office/drawing/2010/main" val="0"/>
              </a:ext>
            </a:extLst>
          </a:blip>
          <a:srcRect l="40346" t="33083" r="42489" b="48202"/>
          <a:stretch/>
        </p:blipFill>
        <p:spPr>
          <a:xfrm>
            <a:off x="8052819" y="112162"/>
            <a:ext cx="1700374" cy="1042827"/>
          </a:xfrm>
          <a:prstGeom prst="rect">
            <a:avLst/>
          </a:prstGeom>
        </p:spPr>
      </p:pic>
    </p:spTree>
    <p:extLst>
      <p:ext uri="{BB962C8B-B14F-4D97-AF65-F5344CB8AC3E}">
        <p14:creationId xmlns:p14="http://schemas.microsoft.com/office/powerpoint/2010/main" val="3196682284"/>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2715</TotalTime>
  <Words>2647</Words>
  <Application>Microsoft Office PowerPoint</Application>
  <PresentationFormat>A4 Paper (210x297 mm)</PresentationFormat>
  <Paragraphs>165</Paragraphs>
  <Slides>35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Arial Black</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Desigualdad en la distribución de la notificación de casos de tuberculosis en menores de 20 años. Argentina, por jurisdicción, 2018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Conclusiones</vt:lpstr>
      <vt:lpstr>Conclusiones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Juan Carlos Bossio</dc:creator>
  <cp:lastModifiedBy>Juan Carlos Bossio</cp:lastModifiedBy>
  <cp:revision>34</cp:revision>
  <dcterms:created xsi:type="dcterms:W3CDTF">2019-08-21T11:21:20Z</dcterms:created>
  <dcterms:modified xsi:type="dcterms:W3CDTF">2019-10-15T13:16:25Z</dcterms:modified>
</cp:coreProperties>
</file>