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57" r:id="rId2"/>
    <p:sldId id="380" r:id="rId3"/>
    <p:sldId id="365" r:id="rId4"/>
    <p:sldId id="257" r:id="rId5"/>
    <p:sldId id="259" r:id="rId6"/>
    <p:sldId id="265" r:id="rId7"/>
    <p:sldId id="381" r:id="rId8"/>
    <p:sldId id="266" r:id="rId9"/>
    <p:sldId id="269" r:id="rId10"/>
    <p:sldId id="282" r:id="rId11"/>
    <p:sldId id="283" r:id="rId12"/>
    <p:sldId id="382" r:id="rId13"/>
    <p:sldId id="335" r:id="rId14"/>
    <p:sldId id="344" r:id="rId15"/>
    <p:sldId id="366" r:id="rId16"/>
    <p:sldId id="303" r:id="rId17"/>
    <p:sldId id="367" r:id="rId18"/>
    <p:sldId id="383" r:id="rId19"/>
    <p:sldId id="304" r:id="rId20"/>
    <p:sldId id="305" r:id="rId21"/>
    <p:sldId id="345" r:id="rId22"/>
    <p:sldId id="346" r:id="rId23"/>
    <p:sldId id="369" r:id="rId24"/>
    <p:sldId id="370" r:id="rId25"/>
    <p:sldId id="371" r:id="rId26"/>
    <p:sldId id="372" r:id="rId27"/>
    <p:sldId id="384" r:id="rId28"/>
    <p:sldId id="368" r:id="rId29"/>
    <p:sldId id="379" r:id="rId30"/>
    <p:sldId id="385" r:id="rId31"/>
    <p:sldId id="313" r:id="rId32"/>
    <p:sldId id="325" r:id="rId33"/>
    <p:sldId id="337" r:id="rId34"/>
    <p:sldId id="294" r:id="rId35"/>
    <p:sldId id="287" r:id="rId36"/>
    <p:sldId id="348" r:id="rId37"/>
    <p:sldId id="290" r:id="rId38"/>
    <p:sldId id="373" r:id="rId39"/>
    <p:sldId id="374" r:id="rId40"/>
    <p:sldId id="386" r:id="rId41"/>
    <p:sldId id="376" r:id="rId42"/>
    <p:sldId id="387" r:id="rId43"/>
    <p:sldId id="377" r:id="rId44"/>
    <p:sldId id="388" r:id="rId45"/>
    <p:sldId id="389" r:id="rId46"/>
  </p:sldIdLst>
  <p:sldSz cx="9906000" cy="6858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316" y="3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DB4B52-E92F-4F60-A742-242426DFB8E7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9B7948F3-6A2A-4D11-898B-3A128C1D1874}">
      <dgm:prSet phldrT="[Texto]" custT="1"/>
      <dgm:spPr/>
      <dgm:t>
        <a:bodyPr/>
        <a:lstStyle/>
        <a:p>
          <a:r>
            <a:rPr lang="es-AR" sz="1800" dirty="0"/>
            <a:t>13 muertes</a:t>
          </a:r>
        </a:p>
      </dgm:t>
    </dgm:pt>
    <dgm:pt modelId="{FF16F55C-FE41-4DDA-936B-0FAB64624637}" type="parTrans" cxnId="{FD2B8508-91A1-4D37-AFB1-7D8A6EDA0B91}">
      <dgm:prSet/>
      <dgm:spPr/>
      <dgm:t>
        <a:bodyPr/>
        <a:lstStyle/>
        <a:p>
          <a:endParaRPr lang="es-AR"/>
        </a:p>
      </dgm:t>
    </dgm:pt>
    <dgm:pt modelId="{8E587BF0-E913-4C64-914F-70C351C437CC}" type="sibTrans" cxnId="{FD2B8508-91A1-4D37-AFB1-7D8A6EDA0B91}">
      <dgm:prSet/>
      <dgm:spPr/>
      <dgm:t>
        <a:bodyPr/>
        <a:lstStyle/>
        <a:p>
          <a:endParaRPr lang="es-AR"/>
        </a:p>
      </dgm:t>
    </dgm:pt>
    <dgm:pt modelId="{6588FC13-D021-4453-870E-67904151C46A}">
      <dgm:prSet phldrT="[Texto]" custT="1"/>
      <dgm:spPr/>
      <dgm:t>
        <a:bodyPr/>
        <a:lstStyle/>
        <a:p>
          <a:r>
            <a:rPr lang="es-AR" sz="2800" dirty="0"/>
            <a:t>9657 egresos</a:t>
          </a:r>
        </a:p>
      </dgm:t>
    </dgm:pt>
    <dgm:pt modelId="{62CF78ED-CF2D-479C-A141-55DEF948F523}" type="parTrans" cxnId="{8A992F21-253A-4DF6-8338-FB6C58B4DFDC}">
      <dgm:prSet/>
      <dgm:spPr/>
      <dgm:t>
        <a:bodyPr/>
        <a:lstStyle/>
        <a:p>
          <a:endParaRPr lang="es-AR"/>
        </a:p>
      </dgm:t>
    </dgm:pt>
    <dgm:pt modelId="{44329A9A-5270-485E-9EDA-F60C7C48A498}" type="sibTrans" cxnId="{8A992F21-253A-4DF6-8338-FB6C58B4DFDC}">
      <dgm:prSet/>
      <dgm:spPr/>
      <dgm:t>
        <a:bodyPr/>
        <a:lstStyle/>
        <a:p>
          <a:endParaRPr lang="es-AR"/>
        </a:p>
      </dgm:t>
    </dgm:pt>
    <dgm:pt modelId="{EF620D61-7FAD-43B5-8083-E6BCE487F0B9}">
      <dgm:prSet phldrT="[Texto]"/>
      <dgm:spPr/>
      <dgm:t>
        <a:bodyPr/>
        <a:lstStyle/>
        <a:p>
          <a:r>
            <a:rPr lang="es-AR" dirty="0"/>
            <a:t>2.900.000 casos</a:t>
          </a:r>
        </a:p>
      </dgm:t>
    </dgm:pt>
    <dgm:pt modelId="{CA40921B-C458-4AFD-A9D4-4A7E045535E8}" type="parTrans" cxnId="{6DDC594C-2B18-4078-8043-0B00EAB66A31}">
      <dgm:prSet/>
      <dgm:spPr/>
      <dgm:t>
        <a:bodyPr/>
        <a:lstStyle/>
        <a:p>
          <a:endParaRPr lang="es-AR"/>
        </a:p>
      </dgm:t>
    </dgm:pt>
    <dgm:pt modelId="{46A6B2A8-27ED-4C47-9A6C-05D5A60B64C5}" type="sibTrans" cxnId="{6DDC594C-2B18-4078-8043-0B00EAB66A31}">
      <dgm:prSet/>
      <dgm:spPr/>
      <dgm:t>
        <a:bodyPr/>
        <a:lstStyle/>
        <a:p>
          <a:endParaRPr lang="es-AR"/>
        </a:p>
      </dgm:t>
    </dgm:pt>
    <dgm:pt modelId="{9C7C0A3D-8BC3-49B4-9A73-BF764A872B8E}" type="pres">
      <dgm:prSet presAssocID="{1BDB4B52-E92F-4F60-A742-242426DFB8E7}" presName="Name0" presStyleCnt="0">
        <dgm:presLayoutVars>
          <dgm:dir/>
          <dgm:animLvl val="lvl"/>
          <dgm:resizeHandles val="exact"/>
        </dgm:presLayoutVars>
      </dgm:prSet>
      <dgm:spPr/>
    </dgm:pt>
    <dgm:pt modelId="{32A72D05-4067-40B7-A7FC-4823FA296230}" type="pres">
      <dgm:prSet presAssocID="{9B7948F3-6A2A-4D11-898B-3A128C1D1874}" presName="Name8" presStyleCnt="0"/>
      <dgm:spPr/>
    </dgm:pt>
    <dgm:pt modelId="{14E0AACF-16E9-4478-B70A-01ABC012C723}" type="pres">
      <dgm:prSet presAssocID="{9B7948F3-6A2A-4D11-898B-3A128C1D1874}" presName="level" presStyleLbl="node1" presStyleIdx="0" presStyleCnt="3">
        <dgm:presLayoutVars>
          <dgm:chMax val="1"/>
          <dgm:bulletEnabled val="1"/>
        </dgm:presLayoutVars>
      </dgm:prSet>
      <dgm:spPr/>
    </dgm:pt>
    <dgm:pt modelId="{67CFB785-F437-4E70-92BC-63504BAE05CC}" type="pres">
      <dgm:prSet presAssocID="{9B7948F3-6A2A-4D11-898B-3A128C1D187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62352C-153A-4F5D-A142-9F435B6FEE64}" type="pres">
      <dgm:prSet presAssocID="{6588FC13-D021-4453-870E-67904151C46A}" presName="Name8" presStyleCnt="0"/>
      <dgm:spPr/>
    </dgm:pt>
    <dgm:pt modelId="{C6D71BD6-99AB-4876-B2ED-6AA1182F744E}" type="pres">
      <dgm:prSet presAssocID="{6588FC13-D021-4453-870E-67904151C46A}" presName="level" presStyleLbl="node1" presStyleIdx="1" presStyleCnt="3">
        <dgm:presLayoutVars>
          <dgm:chMax val="1"/>
          <dgm:bulletEnabled val="1"/>
        </dgm:presLayoutVars>
      </dgm:prSet>
      <dgm:spPr/>
    </dgm:pt>
    <dgm:pt modelId="{E7F7EDC9-A7B9-43E2-B5FE-D2D2399878CE}" type="pres">
      <dgm:prSet presAssocID="{6588FC13-D021-4453-870E-67904151C46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87ADB4-3C66-44A4-83E0-5288F61F254E}" type="pres">
      <dgm:prSet presAssocID="{EF620D61-7FAD-43B5-8083-E6BCE487F0B9}" presName="Name8" presStyleCnt="0"/>
      <dgm:spPr/>
    </dgm:pt>
    <dgm:pt modelId="{8716E357-2A71-434A-B45B-EEA4C88FC2BE}" type="pres">
      <dgm:prSet presAssocID="{EF620D61-7FAD-43B5-8083-E6BCE487F0B9}" presName="level" presStyleLbl="node1" presStyleIdx="2" presStyleCnt="3">
        <dgm:presLayoutVars>
          <dgm:chMax val="1"/>
          <dgm:bulletEnabled val="1"/>
        </dgm:presLayoutVars>
      </dgm:prSet>
      <dgm:spPr/>
    </dgm:pt>
    <dgm:pt modelId="{12DAF196-3E0D-464E-A672-0AE6E2CC3D60}" type="pres">
      <dgm:prSet presAssocID="{EF620D61-7FAD-43B5-8083-E6BCE487F0B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D2B8508-91A1-4D37-AFB1-7D8A6EDA0B91}" srcId="{1BDB4B52-E92F-4F60-A742-242426DFB8E7}" destId="{9B7948F3-6A2A-4D11-898B-3A128C1D1874}" srcOrd="0" destOrd="0" parTransId="{FF16F55C-FE41-4DDA-936B-0FAB64624637}" sibTransId="{8E587BF0-E913-4C64-914F-70C351C437CC}"/>
    <dgm:cxn modelId="{8A992F21-253A-4DF6-8338-FB6C58B4DFDC}" srcId="{1BDB4B52-E92F-4F60-A742-242426DFB8E7}" destId="{6588FC13-D021-4453-870E-67904151C46A}" srcOrd="1" destOrd="0" parTransId="{62CF78ED-CF2D-479C-A141-55DEF948F523}" sibTransId="{44329A9A-5270-485E-9EDA-F60C7C48A498}"/>
    <dgm:cxn modelId="{880F9D35-3D98-489D-8BAE-BD3DF18414E6}" type="presOf" srcId="{9B7948F3-6A2A-4D11-898B-3A128C1D1874}" destId="{14E0AACF-16E9-4478-B70A-01ABC012C723}" srcOrd="0" destOrd="0" presId="urn:microsoft.com/office/officeart/2005/8/layout/pyramid1"/>
    <dgm:cxn modelId="{6DDC594C-2B18-4078-8043-0B00EAB66A31}" srcId="{1BDB4B52-E92F-4F60-A742-242426DFB8E7}" destId="{EF620D61-7FAD-43B5-8083-E6BCE487F0B9}" srcOrd="2" destOrd="0" parTransId="{CA40921B-C458-4AFD-A9D4-4A7E045535E8}" sibTransId="{46A6B2A8-27ED-4C47-9A6C-05D5A60B64C5}"/>
    <dgm:cxn modelId="{05D51A98-E6B9-4892-ACB2-0874F504109A}" type="presOf" srcId="{EF620D61-7FAD-43B5-8083-E6BCE487F0B9}" destId="{8716E357-2A71-434A-B45B-EEA4C88FC2BE}" srcOrd="0" destOrd="0" presId="urn:microsoft.com/office/officeart/2005/8/layout/pyramid1"/>
    <dgm:cxn modelId="{0FF851A1-2AD6-4AE0-BAFF-97F4FF4EE460}" type="presOf" srcId="{6588FC13-D021-4453-870E-67904151C46A}" destId="{C6D71BD6-99AB-4876-B2ED-6AA1182F744E}" srcOrd="0" destOrd="0" presId="urn:microsoft.com/office/officeart/2005/8/layout/pyramid1"/>
    <dgm:cxn modelId="{24BBE8BE-5EAA-4281-AE3A-2035EE105009}" type="presOf" srcId="{EF620D61-7FAD-43B5-8083-E6BCE487F0B9}" destId="{12DAF196-3E0D-464E-A672-0AE6E2CC3D60}" srcOrd="1" destOrd="0" presId="urn:microsoft.com/office/officeart/2005/8/layout/pyramid1"/>
    <dgm:cxn modelId="{1CA29FC8-9ECE-4232-BB8B-14A36036CBBB}" type="presOf" srcId="{6588FC13-D021-4453-870E-67904151C46A}" destId="{E7F7EDC9-A7B9-43E2-B5FE-D2D2399878CE}" srcOrd="1" destOrd="0" presId="urn:microsoft.com/office/officeart/2005/8/layout/pyramid1"/>
    <dgm:cxn modelId="{3B4BADDF-6C3A-444F-8242-9B520CA3E3AC}" type="presOf" srcId="{9B7948F3-6A2A-4D11-898B-3A128C1D1874}" destId="{67CFB785-F437-4E70-92BC-63504BAE05CC}" srcOrd="1" destOrd="0" presId="urn:microsoft.com/office/officeart/2005/8/layout/pyramid1"/>
    <dgm:cxn modelId="{8D483FE9-F2A8-44F8-B271-21D78BF9888E}" type="presOf" srcId="{1BDB4B52-E92F-4F60-A742-242426DFB8E7}" destId="{9C7C0A3D-8BC3-49B4-9A73-BF764A872B8E}" srcOrd="0" destOrd="0" presId="urn:microsoft.com/office/officeart/2005/8/layout/pyramid1"/>
    <dgm:cxn modelId="{A59E0D15-36FC-41BD-BA84-431302351933}" type="presParOf" srcId="{9C7C0A3D-8BC3-49B4-9A73-BF764A872B8E}" destId="{32A72D05-4067-40B7-A7FC-4823FA296230}" srcOrd="0" destOrd="0" presId="urn:microsoft.com/office/officeart/2005/8/layout/pyramid1"/>
    <dgm:cxn modelId="{771EF7BA-505C-4150-9DD4-7D5BCDBC45DC}" type="presParOf" srcId="{32A72D05-4067-40B7-A7FC-4823FA296230}" destId="{14E0AACF-16E9-4478-B70A-01ABC012C723}" srcOrd="0" destOrd="0" presId="urn:microsoft.com/office/officeart/2005/8/layout/pyramid1"/>
    <dgm:cxn modelId="{F9D340BD-6FDF-48A3-8435-1C2F48A3DBE0}" type="presParOf" srcId="{32A72D05-4067-40B7-A7FC-4823FA296230}" destId="{67CFB785-F437-4E70-92BC-63504BAE05CC}" srcOrd="1" destOrd="0" presId="urn:microsoft.com/office/officeart/2005/8/layout/pyramid1"/>
    <dgm:cxn modelId="{D41CAB44-58F3-4B09-903A-7766A7E240D9}" type="presParOf" srcId="{9C7C0A3D-8BC3-49B4-9A73-BF764A872B8E}" destId="{B062352C-153A-4F5D-A142-9F435B6FEE64}" srcOrd="1" destOrd="0" presId="urn:microsoft.com/office/officeart/2005/8/layout/pyramid1"/>
    <dgm:cxn modelId="{0942EE4E-1476-4327-A60C-848AB2FBDC81}" type="presParOf" srcId="{B062352C-153A-4F5D-A142-9F435B6FEE64}" destId="{C6D71BD6-99AB-4876-B2ED-6AA1182F744E}" srcOrd="0" destOrd="0" presId="urn:microsoft.com/office/officeart/2005/8/layout/pyramid1"/>
    <dgm:cxn modelId="{4F26DF6E-C7BD-493B-9C15-AE0EAD9930B5}" type="presParOf" srcId="{B062352C-153A-4F5D-A142-9F435B6FEE64}" destId="{E7F7EDC9-A7B9-43E2-B5FE-D2D2399878CE}" srcOrd="1" destOrd="0" presId="urn:microsoft.com/office/officeart/2005/8/layout/pyramid1"/>
    <dgm:cxn modelId="{97330A43-F591-4091-B39A-DAF8D65DCB9D}" type="presParOf" srcId="{9C7C0A3D-8BC3-49B4-9A73-BF764A872B8E}" destId="{2A87ADB4-3C66-44A4-83E0-5288F61F254E}" srcOrd="2" destOrd="0" presId="urn:microsoft.com/office/officeart/2005/8/layout/pyramid1"/>
    <dgm:cxn modelId="{0A17311F-38D0-458E-B806-4DF161329460}" type="presParOf" srcId="{2A87ADB4-3C66-44A4-83E0-5288F61F254E}" destId="{8716E357-2A71-434A-B45B-EEA4C88FC2BE}" srcOrd="0" destOrd="0" presId="urn:microsoft.com/office/officeart/2005/8/layout/pyramid1"/>
    <dgm:cxn modelId="{CEACC6F6-3BBD-43EC-957A-8FA33B09347D}" type="presParOf" srcId="{2A87ADB4-3C66-44A4-83E0-5288F61F254E}" destId="{12DAF196-3E0D-464E-A672-0AE6E2CC3D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DB4B52-E92F-4F60-A742-242426DFB8E7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9B7948F3-6A2A-4D11-898B-3A128C1D1874}">
      <dgm:prSet phldrT="[Texto]" custT="1"/>
      <dgm:spPr/>
      <dgm:t>
        <a:bodyPr/>
        <a:lstStyle/>
        <a:p>
          <a:r>
            <a:rPr lang="es-AR" sz="1800" dirty="0"/>
            <a:t>397 muertes</a:t>
          </a:r>
        </a:p>
      </dgm:t>
    </dgm:pt>
    <dgm:pt modelId="{FF16F55C-FE41-4DDA-936B-0FAB64624637}" type="parTrans" cxnId="{FD2B8508-91A1-4D37-AFB1-7D8A6EDA0B91}">
      <dgm:prSet/>
      <dgm:spPr/>
      <dgm:t>
        <a:bodyPr/>
        <a:lstStyle/>
        <a:p>
          <a:endParaRPr lang="es-AR"/>
        </a:p>
      </dgm:t>
    </dgm:pt>
    <dgm:pt modelId="{8E587BF0-E913-4C64-914F-70C351C437CC}" type="sibTrans" cxnId="{FD2B8508-91A1-4D37-AFB1-7D8A6EDA0B91}">
      <dgm:prSet/>
      <dgm:spPr/>
      <dgm:t>
        <a:bodyPr/>
        <a:lstStyle/>
        <a:p>
          <a:endParaRPr lang="es-AR"/>
        </a:p>
      </dgm:t>
    </dgm:pt>
    <dgm:pt modelId="{6588FC13-D021-4453-870E-67904151C46A}">
      <dgm:prSet phldrT="[Texto]" custT="1"/>
      <dgm:spPr/>
      <dgm:t>
        <a:bodyPr/>
        <a:lstStyle/>
        <a:p>
          <a:r>
            <a:rPr lang="es-AR" sz="2800" dirty="0"/>
            <a:t>7698 egresos</a:t>
          </a:r>
        </a:p>
      </dgm:t>
    </dgm:pt>
    <dgm:pt modelId="{62CF78ED-CF2D-479C-A141-55DEF948F523}" type="parTrans" cxnId="{8A992F21-253A-4DF6-8338-FB6C58B4DFDC}">
      <dgm:prSet/>
      <dgm:spPr/>
      <dgm:t>
        <a:bodyPr/>
        <a:lstStyle/>
        <a:p>
          <a:endParaRPr lang="es-AR"/>
        </a:p>
      </dgm:t>
    </dgm:pt>
    <dgm:pt modelId="{44329A9A-5270-485E-9EDA-F60C7C48A498}" type="sibTrans" cxnId="{8A992F21-253A-4DF6-8338-FB6C58B4DFDC}">
      <dgm:prSet/>
      <dgm:spPr/>
      <dgm:t>
        <a:bodyPr/>
        <a:lstStyle/>
        <a:p>
          <a:endParaRPr lang="es-AR"/>
        </a:p>
      </dgm:t>
    </dgm:pt>
    <dgm:pt modelId="{EF620D61-7FAD-43B5-8083-E6BCE487F0B9}">
      <dgm:prSet phldrT="[Texto]"/>
      <dgm:spPr/>
      <dgm:t>
        <a:bodyPr/>
        <a:lstStyle/>
        <a:p>
          <a:r>
            <a:rPr lang="es-AR" dirty="0"/>
            <a:t>870,000 casos</a:t>
          </a:r>
        </a:p>
      </dgm:t>
    </dgm:pt>
    <dgm:pt modelId="{CA40921B-C458-4AFD-A9D4-4A7E045535E8}" type="parTrans" cxnId="{6DDC594C-2B18-4078-8043-0B00EAB66A31}">
      <dgm:prSet/>
      <dgm:spPr/>
      <dgm:t>
        <a:bodyPr/>
        <a:lstStyle/>
        <a:p>
          <a:endParaRPr lang="es-AR"/>
        </a:p>
      </dgm:t>
    </dgm:pt>
    <dgm:pt modelId="{46A6B2A8-27ED-4C47-9A6C-05D5A60B64C5}" type="sibTrans" cxnId="{6DDC594C-2B18-4078-8043-0B00EAB66A31}">
      <dgm:prSet/>
      <dgm:spPr/>
      <dgm:t>
        <a:bodyPr/>
        <a:lstStyle/>
        <a:p>
          <a:endParaRPr lang="es-AR"/>
        </a:p>
      </dgm:t>
    </dgm:pt>
    <dgm:pt modelId="{9C7C0A3D-8BC3-49B4-9A73-BF764A872B8E}" type="pres">
      <dgm:prSet presAssocID="{1BDB4B52-E92F-4F60-A742-242426DFB8E7}" presName="Name0" presStyleCnt="0">
        <dgm:presLayoutVars>
          <dgm:dir/>
          <dgm:animLvl val="lvl"/>
          <dgm:resizeHandles val="exact"/>
        </dgm:presLayoutVars>
      </dgm:prSet>
      <dgm:spPr/>
    </dgm:pt>
    <dgm:pt modelId="{32A72D05-4067-40B7-A7FC-4823FA296230}" type="pres">
      <dgm:prSet presAssocID="{9B7948F3-6A2A-4D11-898B-3A128C1D1874}" presName="Name8" presStyleCnt="0"/>
      <dgm:spPr/>
    </dgm:pt>
    <dgm:pt modelId="{14E0AACF-16E9-4478-B70A-01ABC012C723}" type="pres">
      <dgm:prSet presAssocID="{9B7948F3-6A2A-4D11-898B-3A128C1D1874}" presName="level" presStyleLbl="node1" presStyleIdx="0" presStyleCnt="3">
        <dgm:presLayoutVars>
          <dgm:chMax val="1"/>
          <dgm:bulletEnabled val="1"/>
        </dgm:presLayoutVars>
      </dgm:prSet>
      <dgm:spPr/>
    </dgm:pt>
    <dgm:pt modelId="{67CFB785-F437-4E70-92BC-63504BAE05CC}" type="pres">
      <dgm:prSet presAssocID="{9B7948F3-6A2A-4D11-898B-3A128C1D187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62352C-153A-4F5D-A142-9F435B6FEE64}" type="pres">
      <dgm:prSet presAssocID="{6588FC13-D021-4453-870E-67904151C46A}" presName="Name8" presStyleCnt="0"/>
      <dgm:spPr/>
    </dgm:pt>
    <dgm:pt modelId="{C6D71BD6-99AB-4876-B2ED-6AA1182F744E}" type="pres">
      <dgm:prSet presAssocID="{6588FC13-D021-4453-870E-67904151C46A}" presName="level" presStyleLbl="node1" presStyleIdx="1" presStyleCnt="3">
        <dgm:presLayoutVars>
          <dgm:chMax val="1"/>
          <dgm:bulletEnabled val="1"/>
        </dgm:presLayoutVars>
      </dgm:prSet>
      <dgm:spPr/>
    </dgm:pt>
    <dgm:pt modelId="{E7F7EDC9-A7B9-43E2-B5FE-D2D2399878CE}" type="pres">
      <dgm:prSet presAssocID="{6588FC13-D021-4453-870E-67904151C46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87ADB4-3C66-44A4-83E0-5288F61F254E}" type="pres">
      <dgm:prSet presAssocID="{EF620D61-7FAD-43B5-8083-E6BCE487F0B9}" presName="Name8" presStyleCnt="0"/>
      <dgm:spPr/>
    </dgm:pt>
    <dgm:pt modelId="{8716E357-2A71-434A-B45B-EEA4C88FC2BE}" type="pres">
      <dgm:prSet presAssocID="{EF620D61-7FAD-43B5-8083-E6BCE487F0B9}" presName="level" presStyleLbl="node1" presStyleIdx="2" presStyleCnt="3">
        <dgm:presLayoutVars>
          <dgm:chMax val="1"/>
          <dgm:bulletEnabled val="1"/>
        </dgm:presLayoutVars>
      </dgm:prSet>
      <dgm:spPr/>
    </dgm:pt>
    <dgm:pt modelId="{12DAF196-3E0D-464E-A672-0AE6E2CC3D60}" type="pres">
      <dgm:prSet presAssocID="{EF620D61-7FAD-43B5-8083-E6BCE487F0B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D2B8508-91A1-4D37-AFB1-7D8A6EDA0B91}" srcId="{1BDB4B52-E92F-4F60-A742-242426DFB8E7}" destId="{9B7948F3-6A2A-4D11-898B-3A128C1D1874}" srcOrd="0" destOrd="0" parTransId="{FF16F55C-FE41-4DDA-936B-0FAB64624637}" sibTransId="{8E587BF0-E913-4C64-914F-70C351C437CC}"/>
    <dgm:cxn modelId="{A9A06D0F-A254-421A-A1A7-4D058508B786}" type="presOf" srcId="{6588FC13-D021-4453-870E-67904151C46A}" destId="{E7F7EDC9-A7B9-43E2-B5FE-D2D2399878CE}" srcOrd="1" destOrd="0" presId="urn:microsoft.com/office/officeart/2005/8/layout/pyramid1"/>
    <dgm:cxn modelId="{8A992F21-253A-4DF6-8338-FB6C58B4DFDC}" srcId="{1BDB4B52-E92F-4F60-A742-242426DFB8E7}" destId="{6588FC13-D021-4453-870E-67904151C46A}" srcOrd="1" destOrd="0" parTransId="{62CF78ED-CF2D-479C-A141-55DEF948F523}" sibTransId="{44329A9A-5270-485E-9EDA-F60C7C48A498}"/>
    <dgm:cxn modelId="{CB914F3F-B98D-4A89-A766-B0C786731159}" type="presOf" srcId="{9B7948F3-6A2A-4D11-898B-3A128C1D1874}" destId="{14E0AACF-16E9-4478-B70A-01ABC012C723}" srcOrd="0" destOrd="0" presId="urn:microsoft.com/office/officeart/2005/8/layout/pyramid1"/>
    <dgm:cxn modelId="{DBE2425F-BAAA-47E4-B8A8-968864992DAF}" type="presOf" srcId="{6588FC13-D021-4453-870E-67904151C46A}" destId="{C6D71BD6-99AB-4876-B2ED-6AA1182F744E}" srcOrd="0" destOrd="0" presId="urn:microsoft.com/office/officeart/2005/8/layout/pyramid1"/>
    <dgm:cxn modelId="{D73AF36A-22AB-48DA-8F56-59090FE567C1}" type="presOf" srcId="{EF620D61-7FAD-43B5-8083-E6BCE487F0B9}" destId="{12DAF196-3E0D-464E-A672-0AE6E2CC3D60}" srcOrd="1" destOrd="0" presId="urn:microsoft.com/office/officeart/2005/8/layout/pyramid1"/>
    <dgm:cxn modelId="{6DDC594C-2B18-4078-8043-0B00EAB66A31}" srcId="{1BDB4B52-E92F-4F60-A742-242426DFB8E7}" destId="{EF620D61-7FAD-43B5-8083-E6BCE487F0B9}" srcOrd="2" destOrd="0" parTransId="{CA40921B-C458-4AFD-A9D4-4A7E045535E8}" sibTransId="{46A6B2A8-27ED-4C47-9A6C-05D5A60B64C5}"/>
    <dgm:cxn modelId="{757BAC4E-8CAB-4524-9E25-BB7143D50490}" type="presOf" srcId="{EF620D61-7FAD-43B5-8083-E6BCE487F0B9}" destId="{8716E357-2A71-434A-B45B-EEA4C88FC2BE}" srcOrd="0" destOrd="0" presId="urn:microsoft.com/office/officeart/2005/8/layout/pyramid1"/>
    <dgm:cxn modelId="{35CF257D-3DE4-47DC-BD9E-543DD3F8DC5D}" type="presOf" srcId="{1BDB4B52-E92F-4F60-A742-242426DFB8E7}" destId="{9C7C0A3D-8BC3-49B4-9A73-BF764A872B8E}" srcOrd="0" destOrd="0" presId="urn:microsoft.com/office/officeart/2005/8/layout/pyramid1"/>
    <dgm:cxn modelId="{1642FA8C-1CC4-484C-96B5-64B914573E0B}" type="presOf" srcId="{9B7948F3-6A2A-4D11-898B-3A128C1D1874}" destId="{67CFB785-F437-4E70-92BC-63504BAE05CC}" srcOrd="1" destOrd="0" presId="urn:microsoft.com/office/officeart/2005/8/layout/pyramid1"/>
    <dgm:cxn modelId="{50ED9D18-72BE-4099-BC7F-62298EA35C2B}" type="presParOf" srcId="{9C7C0A3D-8BC3-49B4-9A73-BF764A872B8E}" destId="{32A72D05-4067-40B7-A7FC-4823FA296230}" srcOrd="0" destOrd="0" presId="urn:microsoft.com/office/officeart/2005/8/layout/pyramid1"/>
    <dgm:cxn modelId="{8AD19E65-93BE-4795-B202-0AFB524CB866}" type="presParOf" srcId="{32A72D05-4067-40B7-A7FC-4823FA296230}" destId="{14E0AACF-16E9-4478-B70A-01ABC012C723}" srcOrd="0" destOrd="0" presId="urn:microsoft.com/office/officeart/2005/8/layout/pyramid1"/>
    <dgm:cxn modelId="{0BBB8C76-071B-4AB8-A44D-953F5E59FDD7}" type="presParOf" srcId="{32A72D05-4067-40B7-A7FC-4823FA296230}" destId="{67CFB785-F437-4E70-92BC-63504BAE05CC}" srcOrd="1" destOrd="0" presId="urn:microsoft.com/office/officeart/2005/8/layout/pyramid1"/>
    <dgm:cxn modelId="{5AE57EF7-3883-4389-B074-32175E965524}" type="presParOf" srcId="{9C7C0A3D-8BC3-49B4-9A73-BF764A872B8E}" destId="{B062352C-153A-4F5D-A142-9F435B6FEE64}" srcOrd="1" destOrd="0" presId="urn:microsoft.com/office/officeart/2005/8/layout/pyramid1"/>
    <dgm:cxn modelId="{F99730BA-5FEA-4BEA-928E-5267BEFFA3E2}" type="presParOf" srcId="{B062352C-153A-4F5D-A142-9F435B6FEE64}" destId="{C6D71BD6-99AB-4876-B2ED-6AA1182F744E}" srcOrd="0" destOrd="0" presId="urn:microsoft.com/office/officeart/2005/8/layout/pyramid1"/>
    <dgm:cxn modelId="{E359653A-9FC5-47B9-BD0D-8C75143B1C35}" type="presParOf" srcId="{B062352C-153A-4F5D-A142-9F435B6FEE64}" destId="{E7F7EDC9-A7B9-43E2-B5FE-D2D2399878CE}" srcOrd="1" destOrd="0" presId="urn:microsoft.com/office/officeart/2005/8/layout/pyramid1"/>
    <dgm:cxn modelId="{8CCCE196-B3FF-40E3-859E-654D4EBF812A}" type="presParOf" srcId="{9C7C0A3D-8BC3-49B4-9A73-BF764A872B8E}" destId="{2A87ADB4-3C66-44A4-83E0-5288F61F254E}" srcOrd="2" destOrd="0" presId="urn:microsoft.com/office/officeart/2005/8/layout/pyramid1"/>
    <dgm:cxn modelId="{26906BE5-A28E-404D-97A4-684816EF1D77}" type="presParOf" srcId="{2A87ADB4-3C66-44A4-83E0-5288F61F254E}" destId="{8716E357-2A71-434A-B45B-EEA4C88FC2BE}" srcOrd="0" destOrd="0" presId="urn:microsoft.com/office/officeart/2005/8/layout/pyramid1"/>
    <dgm:cxn modelId="{DE3761C2-4F89-4A33-A79A-BE826F2E5868}" type="presParOf" srcId="{2A87ADB4-3C66-44A4-83E0-5288F61F254E}" destId="{12DAF196-3E0D-464E-A672-0AE6E2CC3D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DB4B52-E92F-4F60-A742-242426DFB8E7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9B7948F3-6A2A-4D11-898B-3A128C1D1874}">
      <dgm:prSet phldrT="[Texto]" custT="1"/>
      <dgm:spPr/>
      <dgm:t>
        <a:bodyPr/>
        <a:lstStyle/>
        <a:p>
          <a:r>
            <a:rPr lang="es-AR" sz="1800" dirty="0"/>
            <a:t>6838 muertes</a:t>
          </a:r>
        </a:p>
      </dgm:t>
    </dgm:pt>
    <dgm:pt modelId="{FF16F55C-FE41-4DDA-936B-0FAB64624637}" type="parTrans" cxnId="{FD2B8508-91A1-4D37-AFB1-7D8A6EDA0B91}">
      <dgm:prSet/>
      <dgm:spPr/>
      <dgm:t>
        <a:bodyPr/>
        <a:lstStyle/>
        <a:p>
          <a:endParaRPr lang="es-AR"/>
        </a:p>
      </dgm:t>
    </dgm:pt>
    <dgm:pt modelId="{8E587BF0-E913-4C64-914F-70C351C437CC}" type="sibTrans" cxnId="{FD2B8508-91A1-4D37-AFB1-7D8A6EDA0B91}">
      <dgm:prSet/>
      <dgm:spPr/>
      <dgm:t>
        <a:bodyPr/>
        <a:lstStyle/>
        <a:p>
          <a:endParaRPr lang="es-AR"/>
        </a:p>
      </dgm:t>
    </dgm:pt>
    <dgm:pt modelId="{6588FC13-D021-4453-870E-67904151C46A}">
      <dgm:prSet phldrT="[Texto]" custT="1"/>
      <dgm:spPr/>
      <dgm:t>
        <a:bodyPr/>
        <a:lstStyle/>
        <a:p>
          <a:r>
            <a:rPr lang="es-AR" sz="2800" dirty="0"/>
            <a:t>30494 egresos</a:t>
          </a:r>
        </a:p>
      </dgm:t>
    </dgm:pt>
    <dgm:pt modelId="{62CF78ED-CF2D-479C-A141-55DEF948F523}" type="parTrans" cxnId="{8A992F21-253A-4DF6-8338-FB6C58B4DFDC}">
      <dgm:prSet/>
      <dgm:spPr/>
      <dgm:t>
        <a:bodyPr/>
        <a:lstStyle/>
        <a:p>
          <a:endParaRPr lang="es-AR"/>
        </a:p>
      </dgm:t>
    </dgm:pt>
    <dgm:pt modelId="{44329A9A-5270-485E-9EDA-F60C7C48A498}" type="sibTrans" cxnId="{8A992F21-253A-4DF6-8338-FB6C58B4DFDC}">
      <dgm:prSet/>
      <dgm:spPr/>
      <dgm:t>
        <a:bodyPr/>
        <a:lstStyle/>
        <a:p>
          <a:endParaRPr lang="es-AR"/>
        </a:p>
      </dgm:t>
    </dgm:pt>
    <dgm:pt modelId="{EF620D61-7FAD-43B5-8083-E6BCE487F0B9}">
      <dgm:prSet phldrT="[Texto]"/>
      <dgm:spPr/>
      <dgm:t>
        <a:bodyPr/>
        <a:lstStyle/>
        <a:p>
          <a:r>
            <a:rPr lang="es-AR" dirty="0"/>
            <a:t>1.500.000 casos</a:t>
          </a:r>
        </a:p>
      </dgm:t>
    </dgm:pt>
    <dgm:pt modelId="{CA40921B-C458-4AFD-A9D4-4A7E045535E8}" type="parTrans" cxnId="{6DDC594C-2B18-4078-8043-0B00EAB66A31}">
      <dgm:prSet/>
      <dgm:spPr/>
      <dgm:t>
        <a:bodyPr/>
        <a:lstStyle/>
        <a:p>
          <a:endParaRPr lang="es-AR"/>
        </a:p>
      </dgm:t>
    </dgm:pt>
    <dgm:pt modelId="{46A6B2A8-27ED-4C47-9A6C-05D5A60B64C5}" type="sibTrans" cxnId="{6DDC594C-2B18-4078-8043-0B00EAB66A31}">
      <dgm:prSet/>
      <dgm:spPr/>
      <dgm:t>
        <a:bodyPr/>
        <a:lstStyle/>
        <a:p>
          <a:endParaRPr lang="es-AR"/>
        </a:p>
      </dgm:t>
    </dgm:pt>
    <dgm:pt modelId="{9C7C0A3D-8BC3-49B4-9A73-BF764A872B8E}" type="pres">
      <dgm:prSet presAssocID="{1BDB4B52-E92F-4F60-A742-242426DFB8E7}" presName="Name0" presStyleCnt="0">
        <dgm:presLayoutVars>
          <dgm:dir/>
          <dgm:animLvl val="lvl"/>
          <dgm:resizeHandles val="exact"/>
        </dgm:presLayoutVars>
      </dgm:prSet>
      <dgm:spPr/>
    </dgm:pt>
    <dgm:pt modelId="{32A72D05-4067-40B7-A7FC-4823FA296230}" type="pres">
      <dgm:prSet presAssocID="{9B7948F3-6A2A-4D11-898B-3A128C1D1874}" presName="Name8" presStyleCnt="0"/>
      <dgm:spPr/>
    </dgm:pt>
    <dgm:pt modelId="{14E0AACF-16E9-4478-B70A-01ABC012C723}" type="pres">
      <dgm:prSet presAssocID="{9B7948F3-6A2A-4D11-898B-3A128C1D1874}" presName="level" presStyleLbl="node1" presStyleIdx="0" presStyleCnt="3">
        <dgm:presLayoutVars>
          <dgm:chMax val="1"/>
          <dgm:bulletEnabled val="1"/>
        </dgm:presLayoutVars>
      </dgm:prSet>
      <dgm:spPr/>
    </dgm:pt>
    <dgm:pt modelId="{67CFB785-F437-4E70-92BC-63504BAE05CC}" type="pres">
      <dgm:prSet presAssocID="{9B7948F3-6A2A-4D11-898B-3A128C1D187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62352C-153A-4F5D-A142-9F435B6FEE64}" type="pres">
      <dgm:prSet presAssocID="{6588FC13-D021-4453-870E-67904151C46A}" presName="Name8" presStyleCnt="0"/>
      <dgm:spPr/>
    </dgm:pt>
    <dgm:pt modelId="{C6D71BD6-99AB-4876-B2ED-6AA1182F744E}" type="pres">
      <dgm:prSet presAssocID="{6588FC13-D021-4453-870E-67904151C46A}" presName="level" presStyleLbl="node1" presStyleIdx="1" presStyleCnt="3">
        <dgm:presLayoutVars>
          <dgm:chMax val="1"/>
          <dgm:bulletEnabled val="1"/>
        </dgm:presLayoutVars>
      </dgm:prSet>
      <dgm:spPr/>
    </dgm:pt>
    <dgm:pt modelId="{E7F7EDC9-A7B9-43E2-B5FE-D2D2399878CE}" type="pres">
      <dgm:prSet presAssocID="{6588FC13-D021-4453-870E-67904151C46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87ADB4-3C66-44A4-83E0-5288F61F254E}" type="pres">
      <dgm:prSet presAssocID="{EF620D61-7FAD-43B5-8083-E6BCE487F0B9}" presName="Name8" presStyleCnt="0"/>
      <dgm:spPr/>
    </dgm:pt>
    <dgm:pt modelId="{8716E357-2A71-434A-B45B-EEA4C88FC2BE}" type="pres">
      <dgm:prSet presAssocID="{EF620D61-7FAD-43B5-8083-E6BCE487F0B9}" presName="level" presStyleLbl="node1" presStyleIdx="2" presStyleCnt="3">
        <dgm:presLayoutVars>
          <dgm:chMax val="1"/>
          <dgm:bulletEnabled val="1"/>
        </dgm:presLayoutVars>
      </dgm:prSet>
      <dgm:spPr/>
    </dgm:pt>
    <dgm:pt modelId="{12DAF196-3E0D-464E-A672-0AE6E2CC3D60}" type="pres">
      <dgm:prSet presAssocID="{EF620D61-7FAD-43B5-8083-E6BCE487F0B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D2B8508-91A1-4D37-AFB1-7D8A6EDA0B91}" srcId="{1BDB4B52-E92F-4F60-A742-242426DFB8E7}" destId="{9B7948F3-6A2A-4D11-898B-3A128C1D1874}" srcOrd="0" destOrd="0" parTransId="{FF16F55C-FE41-4DDA-936B-0FAB64624637}" sibTransId="{8E587BF0-E913-4C64-914F-70C351C437CC}"/>
    <dgm:cxn modelId="{06227E18-310A-459F-802D-6CEEA699DFBC}" type="presOf" srcId="{6588FC13-D021-4453-870E-67904151C46A}" destId="{E7F7EDC9-A7B9-43E2-B5FE-D2D2399878CE}" srcOrd="1" destOrd="0" presId="urn:microsoft.com/office/officeart/2005/8/layout/pyramid1"/>
    <dgm:cxn modelId="{8A992F21-253A-4DF6-8338-FB6C58B4DFDC}" srcId="{1BDB4B52-E92F-4F60-A742-242426DFB8E7}" destId="{6588FC13-D021-4453-870E-67904151C46A}" srcOrd="1" destOrd="0" parTransId="{62CF78ED-CF2D-479C-A141-55DEF948F523}" sibTransId="{44329A9A-5270-485E-9EDA-F60C7C48A498}"/>
    <dgm:cxn modelId="{F1D1FC3E-B352-4AC3-A23A-4A93611AC23A}" type="presOf" srcId="{1BDB4B52-E92F-4F60-A742-242426DFB8E7}" destId="{9C7C0A3D-8BC3-49B4-9A73-BF764A872B8E}" srcOrd="0" destOrd="0" presId="urn:microsoft.com/office/officeart/2005/8/layout/pyramid1"/>
    <dgm:cxn modelId="{39592D6B-AEE0-4E19-BF27-8DD86E10DEB9}" type="presOf" srcId="{EF620D61-7FAD-43B5-8083-E6BCE487F0B9}" destId="{8716E357-2A71-434A-B45B-EEA4C88FC2BE}" srcOrd="0" destOrd="0" presId="urn:microsoft.com/office/officeart/2005/8/layout/pyramid1"/>
    <dgm:cxn modelId="{6DDC594C-2B18-4078-8043-0B00EAB66A31}" srcId="{1BDB4B52-E92F-4F60-A742-242426DFB8E7}" destId="{EF620D61-7FAD-43B5-8083-E6BCE487F0B9}" srcOrd="2" destOrd="0" parTransId="{CA40921B-C458-4AFD-A9D4-4A7E045535E8}" sibTransId="{46A6B2A8-27ED-4C47-9A6C-05D5A60B64C5}"/>
    <dgm:cxn modelId="{6BF77D8A-E54E-4197-AA5C-BFAFD8EFDC7E}" type="presOf" srcId="{EF620D61-7FAD-43B5-8083-E6BCE487F0B9}" destId="{12DAF196-3E0D-464E-A672-0AE6E2CC3D60}" srcOrd="1" destOrd="0" presId="urn:microsoft.com/office/officeart/2005/8/layout/pyramid1"/>
    <dgm:cxn modelId="{5551DCB7-B8D4-439A-8974-25DA21584FF0}" type="presOf" srcId="{9B7948F3-6A2A-4D11-898B-3A128C1D1874}" destId="{14E0AACF-16E9-4478-B70A-01ABC012C723}" srcOrd="0" destOrd="0" presId="urn:microsoft.com/office/officeart/2005/8/layout/pyramid1"/>
    <dgm:cxn modelId="{9920C9C6-6C03-4FFB-A14B-1F9707DEA5F0}" type="presOf" srcId="{9B7948F3-6A2A-4D11-898B-3A128C1D1874}" destId="{67CFB785-F437-4E70-92BC-63504BAE05CC}" srcOrd="1" destOrd="0" presId="urn:microsoft.com/office/officeart/2005/8/layout/pyramid1"/>
    <dgm:cxn modelId="{3E73BED3-EB80-4DB7-B156-ECA89C8F652E}" type="presOf" srcId="{6588FC13-D021-4453-870E-67904151C46A}" destId="{C6D71BD6-99AB-4876-B2ED-6AA1182F744E}" srcOrd="0" destOrd="0" presId="urn:microsoft.com/office/officeart/2005/8/layout/pyramid1"/>
    <dgm:cxn modelId="{80A34D79-1810-40B7-8B6E-762D89923ADE}" type="presParOf" srcId="{9C7C0A3D-8BC3-49B4-9A73-BF764A872B8E}" destId="{32A72D05-4067-40B7-A7FC-4823FA296230}" srcOrd="0" destOrd="0" presId="urn:microsoft.com/office/officeart/2005/8/layout/pyramid1"/>
    <dgm:cxn modelId="{8DB25187-E916-40E2-B422-E9009B08C2C1}" type="presParOf" srcId="{32A72D05-4067-40B7-A7FC-4823FA296230}" destId="{14E0AACF-16E9-4478-B70A-01ABC012C723}" srcOrd="0" destOrd="0" presId="urn:microsoft.com/office/officeart/2005/8/layout/pyramid1"/>
    <dgm:cxn modelId="{DE41FF5E-1BCE-42A6-B19F-9DDCACD26A1A}" type="presParOf" srcId="{32A72D05-4067-40B7-A7FC-4823FA296230}" destId="{67CFB785-F437-4E70-92BC-63504BAE05CC}" srcOrd="1" destOrd="0" presId="urn:microsoft.com/office/officeart/2005/8/layout/pyramid1"/>
    <dgm:cxn modelId="{FD3DDB38-C5BB-4488-87FE-57A1D4569E58}" type="presParOf" srcId="{9C7C0A3D-8BC3-49B4-9A73-BF764A872B8E}" destId="{B062352C-153A-4F5D-A142-9F435B6FEE64}" srcOrd="1" destOrd="0" presId="urn:microsoft.com/office/officeart/2005/8/layout/pyramid1"/>
    <dgm:cxn modelId="{6097041F-9CD7-4D25-A053-01D02286B269}" type="presParOf" srcId="{B062352C-153A-4F5D-A142-9F435B6FEE64}" destId="{C6D71BD6-99AB-4876-B2ED-6AA1182F744E}" srcOrd="0" destOrd="0" presId="urn:microsoft.com/office/officeart/2005/8/layout/pyramid1"/>
    <dgm:cxn modelId="{45EB857B-6E85-4E75-B41D-E701D8A22BC9}" type="presParOf" srcId="{B062352C-153A-4F5D-A142-9F435B6FEE64}" destId="{E7F7EDC9-A7B9-43E2-B5FE-D2D2399878CE}" srcOrd="1" destOrd="0" presId="urn:microsoft.com/office/officeart/2005/8/layout/pyramid1"/>
    <dgm:cxn modelId="{BE8D784A-0461-4F10-B92C-A1CA963176A1}" type="presParOf" srcId="{9C7C0A3D-8BC3-49B4-9A73-BF764A872B8E}" destId="{2A87ADB4-3C66-44A4-83E0-5288F61F254E}" srcOrd="2" destOrd="0" presId="urn:microsoft.com/office/officeart/2005/8/layout/pyramid1"/>
    <dgm:cxn modelId="{D184FAA1-B8EC-452C-995C-5F1E5EFB38EF}" type="presParOf" srcId="{2A87ADB4-3C66-44A4-83E0-5288F61F254E}" destId="{8716E357-2A71-434A-B45B-EEA4C88FC2BE}" srcOrd="0" destOrd="0" presId="urn:microsoft.com/office/officeart/2005/8/layout/pyramid1"/>
    <dgm:cxn modelId="{207E999F-503F-4535-8ECF-285EE60A4F4F}" type="presParOf" srcId="{2A87ADB4-3C66-44A4-83E0-5288F61F254E}" destId="{12DAF196-3E0D-464E-A672-0AE6E2CC3D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DB4B52-E92F-4F60-A742-242426DFB8E7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9B7948F3-6A2A-4D11-898B-3A128C1D1874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AR" sz="1800" dirty="0"/>
            <a:t>33504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AR" sz="1800" dirty="0"/>
            <a:t>muertes</a:t>
          </a:r>
        </a:p>
      </dgm:t>
    </dgm:pt>
    <dgm:pt modelId="{FF16F55C-FE41-4DDA-936B-0FAB64624637}" type="parTrans" cxnId="{FD2B8508-91A1-4D37-AFB1-7D8A6EDA0B91}">
      <dgm:prSet/>
      <dgm:spPr/>
      <dgm:t>
        <a:bodyPr/>
        <a:lstStyle/>
        <a:p>
          <a:endParaRPr lang="es-AR"/>
        </a:p>
      </dgm:t>
    </dgm:pt>
    <dgm:pt modelId="{8E587BF0-E913-4C64-914F-70C351C437CC}" type="sibTrans" cxnId="{FD2B8508-91A1-4D37-AFB1-7D8A6EDA0B91}">
      <dgm:prSet/>
      <dgm:spPr/>
      <dgm:t>
        <a:bodyPr/>
        <a:lstStyle/>
        <a:p>
          <a:endParaRPr lang="es-AR"/>
        </a:p>
      </dgm:t>
    </dgm:pt>
    <dgm:pt modelId="{6588FC13-D021-4453-870E-67904151C46A}">
      <dgm:prSet phldrT="[Texto]" custT="1"/>
      <dgm:spPr/>
      <dgm:t>
        <a:bodyPr/>
        <a:lstStyle/>
        <a:p>
          <a:r>
            <a:rPr lang="es-AR" sz="2800" dirty="0"/>
            <a:t>69428 egresos</a:t>
          </a:r>
        </a:p>
      </dgm:t>
    </dgm:pt>
    <dgm:pt modelId="{62CF78ED-CF2D-479C-A141-55DEF948F523}" type="parTrans" cxnId="{8A992F21-253A-4DF6-8338-FB6C58B4DFDC}">
      <dgm:prSet/>
      <dgm:spPr/>
      <dgm:t>
        <a:bodyPr/>
        <a:lstStyle/>
        <a:p>
          <a:endParaRPr lang="es-AR"/>
        </a:p>
      </dgm:t>
    </dgm:pt>
    <dgm:pt modelId="{44329A9A-5270-485E-9EDA-F60C7C48A498}" type="sibTrans" cxnId="{8A992F21-253A-4DF6-8338-FB6C58B4DFDC}">
      <dgm:prSet/>
      <dgm:spPr/>
      <dgm:t>
        <a:bodyPr/>
        <a:lstStyle/>
        <a:p>
          <a:endParaRPr lang="es-AR"/>
        </a:p>
      </dgm:t>
    </dgm:pt>
    <dgm:pt modelId="{9C7C0A3D-8BC3-49B4-9A73-BF764A872B8E}" type="pres">
      <dgm:prSet presAssocID="{1BDB4B52-E92F-4F60-A742-242426DFB8E7}" presName="Name0" presStyleCnt="0">
        <dgm:presLayoutVars>
          <dgm:dir/>
          <dgm:animLvl val="lvl"/>
          <dgm:resizeHandles val="exact"/>
        </dgm:presLayoutVars>
      </dgm:prSet>
      <dgm:spPr/>
    </dgm:pt>
    <dgm:pt modelId="{32A72D05-4067-40B7-A7FC-4823FA296230}" type="pres">
      <dgm:prSet presAssocID="{9B7948F3-6A2A-4D11-898B-3A128C1D1874}" presName="Name8" presStyleCnt="0"/>
      <dgm:spPr/>
    </dgm:pt>
    <dgm:pt modelId="{14E0AACF-16E9-4478-B70A-01ABC012C723}" type="pres">
      <dgm:prSet presAssocID="{9B7948F3-6A2A-4D11-898B-3A128C1D1874}" presName="level" presStyleLbl="node1" presStyleIdx="0" presStyleCnt="2">
        <dgm:presLayoutVars>
          <dgm:chMax val="1"/>
          <dgm:bulletEnabled val="1"/>
        </dgm:presLayoutVars>
      </dgm:prSet>
      <dgm:spPr/>
    </dgm:pt>
    <dgm:pt modelId="{67CFB785-F437-4E70-92BC-63504BAE05CC}" type="pres">
      <dgm:prSet presAssocID="{9B7948F3-6A2A-4D11-898B-3A128C1D187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62352C-153A-4F5D-A142-9F435B6FEE64}" type="pres">
      <dgm:prSet presAssocID="{6588FC13-D021-4453-870E-67904151C46A}" presName="Name8" presStyleCnt="0"/>
      <dgm:spPr/>
    </dgm:pt>
    <dgm:pt modelId="{C6D71BD6-99AB-4876-B2ED-6AA1182F744E}" type="pres">
      <dgm:prSet presAssocID="{6588FC13-D021-4453-870E-67904151C46A}" presName="level" presStyleLbl="node1" presStyleIdx="1" presStyleCnt="2">
        <dgm:presLayoutVars>
          <dgm:chMax val="1"/>
          <dgm:bulletEnabled val="1"/>
        </dgm:presLayoutVars>
      </dgm:prSet>
      <dgm:spPr/>
    </dgm:pt>
    <dgm:pt modelId="{E7F7EDC9-A7B9-43E2-B5FE-D2D2399878CE}" type="pres">
      <dgm:prSet presAssocID="{6588FC13-D021-4453-870E-67904151C46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479BC00-4F4D-4994-BACF-DCE29588D655}" type="presOf" srcId="{9B7948F3-6A2A-4D11-898B-3A128C1D1874}" destId="{14E0AACF-16E9-4478-B70A-01ABC012C723}" srcOrd="0" destOrd="0" presId="urn:microsoft.com/office/officeart/2005/8/layout/pyramid1"/>
    <dgm:cxn modelId="{FD2B8508-91A1-4D37-AFB1-7D8A6EDA0B91}" srcId="{1BDB4B52-E92F-4F60-A742-242426DFB8E7}" destId="{9B7948F3-6A2A-4D11-898B-3A128C1D1874}" srcOrd="0" destOrd="0" parTransId="{FF16F55C-FE41-4DDA-936B-0FAB64624637}" sibTransId="{8E587BF0-E913-4C64-914F-70C351C437CC}"/>
    <dgm:cxn modelId="{8A992F21-253A-4DF6-8338-FB6C58B4DFDC}" srcId="{1BDB4B52-E92F-4F60-A742-242426DFB8E7}" destId="{6588FC13-D021-4453-870E-67904151C46A}" srcOrd="1" destOrd="0" parTransId="{62CF78ED-CF2D-479C-A141-55DEF948F523}" sibTransId="{44329A9A-5270-485E-9EDA-F60C7C48A498}"/>
    <dgm:cxn modelId="{C72A1731-04DA-4080-BF26-47CADFACD73F}" type="presOf" srcId="{6588FC13-D021-4453-870E-67904151C46A}" destId="{C6D71BD6-99AB-4876-B2ED-6AA1182F744E}" srcOrd="0" destOrd="0" presId="urn:microsoft.com/office/officeart/2005/8/layout/pyramid1"/>
    <dgm:cxn modelId="{F1352C62-0F26-4EC9-A171-858E406391CD}" type="presOf" srcId="{1BDB4B52-E92F-4F60-A742-242426DFB8E7}" destId="{9C7C0A3D-8BC3-49B4-9A73-BF764A872B8E}" srcOrd="0" destOrd="0" presId="urn:microsoft.com/office/officeart/2005/8/layout/pyramid1"/>
    <dgm:cxn modelId="{3F5D1667-D096-418C-BF63-6E26B8E7D794}" type="presOf" srcId="{9B7948F3-6A2A-4D11-898B-3A128C1D1874}" destId="{67CFB785-F437-4E70-92BC-63504BAE05CC}" srcOrd="1" destOrd="0" presId="urn:microsoft.com/office/officeart/2005/8/layout/pyramid1"/>
    <dgm:cxn modelId="{4CC4E994-1D15-420A-86E6-5E99DD6EA312}" type="presOf" srcId="{6588FC13-D021-4453-870E-67904151C46A}" destId="{E7F7EDC9-A7B9-43E2-B5FE-D2D2399878CE}" srcOrd="1" destOrd="0" presId="urn:microsoft.com/office/officeart/2005/8/layout/pyramid1"/>
    <dgm:cxn modelId="{2B100B07-868C-493F-BA9D-28D2802DBF47}" type="presParOf" srcId="{9C7C0A3D-8BC3-49B4-9A73-BF764A872B8E}" destId="{32A72D05-4067-40B7-A7FC-4823FA296230}" srcOrd="0" destOrd="0" presId="urn:microsoft.com/office/officeart/2005/8/layout/pyramid1"/>
    <dgm:cxn modelId="{219E0CE5-0FA4-4F65-AFA0-A347C6EBCB64}" type="presParOf" srcId="{32A72D05-4067-40B7-A7FC-4823FA296230}" destId="{14E0AACF-16E9-4478-B70A-01ABC012C723}" srcOrd="0" destOrd="0" presId="urn:microsoft.com/office/officeart/2005/8/layout/pyramid1"/>
    <dgm:cxn modelId="{835E253F-75C7-4619-93EA-9CAF0A50B404}" type="presParOf" srcId="{32A72D05-4067-40B7-A7FC-4823FA296230}" destId="{67CFB785-F437-4E70-92BC-63504BAE05CC}" srcOrd="1" destOrd="0" presId="urn:microsoft.com/office/officeart/2005/8/layout/pyramid1"/>
    <dgm:cxn modelId="{F817C730-96EB-4DF6-BFB5-ED817EF9BAF1}" type="presParOf" srcId="{9C7C0A3D-8BC3-49B4-9A73-BF764A872B8E}" destId="{B062352C-153A-4F5D-A142-9F435B6FEE64}" srcOrd="1" destOrd="0" presId="urn:microsoft.com/office/officeart/2005/8/layout/pyramid1"/>
    <dgm:cxn modelId="{C2271693-2959-4D11-A6D5-9CCA4CDF0A2A}" type="presParOf" srcId="{B062352C-153A-4F5D-A142-9F435B6FEE64}" destId="{C6D71BD6-99AB-4876-B2ED-6AA1182F744E}" srcOrd="0" destOrd="0" presId="urn:microsoft.com/office/officeart/2005/8/layout/pyramid1"/>
    <dgm:cxn modelId="{C2C6BA17-68EC-4274-ACD0-18BBD97A24E6}" type="presParOf" srcId="{B062352C-153A-4F5D-A142-9F435B6FEE64}" destId="{E7F7EDC9-A7B9-43E2-B5FE-D2D2399878C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0AACF-16E9-4478-B70A-01ABC012C723}">
      <dsp:nvSpPr>
        <dsp:cNvPr id="0" name=""/>
        <dsp:cNvSpPr/>
      </dsp:nvSpPr>
      <dsp:spPr>
        <a:xfrm>
          <a:off x="1134369" y="0"/>
          <a:ext cx="1134369" cy="902973"/>
        </a:xfrm>
        <a:prstGeom prst="trapezoid">
          <a:avLst>
            <a:gd name="adj" fmla="val 6281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13 muertes</a:t>
          </a:r>
        </a:p>
      </dsp:txBody>
      <dsp:txXfrm>
        <a:off x="1134369" y="0"/>
        <a:ext cx="1134369" cy="902973"/>
      </dsp:txXfrm>
    </dsp:sp>
    <dsp:sp modelId="{C6D71BD6-99AB-4876-B2ED-6AA1182F744E}">
      <dsp:nvSpPr>
        <dsp:cNvPr id="0" name=""/>
        <dsp:cNvSpPr/>
      </dsp:nvSpPr>
      <dsp:spPr>
        <a:xfrm>
          <a:off x="567184" y="902973"/>
          <a:ext cx="2268738" cy="902973"/>
        </a:xfrm>
        <a:prstGeom prst="trapezoid">
          <a:avLst>
            <a:gd name="adj" fmla="val 62813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9657 egresos</a:t>
          </a:r>
        </a:p>
      </dsp:txBody>
      <dsp:txXfrm>
        <a:off x="964213" y="902973"/>
        <a:ext cx="1474679" cy="902973"/>
      </dsp:txXfrm>
    </dsp:sp>
    <dsp:sp modelId="{8716E357-2A71-434A-B45B-EEA4C88FC2BE}">
      <dsp:nvSpPr>
        <dsp:cNvPr id="0" name=""/>
        <dsp:cNvSpPr/>
      </dsp:nvSpPr>
      <dsp:spPr>
        <a:xfrm>
          <a:off x="0" y="1805947"/>
          <a:ext cx="3403107" cy="902973"/>
        </a:xfrm>
        <a:prstGeom prst="trapezoid">
          <a:avLst>
            <a:gd name="adj" fmla="val 62813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900" kern="1200" dirty="0"/>
            <a:t>2.900.000 casos</a:t>
          </a:r>
        </a:p>
      </dsp:txBody>
      <dsp:txXfrm>
        <a:off x="595543" y="1805947"/>
        <a:ext cx="2212019" cy="9029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0AACF-16E9-4478-B70A-01ABC012C723}">
      <dsp:nvSpPr>
        <dsp:cNvPr id="0" name=""/>
        <dsp:cNvSpPr/>
      </dsp:nvSpPr>
      <dsp:spPr>
        <a:xfrm>
          <a:off x="1186648" y="0"/>
          <a:ext cx="1186648" cy="902974"/>
        </a:xfrm>
        <a:prstGeom prst="trapezoid">
          <a:avLst>
            <a:gd name="adj" fmla="val 6570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397 muertes</a:t>
          </a:r>
        </a:p>
      </dsp:txBody>
      <dsp:txXfrm>
        <a:off x="1186648" y="0"/>
        <a:ext cx="1186648" cy="902974"/>
      </dsp:txXfrm>
    </dsp:sp>
    <dsp:sp modelId="{C6D71BD6-99AB-4876-B2ED-6AA1182F744E}">
      <dsp:nvSpPr>
        <dsp:cNvPr id="0" name=""/>
        <dsp:cNvSpPr/>
      </dsp:nvSpPr>
      <dsp:spPr>
        <a:xfrm>
          <a:off x="593324" y="902974"/>
          <a:ext cx="2373297" cy="902974"/>
        </a:xfrm>
        <a:prstGeom prst="trapezoid">
          <a:avLst>
            <a:gd name="adj" fmla="val 65708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7698 egresos</a:t>
          </a:r>
        </a:p>
      </dsp:txBody>
      <dsp:txXfrm>
        <a:off x="1008651" y="902974"/>
        <a:ext cx="1542643" cy="902974"/>
      </dsp:txXfrm>
    </dsp:sp>
    <dsp:sp modelId="{8716E357-2A71-434A-B45B-EEA4C88FC2BE}">
      <dsp:nvSpPr>
        <dsp:cNvPr id="0" name=""/>
        <dsp:cNvSpPr/>
      </dsp:nvSpPr>
      <dsp:spPr>
        <a:xfrm>
          <a:off x="0" y="1805948"/>
          <a:ext cx="3559946" cy="902974"/>
        </a:xfrm>
        <a:prstGeom prst="trapezoid">
          <a:avLst>
            <a:gd name="adj" fmla="val 65708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 dirty="0"/>
            <a:t>870,000 casos</a:t>
          </a:r>
        </a:p>
      </dsp:txBody>
      <dsp:txXfrm>
        <a:off x="622990" y="1805948"/>
        <a:ext cx="2313964" cy="9029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0AACF-16E9-4478-B70A-01ABC012C723}">
      <dsp:nvSpPr>
        <dsp:cNvPr id="0" name=""/>
        <dsp:cNvSpPr/>
      </dsp:nvSpPr>
      <dsp:spPr>
        <a:xfrm>
          <a:off x="1134369" y="0"/>
          <a:ext cx="1134369" cy="902973"/>
        </a:xfrm>
        <a:prstGeom prst="trapezoid">
          <a:avLst>
            <a:gd name="adj" fmla="val 6281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6838 muertes</a:t>
          </a:r>
        </a:p>
      </dsp:txBody>
      <dsp:txXfrm>
        <a:off x="1134369" y="0"/>
        <a:ext cx="1134369" cy="902973"/>
      </dsp:txXfrm>
    </dsp:sp>
    <dsp:sp modelId="{C6D71BD6-99AB-4876-B2ED-6AA1182F744E}">
      <dsp:nvSpPr>
        <dsp:cNvPr id="0" name=""/>
        <dsp:cNvSpPr/>
      </dsp:nvSpPr>
      <dsp:spPr>
        <a:xfrm>
          <a:off x="567184" y="902973"/>
          <a:ext cx="2268738" cy="902973"/>
        </a:xfrm>
        <a:prstGeom prst="trapezoid">
          <a:avLst>
            <a:gd name="adj" fmla="val 62813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30494 egresos</a:t>
          </a:r>
        </a:p>
      </dsp:txBody>
      <dsp:txXfrm>
        <a:off x="964213" y="902973"/>
        <a:ext cx="1474679" cy="902973"/>
      </dsp:txXfrm>
    </dsp:sp>
    <dsp:sp modelId="{8716E357-2A71-434A-B45B-EEA4C88FC2BE}">
      <dsp:nvSpPr>
        <dsp:cNvPr id="0" name=""/>
        <dsp:cNvSpPr/>
      </dsp:nvSpPr>
      <dsp:spPr>
        <a:xfrm>
          <a:off x="0" y="1805947"/>
          <a:ext cx="3403107" cy="902973"/>
        </a:xfrm>
        <a:prstGeom prst="trapezoid">
          <a:avLst>
            <a:gd name="adj" fmla="val 62813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900" kern="1200" dirty="0"/>
            <a:t>1.500.000 casos</a:t>
          </a:r>
        </a:p>
      </dsp:txBody>
      <dsp:txXfrm>
        <a:off x="595543" y="1805947"/>
        <a:ext cx="2212019" cy="9029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0AACF-16E9-4478-B70A-01ABC012C723}">
      <dsp:nvSpPr>
        <dsp:cNvPr id="0" name=""/>
        <dsp:cNvSpPr/>
      </dsp:nvSpPr>
      <dsp:spPr>
        <a:xfrm>
          <a:off x="889986" y="0"/>
          <a:ext cx="1779973" cy="1354461"/>
        </a:xfrm>
        <a:prstGeom prst="trapezoid">
          <a:avLst>
            <a:gd name="adj" fmla="val 65708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AR" sz="1800" kern="1200" dirty="0"/>
            <a:t>33504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AR" sz="1800" kern="1200" dirty="0"/>
            <a:t>muertes</a:t>
          </a:r>
        </a:p>
      </dsp:txBody>
      <dsp:txXfrm>
        <a:off x="889986" y="0"/>
        <a:ext cx="1779973" cy="1354461"/>
      </dsp:txXfrm>
    </dsp:sp>
    <dsp:sp modelId="{C6D71BD6-99AB-4876-B2ED-6AA1182F744E}">
      <dsp:nvSpPr>
        <dsp:cNvPr id="0" name=""/>
        <dsp:cNvSpPr/>
      </dsp:nvSpPr>
      <dsp:spPr>
        <a:xfrm>
          <a:off x="0" y="1354460"/>
          <a:ext cx="3559946" cy="1354461"/>
        </a:xfrm>
        <a:prstGeom prst="trapezoid">
          <a:avLst>
            <a:gd name="adj" fmla="val 65708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69428 egresos</a:t>
          </a:r>
        </a:p>
      </dsp:txBody>
      <dsp:txXfrm>
        <a:off x="622990" y="1354460"/>
        <a:ext cx="2313964" cy="1354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63CBE-443C-4DE0-9718-003831305A0A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264E2-B849-4CF8-9D7F-A936A132C786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598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532FB-9132-4C47-BC3E-C89EF4AC0024}" type="slidenum">
              <a:rPr lang="es-AR" smtClean="0"/>
              <a:t>32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53512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8E8ABD-B554-4AFA-9847-B332E9BEF832}" type="slidenum">
              <a:rPr lang="es-AR" altLang="es-AR"/>
              <a:pPr eaLnBrk="1" hangingPunct="1"/>
              <a:t>33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25873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882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86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087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582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457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739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628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091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262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907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018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8D638-4688-4601-90D9-06574EC96BB0}" type="datetimeFigureOut">
              <a:rPr lang="es-AR" smtClean="0"/>
              <a:t>11/7/2019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0E328-3C9B-41D3-B710-1AFBA88F1208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706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70" rtl="0" eaLnBrk="1" latinLnBrk="0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is.gov.ar/iner/" TargetMode="External"/><Relationship Id="rId2" Type="http://schemas.openxmlformats.org/officeDocument/2006/relationships/hyperlink" Target="mailto:Jcbossio29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is.gov.ar/iner/" TargetMode="External"/><Relationship Id="rId2" Type="http://schemas.openxmlformats.org/officeDocument/2006/relationships/hyperlink" Target="mailto:Jcbossio29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3" y="2968069"/>
            <a:ext cx="8979175" cy="1463613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FF1F6-432A-4269-9BA9-D717649253C9}"/>
              </a:ext>
            </a:extLst>
          </p:cNvPr>
          <p:cNvSpPr txBox="1"/>
          <p:nvPr/>
        </p:nvSpPr>
        <p:spPr>
          <a:xfrm>
            <a:off x="416496" y="4534852"/>
            <a:ext cx="3794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Juan Carlos Bossio</a:t>
            </a:r>
          </a:p>
          <a:p>
            <a:pPr algn="ctr"/>
            <a:r>
              <a:rPr lang="es-AR" sz="1200" dirty="0"/>
              <a:t>Departamento Programas de Salud</a:t>
            </a:r>
          </a:p>
          <a:p>
            <a:pPr algn="ctr"/>
            <a:r>
              <a:rPr lang="es-AR" sz="1200" dirty="0"/>
              <a:t>INER “Emilio Coni” – ANLIS “Carlos G. Malbrán”</a:t>
            </a:r>
          </a:p>
          <a:p>
            <a:pPr algn="ctr"/>
            <a:r>
              <a:rPr lang="es-AR" sz="1200" dirty="0"/>
              <a:t>Ministerio de Salud de la Nación</a:t>
            </a:r>
          </a:p>
          <a:p>
            <a:pPr algn="ctr"/>
            <a:r>
              <a:rPr lang="es-AR" sz="1200" dirty="0">
                <a:hlinkClick r:id="rId2"/>
              </a:rPr>
              <a:t>jcbossio29</a:t>
            </a:r>
            <a:r>
              <a:rPr lang="en-US" sz="1200" dirty="0">
                <a:hlinkClick r:id="rId2"/>
              </a:rPr>
              <a:t>@gmail.com</a:t>
            </a:r>
            <a:endParaRPr lang="en-US" sz="1200" dirty="0"/>
          </a:p>
          <a:p>
            <a:pPr algn="ctr"/>
            <a:r>
              <a:rPr lang="es-AR" sz="1200" i="1" dirty="0">
                <a:hlinkClick r:id="rId3"/>
              </a:rPr>
              <a:t>www.anlis.gov.ar/iner/</a:t>
            </a:r>
            <a:endParaRPr lang="es-AR" sz="1200" i="1" dirty="0"/>
          </a:p>
          <a:p>
            <a:pPr algn="ctr"/>
            <a:endParaRPr lang="es-AR" sz="12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150F9F-3AC9-4D25-9BE4-F4D4FB2E02C7}"/>
              </a:ext>
            </a:extLst>
          </p:cNvPr>
          <p:cNvSpPr txBox="1"/>
          <p:nvPr/>
        </p:nvSpPr>
        <p:spPr>
          <a:xfrm>
            <a:off x="5961112" y="4534852"/>
            <a:ext cx="3794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Sergio Javier Arias</a:t>
            </a:r>
          </a:p>
          <a:p>
            <a:pPr algn="ctr"/>
            <a:r>
              <a:rPr lang="es-AR" sz="1200" dirty="0"/>
              <a:t>Departamento Programas de Salud</a:t>
            </a:r>
          </a:p>
          <a:p>
            <a:pPr algn="ctr"/>
            <a:r>
              <a:rPr lang="es-AR" sz="1200" dirty="0"/>
              <a:t>INER “Emilio Coni” – ANLIS “Carlos G. Malbrán”</a:t>
            </a:r>
          </a:p>
          <a:p>
            <a:pPr algn="ctr"/>
            <a:r>
              <a:rPr lang="es-AR" sz="1200" dirty="0"/>
              <a:t>Ministerio de Salud de la Nación</a:t>
            </a:r>
          </a:p>
          <a:p>
            <a:pPr algn="ctr"/>
            <a:r>
              <a:rPr lang="es-AR" sz="1200" dirty="0" err="1">
                <a:hlinkClick r:id="rId2"/>
              </a:rPr>
              <a:t>sergioariassfe</a:t>
            </a:r>
            <a:r>
              <a:rPr lang="en-US" sz="1200" dirty="0">
                <a:hlinkClick r:id="rId2"/>
              </a:rPr>
              <a:t>@gmail.com</a:t>
            </a:r>
            <a:endParaRPr lang="en-US" sz="1200" dirty="0"/>
          </a:p>
          <a:p>
            <a:pPr algn="ctr"/>
            <a:r>
              <a:rPr lang="es-AR" sz="1200" i="1" dirty="0">
                <a:hlinkClick r:id="rId3"/>
              </a:rPr>
              <a:t>www.anlis.gov.ar/iner/</a:t>
            </a:r>
            <a:endParaRPr lang="es-AR" sz="1200" i="1" dirty="0"/>
          </a:p>
          <a:p>
            <a:pPr algn="ctr"/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94846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3" y="3645024"/>
            <a:ext cx="8979175" cy="786658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El problema a nivel global</a:t>
            </a:r>
          </a:p>
        </p:txBody>
      </p:sp>
    </p:spTree>
    <p:extLst>
      <p:ext uri="{BB962C8B-B14F-4D97-AF65-F5344CB8AC3E}">
        <p14:creationId xmlns:p14="http://schemas.microsoft.com/office/powerpoint/2010/main" val="18374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06300-6051-4390-BE24-529D13A2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34" y="259675"/>
            <a:ext cx="8915400" cy="1143000"/>
          </a:xfrm>
        </p:spPr>
        <p:txBody>
          <a:bodyPr>
            <a:noAutofit/>
          </a:bodyPr>
          <a:lstStyle/>
          <a:p>
            <a:r>
              <a:rPr lang="es-AR" sz="3600" dirty="0">
                <a:latin typeface="Arial Black" panose="020B0A04020102020204" pitchFamily="34" charset="0"/>
              </a:rPr>
              <a:t>Asma y EPOC como problemas de salud pública a nivel global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1D3C8-37B1-4BD4-B285-F933A0C92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874" y="2286908"/>
            <a:ext cx="4097660" cy="4165923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s-AR" sz="2000" dirty="0"/>
              <a:t>65 millones de personas tienen  enfermedad pulmonar obstructiva (EPOC) crónica o severa.</a:t>
            </a:r>
          </a:p>
          <a:p>
            <a:pPr algn="just"/>
            <a:endParaRPr lang="es-AR" sz="2000" dirty="0"/>
          </a:p>
          <a:p>
            <a:pPr algn="just"/>
            <a:r>
              <a:rPr lang="es-AR" sz="2000" dirty="0"/>
              <a:t>Más de 3 millones de personas fallecidas anualmente; 5% del total de muertes estimadas en el mundo.</a:t>
            </a:r>
          </a:p>
          <a:p>
            <a:pPr algn="just"/>
            <a:endParaRPr lang="es-AR" sz="2000" dirty="0"/>
          </a:p>
          <a:p>
            <a:pPr algn="just"/>
            <a:r>
              <a:rPr lang="es-AR" sz="2000" dirty="0"/>
              <a:t>Al menos el 90% de las muertes por EPOC se registran en los países de ingresos bajos y medios.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E12068-8970-49BF-ADD5-620A9A7F6DC8}"/>
              </a:ext>
            </a:extLst>
          </p:cNvPr>
          <p:cNvSpPr txBox="1">
            <a:spLocks/>
          </p:cNvSpPr>
          <p:nvPr/>
        </p:nvSpPr>
        <p:spPr>
          <a:xfrm>
            <a:off x="495301" y="2276872"/>
            <a:ext cx="4097660" cy="41659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71464" indent="-371464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38" indent="-309553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8212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33497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8781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AR" sz="2000" dirty="0"/>
              <a:t>235 millones de personas padecen asma en el mundo.</a:t>
            </a:r>
          </a:p>
          <a:p>
            <a:pPr algn="just"/>
            <a:endParaRPr lang="es-AR" sz="2000" dirty="0"/>
          </a:p>
          <a:p>
            <a:pPr algn="just"/>
            <a:r>
              <a:rPr lang="es-AR" sz="2000" dirty="0"/>
              <a:t>Es la enfermedad crónica más frecuente en los niños.</a:t>
            </a:r>
          </a:p>
          <a:p>
            <a:pPr algn="just"/>
            <a:endParaRPr lang="es-AR" sz="2000" dirty="0"/>
          </a:p>
          <a:p>
            <a:pPr algn="just"/>
            <a:r>
              <a:rPr lang="es-AR" sz="2000" dirty="0"/>
              <a:t>Alrededor del 80% de las muertes por asma se registran en países de ingresos bajos y medios.</a:t>
            </a:r>
          </a:p>
          <a:p>
            <a:pPr algn="just"/>
            <a:endParaRPr lang="es-AR" sz="2000" dirty="0"/>
          </a:p>
          <a:p>
            <a:pPr algn="just"/>
            <a:r>
              <a:rPr lang="es-AR" sz="2000" dirty="0"/>
              <a:t>Existen muchas personas con asma no diagnosticada y sin tratamiento.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E39E17-5A5C-494C-93E1-38B1A00207A0}"/>
              </a:ext>
            </a:extLst>
          </p:cNvPr>
          <p:cNvSpPr txBox="1"/>
          <p:nvPr/>
        </p:nvSpPr>
        <p:spPr>
          <a:xfrm>
            <a:off x="1424608" y="162880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latin typeface="Arial Black" panose="020B0A04020102020204" pitchFamily="34" charset="0"/>
              </a:rPr>
              <a:t>ASMA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1CE291-B834-4442-989F-93BF8431AC63}"/>
              </a:ext>
            </a:extLst>
          </p:cNvPr>
          <p:cNvSpPr txBox="1"/>
          <p:nvPr/>
        </p:nvSpPr>
        <p:spPr>
          <a:xfrm>
            <a:off x="6249146" y="162905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latin typeface="Arial Black" panose="020B0A04020102020204" pitchFamily="34" charset="0"/>
              </a:rPr>
              <a:t>EPOC</a:t>
            </a:r>
          </a:p>
        </p:txBody>
      </p:sp>
    </p:spTree>
    <p:extLst>
      <p:ext uri="{BB962C8B-B14F-4D97-AF65-F5344CB8AC3E}">
        <p14:creationId xmlns:p14="http://schemas.microsoft.com/office/powerpoint/2010/main" val="169593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-3" t="-1" r="32644" b="11630"/>
          <a:stretch/>
        </p:blipFill>
        <p:spPr>
          <a:xfrm>
            <a:off x="1120832" y="862865"/>
            <a:ext cx="7442667" cy="452212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842164" y="6248401"/>
            <a:ext cx="4517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dirty="0" err="1"/>
              <a:t>The</a:t>
            </a:r>
            <a:r>
              <a:rPr lang="es-AR" sz="1200" dirty="0"/>
              <a:t> </a:t>
            </a:r>
            <a:r>
              <a:rPr lang="es-AR" sz="1200" dirty="0" err="1"/>
              <a:t>Burden</a:t>
            </a:r>
            <a:r>
              <a:rPr lang="es-AR" sz="1200" dirty="0"/>
              <a:t> of </a:t>
            </a:r>
            <a:r>
              <a:rPr lang="es-AR" sz="1200" dirty="0" err="1"/>
              <a:t>Lung</a:t>
            </a:r>
            <a:r>
              <a:rPr lang="es-AR" sz="1200" dirty="0"/>
              <a:t> </a:t>
            </a:r>
            <a:r>
              <a:rPr lang="es-AR" sz="1200" dirty="0" err="1"/>
              <a:t>Diseases</a:t>
            </a:r>
            <a:endParaRPr lang="es-AR" sz="1200" dirty="0"/>
          </a:p>
          <a:p>
            <a:pPr algn="r"/>
            <a:r>
              <a:rPr lang="es-AR" sz="1200" dirty="0" err="1"/>
              <a:t>European</a:t>
            </a:r>
            <a:r>
              <a:rPr lang="es-AR" sz="1200" dirty="0"/>
              <a:t> </a:t>
            </a:r>
            <a:r>
              <a:rPr lang="es-AR" sz="1200" dirty="0" err="1"/>
              <a:t>Respiratory</a:t>
            </a:r>
            <a:r>
              <a:rPr lang="es-AR" sz="1200" dirty="0"/>
              <a:t> </a:t>
            </a:r>
            <a:r>
              <a:rPr lang="es-AR" sz="1200" dirty="0" err="1"/>
              <a:t>Society</a:t>
            </a:r>
            <a:r>
              <a:rPr lang="es-AR" sz="1200" dirty="0"/>
              <a:t>. </a:t>
            </a:r>
            <a:r>
              <a:rPr lang="es-AR" sz="1200" dirty="0" err="1"/>
              <a:t>European</a:t>
            </a:r>
            <a:r>
              <a:rPr lang="es-AR" sz="1200" dirty="0"/>
              <a:t> </a:t>
            </a:r>
            <a:r>
              <a:rPr lang="es-AR" sz="1200" dirty="0" err="1"/>
              <a:t>Lung</a:t>
            </a:r>
            <a:r>
              <a:rPr lang="es-AR" sz="1200" dirty="0"/>
              <a:t> </a:t>
            </a:r>
            <a:r>
              <a:rPr lang="es-AR" sz="1200" dirty="0" err="1"/>
              <a:t>Foundation</a:t>
            </a:r>
            <a:r>
              <a:rPr lang="es-AR" sz="1200" dirty="0"/>
              <a:t>. 2016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82640" y="168907"/>
            <a:ext cx="4777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dirty="0"/>
              <a:t>10 primeras causas agrupadas de</a:t>
            </a:r>
          </a:p>
          <a:p>
            <a:pPr algn="r"/>
            <a:r>
              <a:rPr lang="es-AR" dirty="0"/>
              <a:t>muerte en el mundo. 2012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930646" y="2142127"/>
            <a:ext cx="3898650" cy="828000"/>
          </a:xfrm>
          <a:prstGeom prst="rect">
            <a:avLst/>
          </a:prstGeom>
          <a:solidFill>
            <a:schemeClr val="accent1">
              <a:lumMod val="50000"/>
              <a:alpha val="45000"/>
            </a:schemeClr>
          </a:solidFill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5691909" y="3736208"/>
            <a:ext cx="2871589" cy="828000"/>
          </a:xfrm>
          <a:prstGeom prst="rect">
            <a:avLst/>
          </a:prstGeom>
          <a:solidFill>
            <a:schemeClr val="accent1">
              <a:lumMod val="50000"/>
              <a:alpha val="45000"/>
            </a:schemeClr>
          </a:solidFill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cxnSp>
        <p:nvCxnSpPr>
          <p:cNvPr id="8" name="Conector recto de flecha 7"/>
          <p:cNvCxnSpPr>
            <a:cxnSpLocks/>
          </p:cNvCxnSpPr>
          <p:nvPr/>
        </p:nvCxnSpPr>
        <p:spPr>
          <a:xfrm>
            <a:off x="5183909" y="2970127"/>
            <a:ext cx="0" cy="26038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5461002" y="4567482"/>
            <a:ext cx="618835" cy="10713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2440709" y="5680372"/>
            <a:ext cx="33528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9,5 Millones de muertes</a:t>
            </a:r>
          </a:p>
        </p:txBody>
      </p:sp>
    </p:spTree>
    <p:extLst>
      <p:ext uri="{BB962C8B-B14F-4D97-AF65-F5344CB8AC3E}">
        <p14:creationId xmlns:p14="http://schemas.microsoft.com/office/powerpoint/2010/main" val="406126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-4" b="55066"/>
          <a:stretch/>
        </p:blipFill>
        <p:spPr>
          <a:xfrm>
            <a:off x="451889" y="1995893"/>
            <a:ext cx="8908242" cy="275621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842164" y="6248401"/>
            <a:ext cx="4517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dirty="0" err="1"/>
              <a:t>The</a:t>
            </a:r>
            <a:r>
              <a:rPr lang="es-AR" sz="1200" dirty="0"/>
              <a:t> </a:t>
            </a:r>
            <a:r>
              <a:rPr lang="es-AR" sz="1200" dirty="0" err="1"/>
              <a:t>Burden</a:t>
            </a:r>
            <a:r>
              <a:rPr lang="es-AR" sz="1200" dirty="0"/>
              <a:t> of </a:t>
            </a:r>
            <a:r>
              <a:rPr lang="es-AR" sz="1200" dirty="0" err="1"/>
              <a:t>Lung</a:t>
            </a:r>
            <a:r>
              <a:rPr lang="es-AR" sz="1200" dirty="0"/>
              <a:t> </a:t>
            </a:r>
            <a:r>
              <a:rPr lang="es-AR" sz="1200" dirty="0" err="1"/>
              <a:t>Diseases</a:t>
            </a:r>
            <a:endParaRPr lang="es-AR" sz="1200" dirty="0"/>
          </a:p>
          <a:p>
            <a:pPr algn="r"/>
            <a:r>
              <a:rPr lang="es-AR" sz="1200" dirty="0" err="1"/>
              <a:t>European</a:t>
            </a:r>
            <a:r>
              <a:rPr lang="es-AR" sz="1200" dirty="0"/>
              <a:t> </a:t>
            </a:r>
            <a:r>
              <a:rPr lang="es-AR" sz="1200" dirty="0" err="1"/>
              <a:t>Respiratory</a:t>
            </a:r>
            <a:r>
              <a:rPr lang="es-AR" sz="1200" dirty="0"/>
              <a:t> </a:t>
            </a:r>
            <a:r>
              <a:rPr lang="es-AR" sz="1200" dirty="0" err="1"/>
              <a:t>Society</a:t>
            </a:r>
            <a:r>
              <a:rPr lang="es-AR" sz="1200" dirty="0"/>
              <a:t>. </a:t>
            </a:r>
            <a:r>
              <a:rPr lang="es-AR" sz="1200" dirty="0" err="1"/>
              <a:t>European</a:t>
            </a:r>
            <a:r>
              <a:rPr lang="es-AR" sz="1200" dirty="0"/>
              <a:t> </a:t>
            </a:r>
            <a:r>
              <a:rPr lang="es-AR" sz="1200" dirty="0" err="1"/>
              <a:t>Lung</a:t>
            </a:r>
            <a:r>
              <a:rPr lang="es-AR" sz="1200" dirty="0"/>
              <a:t> </a:t>
            </a:r>
            <a:r>
              <a:rPr lang="es-AR" sz="1200" dirty="0" err="1"/>
              <a:t>Foundation</a:t>
            </a:r>
            <a:r>
              <a:rPr lang="es-AR" sz="1200" dirty="0"/>
              <a:t>. 2016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376054" y="409059"/>
            <a:ext cx="688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dirty="0"/>
              <a:t>Proyecciones estimadas de porcentaje de muertes por los principales componentes de las Enfermedades Respiratorias. 2008, 2015 y 2030</a:t>
            </a:r>
          </a:p>
        </p:txBody>
      </p:sp>
      <p:sp>
        <p:nvSpPr>
          <p:cNvPr id="2" name="Flecha: hacia abajo 1"/>
          <p:cNvSpPr/>
          <p:nvPr/>
        </p:nvSpPr>
        <p:spPr>
          <a:xfrm>
            <a:off x="8933874" y="2770909"/>
            <a:ext cx="426257" cy="35098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: hacia abajo 5"/>
          <p:cNvSpPr/>
          <p:nvPr/>
        </p:nvSpPr>
        <p:spPr>
          <a:xfrm flipV="1">
            <a:off x="8933874" y="4267200"/>
            <a:ext cx="426257" cy="35098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: hacia abajo 6"/>
          <p:cNvSpPr/>
          <p:nvPr/>
        </p:nvSpPr>
        <p:spPr>
          <a:xfrm flipV="1">
            <a:off x="8933873" y="3768437"/>
            <a:ext cx="426257" cy="35098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: hacia abajo 9"/>
          <p:cNvSpPr/>
          <p:nvPr/>
        </p:nvSpPr>
        <p:spPr>
          <a:xfrm flipV="1">
            <a:off x="8933873" y="3269673"/>
            <a:ext cx="426257" cy="35098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130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1">
            <a:extLst>
              <a:ext uri="{FF2B5EF4-FFF2-40B4-BE49-F238E27FC236}">
                <a16:creationId xmlns:a16="http://schemas.microsoft.com/office/drawing/2014/main" id="{3E4529F2-8A04-432B-9F13-AF92C38395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89075" y="1397001"/>
            <a:ext cx="6927850" cy="5292725"/>
            <a:chOff x="514326" y="492071"/>
            <a:chExt cx="8845805" cy="6237287"/>
          </a:xfrm>
        </p:grpSpPr>
        <p:pic>
          <p:nvPicPr>
            <p:cNvPr id="63493" name="Imagen 7">
              <a:extLst>
                <a:ext uri="{FF2B5EF4-FFF2-40B4-BE49-F238E27FC236}">
                  <a16:creationId xmlns:a16="http://schemas.microsoft.com/office/drawing/2014/main" id="{F0869EEE-3127-4934-B83B-B353AD2BE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9147" y="4090973"/>
              <a:ext cx="3380509" cy="2638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4" name="Imagen 6">
              <a:extLst>
                <a:ext uri="{FF2B5EF4-FFF2-40B4-BE49-F238E27FC236}">
                  <a16:creationId xmlns:a16="http://schemas.microsoft.com/office/drawing/2014/main" id="{C57D6DE8-0CC3-4F16-94A3-2BCA52A2B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6132" y="3254777"/>
              <a:ext cx="3438798" cy="2758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5" name="Imagen 5">
              <a:extLst>
                <a:ext uri="{FF2B5EF4-FFF2-40B4-BE49-F238E27FC236}">
                  <a16:creationId xmlns:a16="http://schemas.microsoft.com/office/drawing/2014/main" id="{C48F3BF9-5405-438B-8427-BD44C7E52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1636" y="1482014"/>
              <a:ext cx="3018495" cy="2411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6" name="Imagen 4">
              <a:extLst>
                <a:ext uri="{FF2B5EF4-FFF2-40B4-BE49-F238E27FC236}">
                  <a16:creationId xmlns:a16="http://schemas.microsoft.com/office/drawing/2014/main" id="{8CCE9FC7-B906-4187-A346-F25FB897B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26" y="492071"/>
              <a:ext cx="6210333" cy="2528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214263E-9173-48A0-9084-E75ACA26F263}"/>
              </a:ext>
            </a:extLst>
          </p:cNvPr>
          <p:cNvSpPr txBox="1"/>
          <p:nvPr/>
        </p:nvSpPr>
        <p:spPr>
          <a:xfrm>
            <a:off x="4851401" y="6248401"/>
            <a:ext cx="41703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457200">
              <a:defRPr/>
            </a:pPr>
            <a:r>
              <a:rPr lang="es-AR" sz="1200" dirty="0" err="1">
                <a:solidFill>
                  <a:prstClr val="black"/>
                </a:solidFill>
                <a:latin typeface="Calibri"/>
              </a:rPr>
              <a:t>The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Burden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of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Lung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Diseases</a:t>
            </a:r>
            <a:endParaRPr lang="es-AR" sz="1200" dirty="0">
              <a:solidFill>
                <a:prstClr val="black"/>
              </a:solidFill>
              <a:latin typeface="Calibri"/>
            </a:endParaRPr>
          </a:p>
          <a:p>
            <a:pPr algn="r" defTabSz="457200">
              <a:defRPr/>
            </a:pPr>
            <a:r>
              <a:rPr lang="es-AR" sz="1200" dirty="0" err="1">
                <a:solidFill>
                  <a:prstClr val="black"/>
                </a:solidFill>
                <a:latin typeface="Calibri"/>
              </a:rPr>
              <a:t>European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Respiratory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Society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European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Lung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AR" sz="1200" dirty="0" err="1">
                <a:solidFill>
                  <a:prstClr val="black"/>
                </a:solidFill>
                <a:latin typeface="Calibri"/>
              </a:rPr>
              <a:t>Foundation</a:t>
            </a:r>
            <a:r>
              <a:rPr lang="es-AR" sz="1200" dirty="0">
                <a:solidFill>
                  <a:prstClr val="black"/>
                </a:solidFill>
                <a:latin typeface="Calibri"/>
              </a:rPr>
              <a:t>. 2016</a:t>
            </a:r>
          </a:p>
        </p:txBody>
      </p:sp>
      <p:sp>
        <p:nvSpPr>
          <p:cNvPr id="9" name="CuadroTexto 10">
            <a:extLst>
              <a:ext uri="{FF2B5EF4-FFF2-40B4-BE49-F238E27FC236}">
                <a16:creationId xmlns:a16="http://schemas.microsoft.com/office/drawing/2014/main" id="{F78D341F-C63F-4A5A-A376-0B600C8AAAA6}"/>
              </a:ext>
            </a:extLst>
          </p:cNvPr>
          <p:cNvSpPr txBox="1"/>
          <p:nvPr/>
        </p:nvSpPr>
        <p:spPr>
          <a:xfrm>
            <a:off x="765175" y="127000"/>
            <a:ext cx="8256588" cy="11382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s-AR" sz="2000" b="1">
                <a:solidFill>
                  <a:prstClr val="black"/>
                </a:solidFill>
                <a:latin typeface="Arial Black" panose="020B0A04020102020204" pitchFamily="34" charset="0"/>
              </a:rPr>
              <a:t>La mortalidad muestra la parte más grave del problema:</a:t>
            </a:r>
          </a:p>
          <a:p>
            <a:pPr algn="ctr" defTabSz="457200">
              <a:defRPr/>
            </a:pPr>
            <a:r>
              <a:rPr lang="es-AR" sz="2400" b="1" i="1">
                <a:solidFill>
                  <a:prstClr val="black"/>
                </a:solidFill>
                <a:latin typeface="Arial Black" panose="020B0A04020102020204" pitchFamily="34" charset="0"/>
              </a:rPr>
              <a:t>El “iceberg” de las enfermedades respiratorias como problema de salud mundial en 2012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3" y="3645024"/>
            <a:ext cx="8979175" cy="1224136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Las enfermedades respiratorias crónicas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200713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2676D19-D4F5-42C8-BD5F-EB5B96D379A6}"/>
              </a:ext>
            </a:extLst>
          </p:cNvPr>
          <p:cNvSpPr txBox="1"/>
          <p:nvPr/>
        </p:nvSpPr>
        <p:spPr>
          <a:xfrm>
            <a:off x="1001713" y="6300789"/>
            <a:ext cx="7842250" cy="414337"/>
          </a:xfrm>
          <a:prstGeom prst="rect">
            <a:avLst/>
          </a:prstGeom>
          <a:noFill/>
        </p:spPr>
        <p:txBody>
          <a:bodyPr/>
          <a:lstStyle/>
          <a:p>
            <a:pPr algn="just" defTabSz="457200" eaLnBrk="0" hangingPunct="0">
              <a:defRPr/>
            </a:pPr>
            <a:r>
              <a:rPr lang="es-AR" sz="900" dirty="0">
                <a:solidFill>
                  <a:prstClr val="black"/>
                </a:solidFill>
                <a:latin typeface="Calibri"/>
                <a:ea typeface="Times New Roman" panose="02020603050405020304" pitchFamily="18" charset="0"/>
              </a:rPr>
              <a:t>Fuente: Información procesada en el Instituto Nacional de Enfermedades Respiratorias “Emilio Coni”. Administración Nacional de Laboratorios e Institutos de Salud (ANLIS), con base en datos de la Dirección Nacional de Estadísticas e Información de Salud, Ministerio de Salud de la Nacional. República Argentina. 2019.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0E82A5D-9530-44B4-ACE9-A784C795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979" y="611188"/>
            <a:ext cx="7836308" cy="5689601"/>
          </a:xfrm>
          <a:prstGeom prst="rect">
            <a:avLst/>
          </a:prstGeom>
        </p:spPr>
      </p:pic>
      <p:sp>
        <p:nvSpPr>
          <p:cNvPr id="6" name="CuadroTexto 4">
            <a:extLst>
              <a:ext uri="{FF2B5EF4-FFF2-40B4-BE49-F238E27FC236}">
                <a16:creationId xmlns:a16="http://schemas.microsoft.com/office/drawing/2014/main" id="{F28D919C-9077-4D02-8D8B-0D396D8F1DA3}"/>
              </a:ext>
            </a:extLst>
          </p:cNvPr>
          <p:cNvSpPr txBox="1"/>
          <p:nvPr/>
        </p:nvSpPr>
        <p:spPr>
          <a:xfrm>
            <a:off x="1084263" y="90489"/>
            <a:ext cx="7677150" cy="3063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s-AR" sz="1400" b="1" dirty="0">
                <a:solidFill>
                  <a:prstClr val="black"/>
                </a:solidFill>
                <a:latin typeface="Calibri"/>
              </a:rPr>
              <a:t>Las enfermedades del sistema respiratorio son la tercera causa de mortalidad general en Argentina</a:t>
            </a:r>
          </a:p>
        </p:txBody>
      </p:sp>
      <p:pic>
        <p:nvPicPr>
          <p:cNvPr id="61445" name="Picture 6">
            <a:extLst>
              <a:ext uri="{FF2B5EF4-FFF2-40B4-BE49-F238E27FC236}">
                <a16:creationId xmlns:a16="http://schemas.microsoft.com/office/drawing/2014/main" id="{1BAA553D-2B4F-47EA-BBE5-96FC747E8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56" y="4270443"/>
            <a:ext cx="4495800" cy="1217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4">
            <a:extLst>
              <a:ext uri="{FF2B5EF4-FFF2-40B4-BE49-F238E27FC236}">
                <a16:creationId xmlns:a16="http://schemas.microsoft.com/office/drawing/2014/main" id="{21695AE6-40BC-4490-A639-03D7F4B7E303}"/>
              </a:ext>
            </a:extLst>
          </p:cNvPr>
          <p:cNvSpPr txBox="1"/>
          <p:nvPr/>
        </p:nvSpPr>
        <p:spPr>
          <a:xfrm>
            <a:off x="4953000" y="3455988"/>
            <a:ext cx="4252912" cy="5857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s-AR" sz="1600" b="1" dirty="0">
                <a:solidFill>
                  <a:prstClr val="black"/>
                </a:solidFill>
                <a:latin typeface="Calibri"/>
              </a:rPr>
              <a:t>En todos los grupos de edad están entre las cuatro primeras causas de mortalidad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AF1DCE6-68E9-4EBE-8E16-8FFEBA6571D6}"/>
              </a:ext>
            </a:extLst>
          </p:cNvPr>
          <p:cNvSpPr/>
          <p:nvPr/>
        </p:nvSpPr>
        <p:spPr>
          <a:xfrm>
            <a:off x="1352600" y="2132856"/>
            <a:ext cx="6048672" cy="510398"/>
          </a:xfrm>
          <a:prstGeom prst="rect">
            <a:avLst/>
          </a:prstGeom>
          <a:solidFill>
            <a:schemeClr val="tx2">
              <a:lumMod val="75000"/>
              <a:alpha val="35000"/>
            </a:schemeClr>
          </a:solidFill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482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C168BB-D45E-414D-A404-EACD3E093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722450"/>
            <a:ext cx="8000943" cy="58091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766A442-BFCE-4F6B-8AEC-3CEC7A9D4F1F}"/>
              </a:ext>
            </a:extLst>
          </p:cNvPr>
          <p:cNvSpPr txBox="1"/>
          <p:nvPr/>
        </p:nvSpPr>
        <p:spPr>
          <a:xfrm>
            <a:off x="962025" y="130175"/>
            <a:ext cx="7678738" cy="5222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s-AR" sz="1400" b="1" dirty="0">
                <a:solidFill>
                  <a:prstClr val="black"/>
                </a:solidFill>
                <a:latin typeface="Calibri"/>
                <a:cs typeface="Arial" charset="0"/>
              </a:rPr>
              <a:t>La neumonía es la principal causa de mortalidad por enfermedades del sistema respiratorio en Argentina</a:t>
            </a:r>
          </a:p>
        </p:txBody>
      </p:sp>
      <p:sp>
        <p:nvSpPr>
          <p:cNvPr id="62468" name="CuadroTexto 4">
            <a:extLst>
              <a:ext uri="{FF2B5EF4-FFF2-40B4-BE49-F238E27FC236}">
                <a16:creationId xmlns:a16="http://schemas.microsoft.com/office/drawing/2014/main" id="{FA36EF35-C0D7-4B48-AC78-440138FDD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3" y="6300789"/>
            <a:ext cx="78422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s-AR" altLang="es-AR" sz="9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Fuente: Información procesada en el Instituto Nacional de Enfermedades Respiratorias “Emilio </a:t>
            </a:r>
            <a:r>
              <a:rPr lang="es-AR" altLang="es-AR" sz="900" dirty="0" err="1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Coni</a:t>
            </a:r>
            <a:r>
              <a:rPr lang="es-AR" altLang="es-AR" sz="9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”. Administración Nacional de Laboratorios e Institutos de Salud (ANLIS), con base en datos de la Dirección Nacional de Estadísticas e Información de Salud, Ministerio de Salud de la Nacional. República Argentina. 2019.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476E2FA-6D9B-4895-B7D7-CC779F94AE50}"/>
              </a:ext>
            </a:extLst>
          </p:cNvPr>
          <p:cNvSpPr/>
          <p:nvPr/>
        </p:nvSpPr>
        <p:spPr>
          <a:xfrm>
            <a:off x="350012" y="2708920"/>
            <a:ext cx="3956050" cy="720080"/>
          </a:xfrm>
          <a:prstGeom prst="ellipse">
            <a:avLst/>
          </a:prstGeom>
          <a:solidFill>
            <a:schemeClr val="accent1">
              <a:lumMod val="75000"/>
              <a:alpha val="3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C54CF3D8-2142-40C1-8A90-1D502EF6A384}"/>
              </a:ext>
            </a:extLst>
          </p:cNvPr>
          <p:cNvSpPr/>
          <p:nvPr/>
        </p:nvSpPr>
        <p:spPr>
          <a:xfrm rot="3101789">
            <a:off x="3939124" y="3565596"/>
            <a:ext cx="1440160" cy="360040"/>
          </a:xfrm>
          <a:prstGeom prst="rightArrow">
            <a:avLst/>
          </a:prstGeom>
          <a:solidFill>
            <a:schemeClr val="accent1">
              <a:lumMod val="75000"/>
              <a:alpha val="3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6BA455F-9DBF-4B14-BE99-F0C9937222FC}"/>
              </a:ext>
            </a:extLst>
          </p:cNvPr>
          <p:cNvSpPr txBox="1"/>
          <p:nvPr/>
        </p:nvSpPr>
        <p:spPr>
          <a:xfrm>
            <a:off x="3368824" y="4435467"/>
            <a:ext cx="4752529" cy="10464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s-AR"/>
            </a:defPPr>
            <a:lvl1pPr algn="ctr" defTabSz="457200">
              <a:defRPr sz="1400" b="1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spcAft>
                <a:spcPts val="1200"/>
              </a:spcAft>
            </a:pPr>
            <a:r>
              <a:rPr lang="es-AR" dirty="0"/>
              <a:t>410 muertes por asma y 6.838 muertes por EPOC en 2017</a:t>
            </a:r>
          </a:p>
          <a:p>
            <a:pPr>
              <a:spcAft>
                <a:spcPts val="1200"/>
              </a:spcAft>
            </a:pPr>
            <a:r>
              <a:rPr lang="es-AR" dirty="0"/>
              <a:t>0,63% y 10,5% de las muertes por causas respiratorias</a:t>
            </a:r>
          </a:p>
          <a:p>
            <a:pPr>
              <a:spcAft>
                <a:spcPts val="1200"/>
              </a:spcAft>
            </a:pPr>
            <a:r>
              <a:rPr lang="es-AR" dirty="0"/>
              <a:t>5,7% y 94,3% de las muertes por </a:t>
            </a:r>
            <a:r>
              <a:rPr lang="es-AR" dirty="0" err="1"/>
              <a:t>Enf</a:t>
            </a:r>
            <a:r>
              <a:rPr lang="es-AR" dirty="0"/>
              <a:t>. Respiratorias Crónicas</a:t>
            </a:r>
          </a:p>
        </p:txBody>
      </p:sp>
    </p:spTree>
    <p:extLst>
      <p:ext uri="{BB962C8B-B14F-4D97-AF65-F5344CB8AC3E}">
        <p14:creationId xmlns:p14="http://schemas.microsoft.com/office/powerpoint/2010/main" val="175949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429847409"/>
              </p:ext>
            </p:extLst>
          </p:nvPr>
        </p:nvGraphicFramePr>
        <p:xfrm>
          <a:off x="711942" y="2818902"/>
          <a:ext cx="3403107" cy="2708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4889683"/>
              </p:ext>
            </p:extLst>
          </p:nvPr>
        </p:nvGraphicFramePr>
        <p:xfrm>
          <a:off x="5362360" y="2823341"/>
          <a:ext cx="3559946" cy="2708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419195" y="1988840"/>
            <a:ext cx="19885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Asma en menores de 20 años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148034" y="1988840"/>
            <a:ext cx="19885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Asma en mayores de 20 años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481831" y="233027"/>
            <a:ext cx="7430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LA IMPORTANCIA DE LAS ENFERMEDADES RESPIRATORIAS</a:t>
            </a:r>
          </a:p>
          <a:p>
            <a:pPr algn="ctr"/>
            <a:r>
              <a:rPr lang="es-AR" sz="2400" dirty="0"/>
              <a:t>ARGENTINA. ENTRE 2015 Y 2018</a:t>
            </a:r>
          </a:p>
        </p:txBody>
      </p:sp>
    </p:spTree>
    <p:extLst>
      <p:ext uri="{BB962C8B-B14F-4D97-AF65-F5344CB8AC3E}">
        <p14:creationId xmlns:p14="http://schemas.microsoft.com/office/powerpoint/2010/main" val="215119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685871050"/>
              </p:ext>
            </p:extLst>
          </p:nvPr>
        </p:nvGraphicFramePr>
        <p:xfrm>
          <a:off x="702077" y="2291284"/>
          <a:ext cx="3403107" cy="2708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32565380"/>
              </p:ext>
            </p:extLst>
          </p:nvPr>
        </p:nvGraphicFramePr>
        <p:xfrm>
          <a:off x="5352495" y="2295723"/>
          <a:ext cx="3559946" cy="2708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409330" y="1461221"/>
            <a:ext cx="198859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EPOC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138169" y="1322722"/>
            <a:ext cx="19885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Infecciones Respiratorias Bajas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88760" y="5219255"/>
            <a:ext cx="8586859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Más de 40.000 muertes en el año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Casi 120.000 internaciones en un año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Más de 5.000.000 de personas conviviendo con alguna de los cuatro problemas de salud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CE7052-0072-4E5D-9520-E145B39B4D5E}"/>
              </a:ext>
            </a:extLst>
          </p:cNvPr>
          <p:cNvSpPr txBox="1"/>
          <p:nvPr/>
        </p:nvSpPr>
        <p:spPr>
          <a:xfrm>
            <a:off x="1481831" y="233027"/>
            <a:ext cx="7430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LA IMPORTANCIA DE LAS ENFERMEDADES RESPIRATORIAS</a:t>
            </a:r>
          </a:p>
          <a:p>
            <a:pPr algn="ctr"/>
            <a:r>
              <a:rPr lang="es-AR" sz="2400" dirty="0"/>
              <a:t>ARGENTINA. ENTRE 2015 Y 2018</a:t>
            </a:r>
          </a:p>
        </p:txBody>
      </p:sp>
    </p:spTree>
    <p:extLst>
      <p:ext uri="{BB962C8B-B14F-4D97-AF65-F5344CB8AC3E}">
        <p14:creationId xmlns:p14="http://schemas.microsoft.com/office/powerpoint/2010/main" val="296346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1" y="3356992"/>
            <a:ext cx="8979175" cy="180020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Distribución de la mortalidad por enfermedades respiratorias crónicas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3831351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2D1051-7164-4ABC-BF43-AE6E24B6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4" y="303039"/>
            <a:ext cx="7856927" cy="570457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053E1EB-BC30-4500-92FE-A33C14D6638E}"/>
              </a:ext>
            </a:extLst>
          </p:cNvPr>
          <p:cNvSpPr txBox="1"/>
          <p:nvPr/>
        </p:nvSpPr>
        <p:spPr>
          <a:xfrm>
            <a:off x="344488" y="6093296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806656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D0493B-CE76-4A09-AD36-D8B159D1F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5" y="286239"/>
            <a:ext cx="8288975" cy="601826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77220F-31F3-4B92-8C09-0ADDAE7294BA}"/>
              </a:ext>
            </a:extLst>
          </p:cNvPr>
          <p:cNvSpPr txBox="1"/>
          <p:nvPr/>
        </p:nvSpPr>
        <p:spPr>
          <a:xfrm>
            <a:off x="344488" y="6340928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320822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62D34-3D45-428A-8A3A-EEB6B9D23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42" y="402073"/>
            <a:ext cx="9278916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16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958F6-7234-4703-80E3-2B00F81F5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0" y="116632"/>
            <a:ext cx="8439087" cy="6130505"/>
          </a:xfrm>
          <a:prstGeom prst="rect">
            <a:avLst/>
          </a:prstGeom>
        </p:spPr>
      </p:pic>
      <p:sp>
        <p:nvSpPr>
          <p:cNvPr id="5" name="86 CuadroTexto"/>
          <p:cNvSpPr txBox="1">
            <a:spLocks noChangeArrowheads="1"/>
          </p:cNvSpPr>
          <p:nvPr/>
        </p:nvSpPr>
        <p:spPr bwMode="auto">
          <a:xfrm>
            <a:off x="4448944" y="1268760"/>
            <a:ext cx="4698925" cy="1292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1950" dirty="0">
                <a:latin typeface="Arial" charset="0"/>
              </a:rPr>
              <a:t>En 15 provincias del país todavía ocurren muertes de población menor de 40 años con diagnóstico de asma: 50 defunciones en 2017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A2A46C3-04B1-4F3A-8FF9-2AE702E15903}"/>
              </a:ext>
            </a:extLst>
          </p:cNvPr>
          <p:cNvSpPr txBox="1"/>
          <p:nvPr/>
        </p:nvSpPr>
        <p:spPr>
          <a:xfrm>
            <a:off x="344488" y="6340927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29260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DE9D58-FD8F-4883-9F9F-D4B63A821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42" y="402073"/>
            <a:ext cx="9278916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81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1" y="3356992"/>
            <a:ext cx="8979175" cy="180020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Tendencia de la mortalidad por enfermedades respiratorias crónicas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344874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B54649-6279-4B93-8C00-826020649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97" y="116632"/>
            <a:ext cx="9297206" cy="607214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D5891E5-666F-4B25-B1CB-DA2588B7CDB5}"/>
              </a:ext>
            </a:extLst>
          </p:cNvPr>
          <p:cNvSpPr txBox="1"/>
          <p:nvPr/>
        </p:nvSpPr>
        <p:spPr>
          <a:xfrm>
            <a:off x="344488" y="6340927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3271903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10141EF-7EA9-4986-AEBA-6F0E22F8F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97" y="392929"/>
            <a:ext cx="9297206" cy="607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60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F0886D-47C4-432B-8FC4-0324027F0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5" y="44624"/>
            <a:ext cx="8657070" cy="628552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C77995-0FF4-455F-A4AB-93A96E513E78}"/>
              </a:ext>
            </a:extLst>
          </p:cNvPr>
          <p:cNvSpPr txBox="1"/>
          <p:nvPr/>
        </p:nvSpPr>
        <p:spPr>
          <a:xfrm>
            <a:off x="344488" y="6340927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1045364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1CD2F18-A81F-44FF-9227-63B9E8A0C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4" y="28538"/>
            <a:ext cx="8657070" cy="628552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A7CC730-F53C-4F8D-9E9D-CF490C046503}"/>
              </a:ext>
            </a:extLst>
          </p:cNvPr>
          <p:cNvSpPr txBox="1"/>
          <p:nvPr/>
        </p:nvSpPr>
        <p:spPr>
          <a:xfrm>
            <a:off x="344488" y="6340927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</p:spTree>
    <p:extLst>
      <p:ext uri="{BB962C8B-B14F-4D97-AF65-F5344CB8AC3E}">
        <p14:creationId xmlns:p14="http://schemas.microsoft.com/office/powerpoint/2010/main" val="2902158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DA38EC-6B2B-4A48-9D3A-40F0D4E53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90" y="405122"/>
            <a:ext cx="9272820" cy="60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89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93D171-CA3D-48CE-BD16-070297C32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42" y="402073"/>
            <a:ext cx="9278916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86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1455FB-701A-4ED0-A680-C6B4BF9C7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3" y="399025"/>
            <a:ext cx="9285013" cy="60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13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3F45B3-4322-4A73-B441-A7279767B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42" y="402073"/>
            <a:ext cx="9278916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41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1" y="3356992"/>
            <a:ext cx="8979175" cy="180020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Características de la mortalidad por enfermedades respiratorias crónicas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3558187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5EF89-1A56-4A21-97A2-278184B58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3" y="399025"/>
            <a:ext cx="9285013" cy="6059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7D7B99-E993-4B3D-BF08-E8579F1E7D0E}"/>
              </a:ext>
            </a:extLst>
          </p:cNvPr>
          <p:cNvSpPr txBox="1"/>
          <p:nvPr/>
        </p:nvSpPr>
        <p:spPr>
          <a:xfrm>
            <a:off x="416496" y="485964"/>
            <a:ext cx="907300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Distribución proporcional de las muertes por Asma (J45-J46) y Enfermedad Pulmonar Obstructiva Crónica (EPOC: J40-J44, J47) en población menor de 65 años según establecimiento de salud de ocurrencia de la muerte. Número de muertes y porcentaje, Argentina, 2017</a:t>
            </a:r>
          </a:p>
        </p:txBody>
      </p:sp>
    </p:spTree>
    <p:extLst>
      <p:ext uri="{BB962C8B-B14F-4D97-AF65-F5344CB8AC3E}">
        <p14:creationId xmlns:p14="http://schemas.microsoft.com/office/powerpoint/2010/main" val="2203197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42677B-9684-45B5-A49E-3CE51BA6A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3" y="399025"/>
            <a:ext cx="9285013" cy="60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73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1" y="3356992"/>
            <a:ext cx="8979175" cy="180020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Morbilidad por enfermedades respiratorias crónicas en Argentina</a:t>
            </a:r>
          </a:p>
        </p:txBody>
      </p:sp>
    </p:spTree>
    <p:extLst>
      <p:ext uri="{BB962C8B-B14F-4D97-AF65-F5344CB8AC3E}">
        <p14:creationId xmlns:p14="http://schemas.microsoft.com/office/powerpoint/2010/main" val="874455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 flipV="1">
            <a:off x="3584848" y="2414501"/>
            <a:ext cx="180020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3584848" y="4221088"/>
            <a:ext cx="1944216" cy="539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632520" y="2606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Enfermedades Crónicas de las Vías Respiratorias Inferiores (J40-J47) como Causa de Hospitalización en Argentina. Número y Proporción sobre el Total de Hospitalizaciones por Causas Definidas. 2015.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44488" y="6093296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/>
              <a:t>Fuente: Instituto Nacional de Enfermedades Respiratorias (INER) “Emilio </a:t>
            </a:r>
            <a:r>
              <a:rPr lang="es-AR" sz="1200" dirty="0" err="1"/>
              <a:t>Coni</a:t>
            </a:r>
            <a:r>
              <a:rPr lang="es-AR" sz="1200" dirty="0"/>
              <a:t>”, Administración Nacional de Laboratorios e Institutos de Salud (ANLIS), con base en datos de la Dirección de Estadística e Información de Salud (DEIS), Ministerio de Salud de la Nación, Argentina. 2019.</a:t>
            </a:r>
          </a:p>
        </p:txBody>
      </p:sp>
      <p:cxnSp>
        <p:nvCxnSpPr>
          <p:cNvPr id="19" name="Conector recto de flecha 18"/>
          <p:cNvCxnSpPr>
            <a:cxnSpLocks/>
          </p:cNvCxnSpPr>
          <p:nvPr/>
        </p:nvCxnSpPr>
        <p:spPr>
          <a:xfrm>
            <a:off x="7767784" y="358136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91C9EC8D-7130-4CC0-8FA9-96624D4B1D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9" t="6528" r="11688" b="5972"/>
          <a:stretch/>
        </p:blipFill>
        <p:spPr>
          <a:xfrm>
            <a:off x="33876" y="1702840"/>
            <a:ext cx="4392488" cy="40324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6CCA68-5660-4B0F-8EF0-1E5BEE95D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23" t="7622" r="13082" b="8757"/>
          <a:stretch/>
        </p:blipFill>
        <p:spPr>
          <a:xfrm>
            <a:off x="4825981" y="2239020"/>
            <a:ext cx="2941803" cy="26383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012BE10-3AB5-464A-82E8-A3B3706EF8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42" t="20214" r="23383" b="4175"/>
          <a:stretch/>
        </p:blipFill>
        <p:spPr>
          <a:xfrm>
            <a:off x="8183172" y="2616746"/>
            <a:ext cx="1505696" cy="168433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7BE7E7E1-02AA-46C9-AB78-72F323C52F53}"/>
              </a:ext>
            </a:extLst>
          </p:cNvPr>
          <p:cNvSpPr txBox="1"/>
          <p:nvPr/>
        </p:nvSpPr>
        <p:spPr>
          <a:xfrm>
            <a:off x="8265368" y="292494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EPOC</a:t>
            </a:r>
          </a:p>
          <a:p>
            <a:pPr algn="ctr"/>
            <a:r>
              <a:rPr lang="es-AR" sz="1200" b="1" dirty="0"/>
              <a:t>30494 – 63,7%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A4E4A98-5B49-4051-9CE8-3592958DCF21}"/>
              </a:ext>
            </a:extLst>
          </p:cNvPr>
          <p:cNvSpPr txBox="1"/>
          <p:nvPr/>
        </p:nvSpPr>
        <p:spPr>
          <a:xfrm>
            <a:off x="8287948" y="3719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Asma</a:t>
            </a:r>
          </a:p>
          <a:p>
            <a:pPr algn="ctr"/>
            <a:r>
              <a:rPr lang="es-AR" sz="1200" b="1" dirty="0"/>
              <a:t>17355 – 36,3%</a:t>
            </a:r>
          </a:p>
        </p:txBody>
      </p:sp>
    </p:spTree>
    <p:extLst>
      <p:ext uri="{BB962C8B-B14F-4D97-AF65-F5344CB8AC3E}">
        <p14:creationId xmlns:p14="http://schemas.microsoft.com/office/powerpoint/2010/main" val="349013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4608" y="44625"/>
            <a:ext cx="7128792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PREVALENCIA DE ASMA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76536" y="548680"/>
          <a:ext cx="8280920" cy="2497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8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5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8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DEFINICIONES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No.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Intervalo de confianza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5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Máximo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Mínimo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403">
                <a:tc>
                  <a:txBody>
                    <a:bodyPr/>
                    <a:lstStyle/>
                    <a:p>
                      <a:pPr algn="l" fontAlgn="ctr"/>
                      <a:r>
                        <a:rPr lang="es-AR" sz="1800" u="none" strike="noStrike" dirty="0">
                          <a:effectLst/>
                        </a:rPr>
                        <a:t>¿Ha tenido algún ataque de asma en los últimos 12 meses? o ¿Toma actualmente alguna medicación para el asma? </a:t>
                      </a:r>
                      <a:endParaRPr lang="es-A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3200" u="none" strike="noStrike" dirty="0">
                          <a:effectLst/>
                        </a:rPr>
                        <a:t>91</a:t>
                      </a:r>
                      <a:endParaRPr lang="es-AR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3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403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</a:rPr>
                        <a:t>Presencia de sibilancia en los últimos 12 meses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2000" u="none" strike="noStrike" dirty="0">
                          <a:effectLst/>
                        </a:rPr>
                        <a:t>212</a:t>
                      </a:r>
                      <a:endParaRPr lang="es-A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638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</a:rPr>
                        <a:t>¿Tiene o ha tenido alguna vez asma? Y ¿Ha sido confirmado por un médico?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2000" u="none" strike="noStrike" dirty="0">
                          <a:effectLst/>
                        </a:rPr>
                        <a:t>145</a:t>
                      </a:r>
                      <a:endParaRPr lang="es-A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s-A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848544" y="3645025"/>
            <a:ext cx="3384376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/>
              <a:t>Prevalencia de asma en Argentina en población de 20 a 44 años</a:t>
            </a:r>
          </a:p>
          <a:p>
            <a:pPr algn="ctr"/>
            <a:endParaRPr lang="es-AR" sz="2400" b="1" dirty="0"/>
          </a:p>
          <a:p>
            <a:pPr algn="ctr"/>
            <a:r>
              <a:rPr lang="es-AR" sz="2400" b="1" dirty="0"/>
              <a:t> </a:t>
            </a:r>
            <a:r>
              <a:rPr lang="es-AR" sz="2800" b="1" dirty="0"/>
              <a:t>5,98%</a:t>
            </a:r>
          </a:p>
          <a:p>
            <a:pPr algn="ctr"/>
            <a:r>
              <a:rPr lang="es-AR" sz="2800" b="1" dirty="0"/>
              <a:t>(4,79 – 7,17%)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928" y="3096344"/>
            <a:ext cx="5115412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35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1700214"/>
            <a:ext cx="55435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9" y="3038475"/>
            <a:ext cx="56102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9" y="692151"/>
            <a:ext cx="56864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1 CuadroTexto"/>
          <p:cNvSpPr txBox="1">
            <a:spLocks noChangeArrowheads="1"/>
          </p:cNvSpPr>
          <p:nvPr/>
        </p:nvSpPr>
        <p:spPr bwMode="auto">
          <a:xfrm>
            <a:off x="920750" y="1406525"/>
            <a:ext cx="11432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" panose="020B0604020202020204" pitchFamily="34" charset="0"/>
              </a:rPr>
              <a:t>6 a 7 años</a:t>
            </a:r>
          </a:p>
        </p:txBody>
      </p:sp>
      <p:sp>
        <p:nvSpPr>
          <p:cNvPr id="15366" name="6 CuadroTexto"/>
          <p:cNvSpPr txBox="1">
            <a:spLocks noChangeArrowheads="1"/>
          </p:cNvSpPr>
          <p:nvPr/>
        </p:nvSpPr>
        <p:spPr bwMode="auto">
          <a:xfrm>
            <a:off x="920750" y="2730500"/>
            <a:ext cx="13708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" panose="020B0604020202020204" pitchFamily="34" charset="0"/>
              </a:rPr>
              <a:t>13 a 14 años</a:t>
            </a:r>
          </a:p>
        </p:txBody>
      </p:sp>
      <p:sp>
        <p:nvSpPr>
          <p:cNvPr id="15367" name="2 Rectángulo"/>
          <p:cNvSpPr>
            <a:spLocks noChangeArrowheads="1"/>
          </p:cNvSpPr>
          <p:nvPr/>
        </p:nvSpPr>
        <p:spPr bwMode="auto">
          <a:xfrm>
            <a:off x="485775" y="6305550"/>
            <a:ext cx="8858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900" i="1">
                <a:latin typeface="Arial" panose="020B0604020202020204" pitchFamily="34" charset="0"/>
              </a:rPr>
              <a:t>M Innes Asher, Stephen Montefort, Bengt Björkstén, Christopher K W Lai, David P Strachan, Stephan K Weiland, Hywel Williams, and the ISAAC Phase Three Study Group*. </a:t>
            </a:r>
            <a:r>
              <a:rPr lang="en-US" altLang="es-AR" sz="900" b="1">
                <a:latin typeface="Arial" panose="020B0604020202020204" pitchFamily="34" charset="0"/>
              </a:rPr>
              <a:t>Worldwide time trends in the prevalence of symptoms of </a:t>
            </a:r>
            <a:r>
              <a:rPr lang="es-AR" altLang="es-AR" sz="900" b="1">
                <a:latin typeface="Arial" panose="020B0604020202020204" pitchFamily="34" charset="0"/>
              </a:rPr>
              <a:t>asthma, allergic rhinoconjunctivitis, and eczema in </a:t>
            </a:r>
            <a:r>
              <a:rPr lang="en-US" altLang="es-AR" sz="900" b="1">
                <a:latin typeface="Arial" panose="020B0604020202020204" pitchFamily="34" charset="0"/>
              </a:rPr>
              <a:t>childhood: ISAAC Phases One and Three repeat multicountry </a:t>
            </a:r>
            <a:r>
              <a:rPr lang="es-AR" altLang="es-AR" sz="900" b="1">
                <a:latin typeface="Arial" panose="020B0604020202020204" pitchFamily="34" charset="0"/>
              </a:rPr>
              <a:t>cross-sectional surveys. </a:t>
            </a:r>
            <a:r>
              <a:rPr lang="es-AR" altLang="es-AR" sz="900" b="1" i="1">
                <a:latin typeface="Arial" panose="020B0604020202020204" pitchFamily="34" charset="0"/>
              </a:rPr>
              <a:t>Lancet </a:t>
            </a:r>
            <a:r>
              <a:rPr lang="es-AR" altLang="es-AR" sz="900" b="1">
                <a:latin typeface="Arial" panose="020B0604020202020204" pitchFamily="34" charset="0"/>
              </a:rPr>
              <a:t>2006; 368: 733–43</a:t>
            </a:r>
            <a:endParaRPr lang="es-AR" altLang="es-AR" sz="900">
              <a:latin typeface="Arial" panose="020B06040202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1026" y="138113"/>
            <a:ext cx="6316663" cy="4619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AR" sz="2400" dirty="0">
                <a:latin typeface="Arial" charset="0"/>
                <a:cs typeface="Arial" charset="0"/>
              </a:rPr>
              <a:t>ESTUDIO ISAAC. FASE TRES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65214" y="4868863"/>
            <a:ext cx="7704137" cy="101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AR" sz="2000" dirty="0">
                <a:latin typeface="Arial" charset="0"/>
                <a:cs typeface="Arial" charset="0"/>
              </a:rPr>
              <a:t>La prevalencia de síntomas de Asma en población de 13 y 14 años alcanzó 11,2% en la primera fase del estudio y 13,6 en la segunda fase (2004).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76326" y="3151189"/>
            <a:ext cx="5815013" cy="206375"/>
          </a:xfrm>
          <a:prstGeom prst="rect">
            <a:avLst/>
          </a:prstGeom>
          <a:solidFill>
            <a:srgbClr val="C00000">
              <a:alpha val="20000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746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4608" y="404664"/>
            <a:ext cx="7128792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CARGA DE MORBILIDAD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704528" y="1700808"/>
            <a:ext cx="85689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Con base en la definición adoptada, la prevalencia de asma en Argentina para cada grupo de edad se puede estimar:</a:t>
            </a:r>
          </a:p>
          <a:p>
            <a:endParaRPr lang="es-AR" dirty="0"/>
          </a:p>
          <a:p>
            <a:pPr algn="ctr"/>
            <a:r>
              <a:rPr lang="es-AR" sz="2800" dirty="0">
                <a:latin typeface="Arial Black" panose="020B0A04020102020204" pitchFamily="34" charset="0"/>
                <a:cs typeface="Aharoni" panose="02010803020104030203" pitchFamily="2" charset="-79"/>
              </a:rPr>
              <a:t>2.900.000 casos en población menor de 20 años</a:t>
            </a:r>
          </a:p>
          <a:p>
            <a:pPr algn="ctr"/>
            <a:endParaRPr lang="es-AR" sz="2800" dirty="0"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/>
            <a:r>
              <a:rPr lang="es-AR" sz="2800" dirty="0">
                <a:latin typeface="Arial Black" panose="020B0A04020102020204" pitchFamily="34" charset="0"/>
                <a:cs typeface="Aharoni" panose="02010803020104030203" pitchFamily="2" charset="-79"/>
              </a:rPr>
              <a:t>870.000 en población de 20 a 44 años</a:t>
            </a:r>
          </a:p>
          <a:p>
            <a:endParaRPr lang="es-AR" dirty="0"/>
          </a:p>
        </p:txBody>
      </p:sp>
      <p:sp>
        <p:nvSpPr>
          <p:cNvPr id="2" name="Cerrar llave 1">
            <a:extLst>
              <a:ext uri="{FF2B5EF4-FFF2-40B4-BE49-F238E27FC236}">
                <a16:creationId xmlns:a16="http://schemas.microsoft.com/office/drawing/2014/main" id="{ACE4C671-4FA0-416C-9525-162D1A133A87}"/>
              </a:ext>
            </a:extLst>
          </p:cNvPr>
          <p:cNvSpPr/>
          <p:nvPr/>
        </p:nvSpPr>
        <p:spPr>
          <a:xfrm rot="5400000">
            <a:off x="4628964" y="124185"/>
            <a:ext cx="576064" cy="9001000"/>
          </a:xfrm>
          <a:prstGeom prst="rightBrace">
            <a:avLst>
              <a:gd name="adj1" fmla="val 17259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F297165E-DB96-4285-9EA4-B5D86D325C48}"/>
              </a:ext>
            </a:extLst>
          </p:cNvPr>
          <p:cNvSpPr txBox="1"/>
          <p:nvPr/>
        </p:nvSpPr>
        <p:spPr>
          <a:xfrm>
            <a:off x="716771" y="5385506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dirty="0">
                <a:latin typeface="Arial Black" panose="020B0A04020102020204" pitchFamily="34" charset="0"/>
                <a:cs typeface="Aharoni" panose="02010803020104030203" pitchFamily="2" charset="-79"/>
              </a:rPr>
              <a:t>Cerca de 3.800.000 de casos estimados de asma en menores de 45 años</a:t>
            </a:r>
          </a:p>
        </p:txBody>
      </p:sp>
    </p:spTree>
    <p:extLst>
      <p:ext uri="{BB962C8B-B14F-4D97-AF65-F5344CB8AC3E}">
        <p14:creationId xmlns:p14="http://schemas.microsoft.com/office/powerpoint/2010/main" val="64676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4608" y="116633"/>
            <a:ext cx="7128792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CARACTERISTICAS DE LOS CASOS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Diagnóstico y atención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560514" y="1052736"/>
          <a:ext cx="5616623" cy="226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0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u="none" strike="noStrike" dirty="0">
                          <a:effectLst/>
                          <a:latin typeface="+mn-lt"/>
                        </a:rPr>
                        <a:t>Variable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b="1" u="none" strike="noStrike" dirty="0">
                          <a:effectLst/>
                          <a:latin typeface="+mn-lt"/>
                        </a:rPr>
                        <a:t>No.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b="1" u="none" strike="noStrike" dirty="0">
                          <a:effectLst/>
                          <a:latin typeface="+mn-lt"/>
                        </a:rPr>
                        <a:t>%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b="1" u="none" strike="noStrike" dirty="0">
                          <a:effectLst/>
                          <a:latin typeface="+mn-lt"/>
                        </a:rPr>
                        <a:t>máximo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b="1" u="none" strike="noStrike" dirty="0">
                          <a:effectLst/>
                          <a:latin typeface="+mn-lt"/>
                        </a:rPr>
                        <a:t>mínimo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El asma ha sido confirmado por un médico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145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90,6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95,14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86,11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¿Alguna vez le hicieron </a:t>
                      </a:r>
                      <a:r>
                        <a:rPr lang="es-AR" sz="1200" u="none" strike="noStrike" dirty="0" err="1">
                          <a:effectLst/>
                          <a:latin typeface="+mn-lt"/>
                        </a:rPr>
                        <a:t>espirometría</a:t>
                      </a:r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?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114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71,3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78,26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64,24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¿Alguna vez le hicieron un pico flujo?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25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15,6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21,25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10,00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¿Ha tenido ataque de asma en los últimos 12 meses?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60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37,5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45,00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30,00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¿Toma medicamentos para asma?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77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48,1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55,87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40,38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200" u="none" strike="noStrike" dirty="0">
                          <a:effectLst/>
                          <a:latin typeface="+mn-lt"/>
                        </a:rPr>
                        <a:t>TOTAL (Personas que indicaron tener o haber tenido asma)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160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  <a:latin typeface="+mn-lt"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78" y="3477334"/>
            <a:ext cx="4582327" cy="333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609184" y="1425550"/>
            <a:ext cx="259228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n = 160 personas que indicaron tener o haber tenido asma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60512" y="6378927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00" b="1" dirty="0"/>
              <a:t>Fuente:</a:t>
            </a:r>
            <a:r>
              <a:rPr lang="es-AR" sz="1100" dirty="0"/>
              <a:t> Departamento Programas de Salud – Instituto Nacional de Enfermedades Respiratorias “Emilio </a:t>
            </a:r>
            <a:r>
              <a:rPr lang="es-AR" sz="1100" dirty="0" err="1"/>
              <a:t>Coni</a:t>
            </a:r>
            <a:r>
              <a:rPr lang="es-AR" sz="11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0318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4608" y="116633"/>
            <a:ext cx="7128792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CARACTERISTICAS DE LOS CASOS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Atención en el último ataque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560512" y="1060326"/>
          <a:ext cx="4912072" cy="2152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5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Si ha tenido ataque de asma en los últimos 12 meses. ¿En el último ataque a quien consultó?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No.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máximo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mínimo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¿consultó a su médico?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33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55,0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67,59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42,41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¿consultó a un servicio de guardia?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 dirty="0">
                          <a:effectLst/>
                        </a:rPr>
                        <a:t>33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55,0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67,59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42,41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¿lo hospitalizaron?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14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23,3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34,04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12,63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TOTAL (Personas con ataque de asma en los últimos 12 meses)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60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 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46" y="3366724"/>
            <a:ext cx="4635350" cy="3374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609184" y="1425551"/>
            <a:ext cx="2592288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n = 60 personas que indicaron haber tenido ataque de asma en los últimos 12 meses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60512" y="6310482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00" b="1" dirty="0"/>
              <a:t>Fuente:</a:t>
            </a:r>
            <a:r>
              <a:rPr lang="es-AR" sz="1100" dirty="0"/>
              <a:t> Departamento Programas de Salud – Instituto Nacional de Enfermedades Respiratorias “Emilio </a:t>
            </a:r>
            <a:r>
              <a:rPr lang="es-AR" sz="1100" dirty="0" err="1"/>
              <a:t>Coni</a:t>
            </a:r>
            <a:r>
              <a:rPr lang="es-AR" sz="11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3215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88504" y="1052737"/>
          <a:ext cx="4927600" cy="1945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¿Cómo toma los medicamentos para el asma?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No.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%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máximo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 dirty="0">
                          <a:effectLst/>
                        </a:rPr>
                        <a:t>mínimo</a:t>
                      </a:r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 dirty="0">
                          <a:effectLst/>
                        </a:rPr>
                        <a:t>Toma todos los días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40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51,9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63,11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40,79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Toma cuando tiene síntomas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36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46,8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57,90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35,61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Toma antes de hacer ejercicios (1)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1,3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7,00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0,23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TOTAL (Personas que dijeron tomar algun medicamento)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400" u="none" strike="noStrike">
                          <a:effectLst/>
                        </a:rPr>
                        <a:t>77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400" u="none" strike="noStrike">
                          <a:effectLst/>
                        </a:rPr>
                        <a:t> 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AR" sz="1100" u="none" strike="noStrike" dirty="0">
                          <a:effectLst/>
                        </a:rPr>
                        <a:t>(1) Intervalo de confianza calculado por método exacto de Score (Wilson)</a:t>
                      </a:r>
                      <a:endParaRPr lang="es-A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424608" y="116633"/>
            <a:ext cx="7128792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CARACTERISTICAS DE LOS CASOS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Modalidad de la medicación</a:t>
            </a: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7" y="3026160"/>
            <a:ext cx="5040560" cy="366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609184" y="1425550"/>
            <a:ext cx="259228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n = 77 personas que indicaron tomar medicación para asma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16496" y="6290856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100" b="1" dirty="0"/>
              <a:t>Fuente:</a:t>
            </a:r>
            <a:r>
              <a:rPr lang="es-AR" sz="1100" dirty="0"/>
              <a:t> Departamento Programas de Salud – Instituto Nacional de Enfermedades Respiratorias “Emilio </a:t>
            </a:r>
            <a:r>
              <a:rPr lang="es-AR" sz="1100" dirty="0" err="1"/>
              <a:t>Coni</a:t>
            </a:r>
            <a:r>
              <a:rPr lang="es-AR" sz="11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8088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848544" y="139279"/>
            <a:ext cx="8136904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dirty="0"/>
              <a:t>Estudio EPOCAR. RESULTADOS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848544" y="709444"/>
          <a:ext cx="4824536" cy="11353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088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98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dirty="0">
                          <a:effectLst/>
                        </a:rPr>
                        <a:t>EPOC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dirty="0">
                          <a:effectLst/>
                        </a:rPr>
                        <a:t>No.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dirty="0">
                          <a:effectLst/>
                        </a:rPr>
                        <a:t>%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dirty="0">
                          <a:effectLst/>
                        </a:rPr>
                        <a:t>máximo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800" u="none" strike="noStrike" dirty="0">
                          <a:effectLst/>
                        </a:rPr>
                        <a:t>mínimo</a:t>
                      </a:r>
                      <a:endParaRPr lang="es-A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s-AR" sz="1800" u="none" strike="noStrike">
                          <a:effectLst/>
                        </a:rPr>
                        <a:t>Si</a:t>
                      </a:r>
                      <a:endParaRPr lang="es-AR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s-AR" sz="1800" u="none" strike="noStrike">
                          <a:effectLst/>
                        </a:rPr>
                        <a:t>No</a:t>
                      </a:r>
                      <a:endParaRPr lang="es-AR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85,47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s-AR" sz="1800" u="none" strike="noStrike">
                          <a:effectLst/>
                        </a:rPr>
                        <a:t>Total</a:t>
                      </a:r>
                      <a:endParaRPr lang="es-AR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A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A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784" y="2019000"/>
            <a:ext cx="6281896" cy="45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85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CuadroTexto"/>
          <p:cNvSpPr txBox="1"/>
          <p:nvPr/>
        </p:nvSpPr>
        <p:spPr>
          <a:xfrm>
            <a:off x="848544" y="139279"/>
            <a:ext cx="8136904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000" dirty="0"/>
              <a:t>Estudio EPOCAR. RESULTADOS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32520" y="602163"/>
          <a:ext cx="4824536" cy="19888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663003">
                  <a:extLst>
                    <a:ext uri="{9D8B030D-6E8A-4147-A177-3AD203B41FA5}">
                      <a16:colId xmlns:a16="http://schemas.microsoft.com/office/drawing/2014/main" val="3933614886"/>
                    </a:ext>
                  </a:extLst>
                </a:gridCol>
                <a:gridCol w="749265">
                  <a:extLst>
                    <a:ext uri="{9D8B030D-6E8A-4147-A177-3AD203B41FA5}">
                      <a16:colId xmlns:a16="http://schemas.microsoft.com/office/drawing/2014/main" val="2652612793"/>
                    </a:ext>
                  </a:extLst>
                </a:gridCol>
                <a:gridCol w="603067">
                  <a:extLst>
                    <a:ext uri="{9D8B030D-6E8A-4147-A177-3AD203B41FA5}">
                      <a16:colId xmlns:a16="http://schemas.microsoft.com/office/drawing/2014/main" val="3803080455"/>
                    </a:ext>
                  </a:extLst>
                </a:gridCol>
                <a:gridCol w="603067">
                  <a:extLst>
                    <a:ext uri="{9D8B030D-6E8A-4147-A177-3AD203B41FA5}">
                      <a16:colId xmlns:a16="http://schemas.microsoft.com/office/drawing/2014/main" val="3145106076"/>
                    </a:ext>
                  </a:extLst>
                </a:gridCol>
                <a:gridCol w="603067">
                  <a:extLst>
                    <a:ext uri="{9D8B030D-6E8A-4147-A177-3AD203B41FA5}">
                      <a16:colId xmlns:a16="http://schemas.microsoft.com/office/drawing/2014/main" val="2866723726"/>
                    </a:ext>
                  </a:extLst>
                </a:gridCol>
                <a:gridCol w="603067">
                  <a:extLst>
                    <a:ext uri="{9D8B030D-6E8A-4147-A177-3AD203B41FA5}">
                      <a16:colId xmlns:a16="http://schemas.microsoft.com/office/drawing/2014/main" val="2966381751"/>
                    </a:ext>
                  </a:extLst>
                </a:gridCol>
              </a:tblGrid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>
                          <a:effectLst/>
                        </a:rPr>
                        <a:t>Aglomerado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AR" sz="1400" u="none" strike="noStrike">
                          <a:effectLst/>
                        </a:rPr>
                        <a:t>Total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EPOC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4957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No.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%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máximo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400" u="none" strike="noStrike">
                          <a:effectLst/>
                        </a:rPr>
                        <a:t>mínimo</a:t>
                      </a:r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23358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La Plata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694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89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12,8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15,3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10,3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90249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Rosario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466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68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14,6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17,8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11,4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908070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G. Buenos Aires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691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115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16,6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19,4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13,9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2233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Ciudad de Bs. Aires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697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102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14,6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17,3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12,0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57919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Córdoba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499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86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17,2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20,5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13,9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92394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 dirty="0">
                          <a:effectLst/>
                        </a:rPr>
                        <a:t>Mendoza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422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44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10,4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13,3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7,5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76816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u="none" strike="noStrike">
                          <a:effectLst/>
                        </a:rPr>
                        <a:t>Total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3469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504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14,5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>
                          <a:effectLst/>
                        </a:rPr>
                        <a:t>15,7</a:t>
                      </a:r>
                      <a:endParaRPr lang="es-A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400" u="none" strike="noStrike" dirty="0">
                          <a:effectLst/>
                        </a:rPr>
                        <a:t>13,4</a:t>
                      </a:r>
                      <a:endParaRPr lang="es-A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51589541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696" y="2812226"/>
            <a:ext cx="5417800" cy="39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2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1" y="2302965"/>
            <a:ext cx="8979175" cy="54511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783AF3-4226-4604-8275-F8AB644666BF}"/>
              </a:ext>
            </a:extLst>
          </p:cNvPr>
          <p:cNvSpPr txBox="1">
            <a:spLocks/>
          </p:cNvSpPr>
          <p:nvPr/>
        </p:nvSpPr>
        <p:spPr>
          <a:xfrm>
            <a:off x="380281" y="3861048"/>
            <a:ext cx="8979175" cy="1296144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Conclusiones y perspectivas</a:t>
            </a:r>
          </a:p>
        </p:txBody>
      </p:sp>
    </p:spTree>
    <p:extLst>
      <p:ext uri="{BB962C8B-B14F-4D97-AF65-F5344CB8AC3E}">
        <p14:creationId xmlns:p14="http://schemas.microsoft.com/office/powerpoint/2010/main" val="27839985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29553" y="34253"/>
            <a:ext cx="664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Enfermedades Respiratorias</a:t>
            </a:r>
          </a:p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Conclusiones y perspectivas</a:t>
            </a:r>
            <a:endParaRPr lang="es-AR" sz="2400" b="1" baseline="30000" dirty="0">
              <a:latin typeface="Arial Black" panose="020B0A040201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90536" y="980728"/>
            <a:ext cx="892492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LAS ENFERMEDADES RESPIRATORIAS CRÓNICAS SON UN PROBLEMA DE SALUD PUBLICA EN ARGENTINA:</a:t>
            </a:r>
            <a:endParaRPr lang="es-AR" dirty="0">
              <a:latin typeface="Arial Black" panose="020B0A04020102020204" pitchFamily="34" charset="0"/>
            </a:endParaRP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Producen una gran cantidad de muertes en la población en edad productiva y por debajo de la esperanza de vida de la población.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La tendencia de la mortalidad muestra un empeoramiento de la situación en los últimos años:</a:t>
            </a:r>
          </a:p>
          <a:p>
            <a:pPr marL="1178176" lvl="2" indent="-263776">
              <a:buFont typeface="Arial" pitchFamily="34" charset="0"/>
              <a:buChar char="•"/>
            </a:pPr>
            <a:endParaRPr lang="es-AR" sz="2000" dirty="0"/>
          </a:p>
          <a:p>
            <a:pPr marL="1178176" lvl="2" indent="-263776">
              <a:buFont typeface="Arial" pitchFamily="34" charset="0"/>
              <a:buChar char="•"/>
            </a:pPr>
            <a:r>
              <a:rPr lang="es-AR" sz="2000" dirty="0"/>
              <a:t>La mortalidad por EPOC aumenta desde 2009 en mujeres y desde 2012 en varones.</a:t>
            </a:r>
          </a:p>
          <a:p>
            <a:pPr marL="1178176" lvl="2" indent="-263776">
              <a:buFont typeface="Arial" pitchFamily="34" charset="0"/>
              <a:buChar char="•"/>
            </a:pPr>
            <a:endParaRPr lang="es-AR" sz="2000" dirty="0"/>
          </a:p>
          <a:p>
            <a:pPr marL="1178176" lvl="2" indent="-263776">
              <a:buFont typeface="Arial" pitchFamily="34" charset="0"/>
              <a:buChar char="•"/>
            </a:pPr>
            <a:r>
              <a:rPr lang="es-AR" sz="2000" dirty="0"/>
              <a:t>La mortalidad por Asma continúa disminuyendo; pero el descenso anual se redujo de 10,9% anual a 3,2% anual.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F12164-7EC4-4C05-AF2C-F6B2E40B32D3}"/>
              </a:ext>
            </a:extLst>
          </p:cNvPr>
          <p:cNvGrpSpPr/>
          <p:nvPr/>
        </p:nvGrpSpPr>
        <p:grpSpPr>
          <a:xfrm>
            <a:off x="197468" y="6057184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A401FF-CECC-4060-93BE-724C43276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6" name="Imagen 11" descr="ENCABEZADO-01">
              <a:extLst>
                <a:ext uri="{FF2B5EF4-FFF2-40B4-BE49-F238E27FC236}">
                  <a16:creationId xmlns:a16="http://schemas.microsoft.com/office/drawing/2014/main" id="{267683EB-FC81-486D-A121-7B57DAA810A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11" descr="ENCABEZADO-01">
              <a:extLst>
                <a:ext uri="{FF2B5EF4-FFF2-40B4-BE49-F238E27FC236}">
                  <a16:creationId xmlns:a16="http://schemas.microsoft.com/office/drawing/2014/main" id="{C2A84E16-60AC-4D9A-BC4D-32748B13700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52252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29553" y="34253"/>
            <a:ext cx="664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Enfermedades Respiratorias</a:t>
            </a:r>
          </a:p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Conclusiones y perspectivas</a:t>
            </a:r>
            <a:endParaRPr lang="es-AR" sz="2400" b="1" baseline="30000" dirty="0">
              <a:latin typeface="Arial Black" panose="020B0A040201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90536" y="980728"/>
            <a:ext cx="892492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LAS ENFERMEDADES RESPIRATORIAS CRÓNICAS SON UN PROBLEMA DE SALUD PUBLICA EN ARGENTINA:</a:t>
            </a:r>
            <a:endParaRPr lang="es-AR" dirty="0">
              <a:latin typeface="Arial Black" panose="020B0A04020102020204" pitchFamily="34" charset="0"/>
            </a:endParaRP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Las muertes prematuras por asma y por EPOC se distribuyen de manera desigual y se asocian con la falta de cobertura de salud y la vulnerabilidad social.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Aunque la información es más limitada, tanto el asma como la EPOC son causas frecuentes de hospitalización y de búsqueda de atención a los servicios de salud de emergencia y de atención ambulatoria.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Existe un </a:t>
            </a:r>
            <a:r>
              <a:rPr lang="es-AR" sz="2000" dirty="0" err="1"/>
              <a:t>subdiagnóstico</a:t>
            </a:r>
            <a:r>
              <a:rPr lang="es-AR" sz="2000" dirty="0"/>
              <a:t> de ambas enfermedades, una variabilidad en las indicaciones del tratamiento y una falta de adherencia a los tratamientos recomendados.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F12164-7EC4-4C05-AF2C-F6B2E40B32D3}"/>
              </a:ext>
            </a:extLst>
          </p:cNvPr>
          <p:cNvGrpSpPr/>
          <p:nvPr/>
        </p:nvGrpSpPr>
        <p:grpSpPr>
          <a:xfrm>
            <a:off x="197468" y="6057184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A401FF-CECC-4060-93BE-724C43276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6" name="Imagen 11" descr="ENCABEZADO-01">
              <a:extLst>
                <a:ext uri="{FF2B5EF4-FFF2-40B4-BE49-F238E27FC236}">
                  <a16:creationId xmlns:a16="http://schemas.microsoft.com/office/drawing/2014/main" id="{267683EB-FC81-486D-A121-7B57DAA810A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11" descr="ENCABEZADO-01">
              <a:extLst>
                <a:ext uri="{FF2B5EF4-FFF2-40B4-BE49-F238E27FC236}">
                  <a16:creationId xmlns:a16="http://schemas.microsoft.com/office/drawing/2014/main" id="{C2A84E16-60AC-4D9A-BC4D-32748B13700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70137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29551" y="123270"/>
            <a:ext cx="664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Enfermedades Respiratorias</a:t>
            </a:r>
          </a:p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Conclusiones y perspectivas</a:t>
            </a:r>
            <a:endParaRPr lang="es-AR" sz="2400" b="1" baseline="30000" dirty="0">
              <a:latin typeface="Arial Black" panose="020B0A040201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F12164-7EC4-4C05-AF2C-F6B2E40B32D3}"/>
              </a:ext>
            </a:extLst>
          </p:cNvPr>
          <p:cNvGrpSpPr/>
          <p:nvPr/>
        </p:nvGrpSpPr>
        <p:grpSpPr>
          <a:xfrm>
            <a:off x="197468" y="6057184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A401FF-CECC-4060-93BE-724C43276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6" name="Imagen 11" descr="ENCABEZADO-01">
              <a:extLst>
                <a:ext uri="{FF2B5EF4-FFF2-40B4-BE49-F238E27FC236}">
                  <a16:creationId xmlns:a16="http://schemas.microsoft.com/office/drawing/2014/main" id="{267683EB-FC81-486D-A121-7B57DAA810A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11" descr="ENCABEZADO-01">
              <a:extLst>
                <a:ext uri="{FF2B5EF4-FFF2-40B4-BE49-F238E27FC236}">
                  <a16:creationId xmlns:a16="http://schemas.microsoft.com/office/drawing/2014/main" id="{C2A84E16-60AC-4D9A-BC4D-32748B13700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2 CuadroTexto">
            <a:extLst>
              <a:ext uri="{FF2B5EF4-FFF2-40B4-BE49-F238E27FC236}">
                <a16:creationId xmlns:a16="http://schemas.microsoft.com/office/drawing/2014/main" id="{121916B0-15FB-40C2-881C-0522C6E182FB}"/>
              </a:ext>
            </a:extLst>
          </p:cNvPr>
          <p:cNvSpPr txBox="1"/>
          <p:nvPr/>
        </p:nvSpPr>
        <p:spPr>
          <a:xfrm>
            <a:off x="490534" y="1268760"/>
            <a:ext cx="89249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LAS ENCUESTAS DE PREVALENCIA DE EPOC Y DE ASMA MOSTRARON QUE AMBAS ENFERMEDADES SON UN PROBLEMA DE SALUD IMPORTANTE EN ARGENTINA:</a:t>
            </a:r>
            <a:endParaRPr lang="es-AR" sz="2000" dirty="0">
              <a:latin typeface="Arial Black" panose="020B0A04020102020204" pitchFamily="34" charset="0"/>
            </a:endParaRP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La prevalencia de EPOC en Argentina es de 14,5% para la población de 40 años y más: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lvl="1" algn="ctr"/>
            <a:r>
              <a:rPr lang="es-AR" sz="2000" dirty="0">
                <a:latin typeface="Arial Black" panose="020B0A04020102020204" pitchFamily="34" charset="0"/>
              </a:rPr>
              <a:t>1.529.479 casos estimados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La prevalencia de Asma en Argentina es de 13,6% en menores de 20 años y de 6,4% en población de 20 años y más:</a:t>
            </a:r>
          </a:p>
          <a:p>
            <a:pPr lvl="1"/>
            <a:endParaRPr lang="es-AR" sz="2000" dirty="0"/>
          </a:p>
          <a:p>
            <a:pPr lvl="1" algn="ctr"/>
            <a:r>
              <a:rPr lang="es-AR" sz="2000" dirty="0">
                <a:latin typeface="Arial Black" panose="020B0A04020102020204" pitchFamily="34" charset="0"/>
              </a:rPr>
              <a:t>2.900.000 casos estimados en menores de 20 años</a:t>
            </a:r>
          </a:p>
          <a:p>
            <a:pPr lvl="1" algn="ctr"/>
            <a:endParaRPr lang="es-AR" sz="2000" dirty="0">
              <a:latin typeface="Arial Black" panose="020B0A04020102020204" pitchFamily="34" charset="0"/>
            </a:endParaRPr>
          </a:p>
          <a:p>
            <a:pPr lvl="1" algn="ctr"/>
            <a:r>
              <a:rPr lang="es-AR" sz="2000" dirty="0">
                <a:latin typeface="Arial Black" panose="020B0A04020102020204" pitchFamily="34" charset="0"/>
              </a:rPr>
              <a:t> 870.000 casos estimados de 20 a 49 años</a:t>
            </a:r>
          </a:p>
        </p:txBody>
      </p:sp>
    </p:spTree>
    <p:extLst>
      <p:ext uri="{BB962C8B-B14F-4D97-AF65-F5344CB8AC3E}">
        <p14:creationId xmlns:p14="http://schemas.microsoft.com/office/powerpoint/2010/main" val="1991767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29553" y="34253"/>
            <a:ext cx="664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Enfermedades Respiratorias</a:t>
            </a:r>
          </a:p>
          <a:p>
            <a:pPr algn="ctr"/>
            <a:r>
              <a:rPr lang="es-AR" sz="2400" b="1" dirty="0">
                <a:latin typeface="Arial Black" panose="020B0A04020102020204" pitchFamily="34" charset="0"/>
              </a:rPr>
              <a:t>Conclusiones y perspectivas</a:t>
            </a:r>
            <a:endParaRPr lang="es-AR" sz="2400" b="1" baseline="30000" dirty="0">
              <a:latin typeface="Arial Black" panose="020B0A040201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90536" y="834430"/>
            <a:ext cx="892492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atin typeface="Arial Black" panose="020B0A04020102020204" pitchFamily="34" charset="0"/>
              </a:rPr>
              <a:t>PERSPECTIVAS:</a:t>
            </a:r>
            <a:endParaRPr lang="es-AR" dirty="0">
              <a:latin typeface="Arial Black" panose="020B0A04020102020204" pitchFamily="34" charset="0"/>
            </a:endParaRP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Continuar el análisis de la mortalidad y distribuirla para identificar áreas y grupos de población de mayor carga de enfermedad para orientar las acciones de control.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Identificar los principales determinantes de las internaciones y muertes prematuras por asma y EPOC, para diseñar procedimientos de identificación precoz y ajustar las recomendaciones de seguimiento.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Profundizar el conocimiento de las personas afectadas por el problema en sus diferentes </a:t>
            </a:r>
            <a:r>
              <a:rPr lang="es-AR" sz="2000" dirty="0" err="1"/>
              <a:t>estadíos</a:t>
            </a:r>
            <a:r>
              <a:rPr lang="es-AR" sz="2000" dirty="0"/>
              <a:t> y el manejo habitual de los casos de asma y EPOC, en la consulta, la hospitalización y el tratamiento ambulatorio.</a:t>
            </a:r>
          </a:p>
          <a:p>
            <a:pPr marL="720976" lvl="1" indent="-263776">
              <a:buFont typeface="Arial" pitchFamily="34" charset="0"/>
              <a:buChar char="•"/>
            </a:pPr>
            <a:endParaRPr lang="es-AR" sz="2000" dirty="0"/>
          </a:p>
          <a:p>
            <a:pPr marL="720976" lvl="1" indent="-263776">
              <a:buFont typeface="Arial" pitchFamily="34" charset="0"/>
              <a:buChar char="•"/>
            </a:pPr>
            <a:r>
              <a:rPr lang="es-AR" sz="2000" dirty="0"/>
              <a:t>Evaluar el resultado e impacto de las intervenciones nacionales para la detección y control de asma y la EPOC en términos de la reducción de la mortalidad y el mejoramiento de la calidad de vida.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F12164-7EC4-4C05-AF2C-F6B2E40B32D3}"/>
              </a:ext>
            </a:extLst>
          </p:cNvPr>
          <p:cNvGrpSpPr/>
          <p:nvPr/>
        </p:nvGrpSpPr>
        <p:grpSpPr>
          <a:xfrm>
            <a:off x="197468" y="6057184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A401FF-CECC-4060-93BE-724C43276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6" name="Imagen 11" descr="ENCABEZADO-01">
              <a:extLst>
                <a:ext uri="{FF2B5EF4-FFF2-40B4-BE49-F238E27FC236}">
                  <a16:creationId xmlns:a16="http://schemas.microsoft.com/office/drawing/2014/main" id="{267683EB-FC81-486D-A121-7B57DAA810A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11" descr="ENCABEZADO-01">
              <a:extLst>
                <a:ext uri="{FF2B5EF4-FFF2-40B4-BE49-F238E27FC236}">
                  <a16:creationId xmlns:a16="http://schemas.microsoft.com/office/drawing/2014/main" id="{C2A84E16-60AC-4D9A-BC4D-32748B137009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63790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748248B-B5F9-4240-8F78-26E2DE25023A}"/>
              </a:ext>
            </a:extLst>
          </p:cNvPr>
          <p:cNvSpPr txBox="1">
            <a:spLocks/>
          </p:cNvSpPr>
          <p:nvPr/>
        </p:nvSpPr>
        <p:spPr>
          <a:xfrm>
            <a:off x="380283" y="2968069"/>
            <a:ext cx="8979175" cy="1463613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3600" b="1" dirty="0">
                <a:solidFill>
                  <a:schemeClr val="tx1"/>
                </a:solidFill>
              </a:rPr>
              <a:t>Situación actual de las Enfermedades Respiratorias Crónicas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FF1F6-432A-4269-9BA9-D717649253C9}"/>
              </a:ext>
            </a:extLst>
          </p:cNvPr>
          <p:cNvSpPr txBox="1"/>
          <p:nvPr/>
        </p:nvSpPr>
        <p:spPr>
          <a:xfrm>
            <a:off x="5874715" y="4431682"/>
            <a:ext cx="3794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/>
              <a:t>Juan Carlos Bossio</a:t>
            </a:r>
          </a:p>
          <a:p>
            <a:pPr algn="ctr"/>
            <a:r>
              <a:rPr lang="es-AR" sz="1200" dirty="0"/>
              <a:t>Departamento Programas de Salud</a:t>
            </a:r>
          </a:p>
          <a:p>
            <a:pPr algn="ctr"/>
            <a:r>
              <a:rPr lang="es-AR" sz="1200" dirty="0"/>
              <a:t>INER “Emilio Coni” – ANLIS “Carlos G. Malbrán”</a:t>
            </a:r>
          </a:p>
          <a:p>
            <a:pPr algn="ctr"/>
            <a:r>
              <a:rPr lang="es-AR" sz="1200" dirty="0"/>
              <a:t>Ministerio de Salud de la Nación</a:t>
            </a:r>
          </a:p>
          <a:p>
            <a:pPr algn="ctr"/>
            <a:r>
              <a:rPr lang="es-AR" sz="1200" dirty="0">
                <a:hlinkClick r:id="rId2"/>
              </a:rPr>
              <a:t>Jcbossio29</a:t>
            </a:r>
            <a:r>
              <a:rPr lang="en-US" sz="1200" dirty="0">
                <a:hlinkClick r:id="rId2"/>
              </a:rPr>
              <a:t>@gmail.com</a:t>
            </a:r>
            <a:endParaRPr lang="en-US" sz="1200" dirty="0"/>
          </a:p>
          <a:p>
            <a:pPr algn="ctr"/>
            <a:r>
              <a:rPr lang="es-AR" sz="1200" i="1" dirty="0">
                <a:hlinkClick r:id="rId3"/>
              </a:rPr>
              <a:t>www.anlis.gov.ar/iner/</a:t>
            </a:r>
            <a:endParaRPr lang="es-AR" sz="1200" i="1" dirty="0"/>
          </a:p>
          <a:p>
            <a:pPr algn="ctr"/>
            <a:endParaRPr lang="es-AR" sz="12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C4DFAC-8222-4B22-A795-63087E1C5FC6}"/>
              </a:ext>
            </a:extLst>
          </p:cNvPr>
          <p:cNvGrpSpPr/>
          <p:nvPr/>
        </p:nvGrpSpPr>
        <p:grpSpPr>
          <a:xfrm>
            <a:off x="158609" y="5982835"/>
            <a:ext cx="9511064" cy="677546"/>
            <a:chOff x="158609" y="5982835"/>
            <a:chExt cx="9511064" cy="6775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22921A-D485-40B7-889B-62C181ED1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750" t="81612" r="18528" b="10231"/>
            <a:stretch/>
          </p:blipFill>
          <p:spPr>
            <a:xfrm>
              <a:off x="3643868" y="6023018"/>
              <a:ext cx="6025805" cy="545114"/>
            </a:xfrm>
            <a:prstGeom prst="rect">
              <a:avLst/>
            </a:prstGeom>
          </p:spPr>
        </p:pic>
        <p:pic>
          <p:nvPicPr>
            <p:cNvPr id="8" name="Imagen 11" descr="ENCABEZADO-01">
              <a:extLst>
                <a:ext uri="{FF2B5EF4-FFF2-40B4-BE49-F238E27FC236}">
                  <a16:creationId xmlns:a16="http://schemas.microsoft.com/office/drawing/2014/main" id="{77286DDF-CF5A-4E23-9B87-6B12B690F91F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3" r="36636"/>
            <a:stretch/>
          </p:blipFill>
          <p:spPr bwMode="auto">
            <a:xfrm>
              <a:off x="990660" y="5982836"/>
              <a:ext cx="2512292" cy="67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11" descr="ENCABEZADO-01">
              <a:extLst>
                <a:ext uri="{FF2B5EF4-FFF2-40B4-BE49-F238E27FC236}">
                  <a16:creationId xmlns:a16="http://schemas.microsoft.com/office/drawing/2014/main" id="{A846312D-343A-4E06-A1E3-B7D26563B3A2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8668"/>
            <a:stretch/>
          </p:blipFill>
          <p:spPr bwMode="auto">
            <a:xfrm>
              <a:off x="158609" y="5982835"/>
              <a:ext cx="691135" cy="677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17B677-FA60-4252-B3EC-108C77344C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9" t="18985" r="19700" b="50000"/>
          <a:stretch/>
        </p:blipFill>
        <p:spPr>
          <a:xfrm>
            <a:off x="1292444" y="44624"/>
            <a:ext cx="715485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924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6358</TotalTime>
  <Words>2308</Words>
  <Application>Microsoft Office PowerPoint</Application>
  <PresentationFormat>A4 Paper (210x297 mm)</PresentationFormat>
  <Paragraphs>359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Arial Black</vt:lpstr>
      <vt:lpstr>Calibri</vt:lpstr>
      <vt:lpstr>Tema de Office</vt:lpstr>
      <vt:lpstr>PowerPoint Presentation</vt:lpstr>
      <vt:lpstr>PowerPoint Presentation</vt:lpstr>
      <vt:lpstr>Asma y EPOC como problemas de salud pública a nivel global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SITUACIÓN ACTUAL Y PERSPECTIVAS EN ASMA</dc:title>
  <dc:creator>sergio arias</dc:creator>
  <cp:lastModifiedBy>Juan Carlos Bossio</cp:lastModifiedBy>
  <cp:revision>26</cp:revision>
  <dcterms:created xsi:type="dcterms:W3CDTF">2019-05-31T23:31:57Z</dcterms:created>
  <dcterms:modified xsi:type="dcterms:W3CDTF">2019-07-11T08:47:13Z</dcterms:modified>
</cp:coreProperties>
</file>