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7" r:id="rId9"/>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3" d="100"/>
          <a:sy n="63" d="100"/>
        </p:scale>
        <p:origin x="118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42DF0D-D826-484C-A4EC-81472E48B5EF}" type="datetimeFigureOut">
              <a:rPr lang="es-AR" smtClean="0"/>
              <a:t>11/7/2019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183748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42DF0D-D826-484C-A4EC-81472E48B5EF}" type="datetimeFigureOut">
              <a:rPr lang="es-AR" smtClean="0"/>
              <a:t>11/7/2019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1549461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42DF0D-D826-484C-A4EC-81472E48B5EF}" type="datetimeFigureOut">
              <a:rPr lang="es-AR" smtClean="0"/>
              <a:t>11/7/2019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1436531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42DF0D-D826-484C-A4EC-81472E48B5EF}" type="datetimeFigureOut">
              <a:rPr lang="es-AR" smtClean="0"/>
              <a:t>11/7/2019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3577270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42DF0D-D826-484C-A4EC-81472E48B5EF}" type="datetimeFigureOut">
              <a:rPr lang="es-AR" smtClean="0"/>
              <a:t>11/7/2019</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187010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42DF0D-D826-484C-A4EC-81472E48B5EF}" type="datetimeFigureOut">
              <a:rPr lang="es-AR" smtClean="0"/>
              <a:t>11/7/2019</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2156760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2DF0D-D826-484C-A4EC-81472E48B5EF}" type="datetimeFigureOut">
              <a:rPr lang="es-AR" smtClean="0"/>
              <a:t>11/7/2019</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2776243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42DF0D-D826-484C-A4EC-81472E48B5EF}" type="datetimeFigureOut">
              <a:rPr lang="es-AR" smtClean="0"/>
              <a:t>11/7/2019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3102013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42DF0D-D826-484C-A4EC-81472E48B5EF}" type="datetimeFigureOut">
              <a:rPr lang="es-AR" smtClean="0"/>
              <a:t>11/7/2019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457447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42DF0D-D826-484C-A4EC-81472E48B5EF}" type="datetimeFigureOut">
              <a:rPr lang="es-AR" smtClean="0"/>
              <a:t>11/7/2019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3893693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42DF0D-D826-484C-A4EC-81472E48B5EF}" type="datetimeFigureOut">
              <a:rPr lang="es-AR" smtClean="0"/>
              <a:t>11/7/2019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D79A5AF-5ABE-49E2-96E8-C063AB7BD223}" type="slidenum">
              <a:rPr lang="es-AR" smtClean="0"/>
              <a:t>‹#›</a:t>
            </a:fld>
            <a:endParaRPr lang="es-AR"/>
          </a:p>
        </p:txBody>
      </p:sp>
    </p:spTree>
    <p:extLst>
      <p:ext uri="{BB962C8B-B14F-4D97-AF65-F5344CB8AC3E}">
        <p14:creationId xmlns:p14="http://schemas.microsoft.com/office/powerpoint/2010/main" val="4279911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42DF0D-D826-484C-A4EC-81472E48B5EF}" type="datetimeFigureOut">
              <a:rPr lang="es-AR" smtClean="0"/>
              <a:t>11/7/2019</a:t>
            </a:fld>
            <a:endParaRPr lang="es-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9A5AF-5ABE-49E2-96E8-C063AB7BD223}" type="slidenum">
              <a:rPr lang="es-AR" smtClean="0"/>
              <a:t>‹#›</a:t>
            </a:fld>
            <a:endParaRPr lang="es-AR"/>
          </a:p>
        </p:txBody>
      </p:sp>
    </p:spTree>
    <p:extLst>
      <p:ext uri="{BB962C8B-B14F-4D97-AF65-F5344CB8AC3E}">
        <p14:creationId xmlns:p14="http://schemas.microsoft.com/office/powerpoint/2010/main" val="2948961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149533E9-F68D-48BE-AB36-A2715CF758D9}"/>
              </a:ext>
            </a:extLst>
          </p:cNvPr>
          <p:cNvPicPr>
            <a:picLocks noChangeAspect="1"/>
          </p:cNvPicPr>
          <p:nvPr/>
        </p:nvPicPr>
        <p:blipFill rotWithShape="1">
          <a:blip r:embed="rId2">
            <a:extLst>
              <a:ext uri="{28A0092B-C50C-407E-A947-70E740481C1C}">
                <a14:useLocalDpi xmlns:a14="http://schemas.microsoft.com/office/drawing/2010/main" val="0"/>
              </a:ext>
            </a:extLst>
          </a:blip>
          <a:srcRect l="15605" t="38871" r="3817" b="16250"/>
          <a:stretch/>
        </p:blipFill>
        <p:spPr>
          <a:xfrm>
            <a:off x="1121535" y="0"/>
            <a:ext cx="6549821" cy="2052000"/>
          </a:xfrm>
          <a:prstGeom prst="rect">
            <a:avLst/>
          </a:prstGeom>
        </p:spPr>
      </p:pic>
      <p:sp>
        <p:nvSpPr>
          <p:cNvPr id="8" name="TextBox 7">
            <a:extLst>
              <a:ext uri="{FF2B5EF4-FFF2-40B4-BE49-F238E27FC236}">
                <a16:creationId xmlns:a16="http://schemas.microsoft.com/office/drawing/2014/main" id="{4C21E3DE-EC1F-444B-81CB-266A318EEEAA}"/>
              </a:ext>
            </a:extLst>
          </p:cNvPr>
          <p:cNvSpPr txBox="1"/>
          <p:nvPr/>
        </p:nvSpPr>
        <p:spPr>
          <a:xfrm>
            <a:off x="1356023" y="2793720"/>
            <a:ext cx="7193953" cy="1891159"/>
          </a:xfrm>
          <a:prstGeom prst="rect">
            <a:avLst/>
          </a:prstGeom>
          <a:noFill/>
        </p:spPr>
        <p:txBody>
          <a:bodyPr wrap="square" rtlCol="0">
            <a:spAutoFit/>
          </a:bodyPr>
          <a:lstStyle/>
          <a:p>
            <a:pPr algn="ctr">
              <a:lnSpc>
                <a:spcPct val="150000"/>
              </a:lnSpc>
            </a:pPr>
            <a:r>
              <a:rPr lang="es-AR" sz="2000" dirty="0">
                <a:solidFill>
                  <a:schemeClr val="accent1">
                    <a:lumMod val="50000"/>
                  </a:schemeClr>
                </a:solidFill>
                <a:latin typeface="Arial Black" panose="020B0A04020102020204" pitchFamily="34" charset="0"/>
              </a:rPr>
              <a:t>Uso del </a:t>
            </a:r>
            <a:r>
              <a:rPr lang="es-AR" sz="2000" dirty="0" err="1">
                <a:solidFill>
                  <a:schemeClr val="accent1">
                    <a:lumMod val="50000"/>
                  </a:schemeClr>
                </a:solidFill>
                <a:latin typeface="Arial Black" panose="020B0A04020102020204" pitchFamily="34" charset="0"/>
              </a:rPr>
              <a:t>District</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Health</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Information</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System</a:t>
            </a:r>
            <a:r>
              <a:rPr lang="es-AR" sz="2000" dirty="0">
                <a:solidFill>
                  <a:schemeClr val="accent1">
                    <a:lumMod val="50000"/>
                  </a:schemeClr>
                </a:solidFill>
                <a:latin typeface="Arial Black" panose="020B0A04020102020204" pitchFamily="34" charset="0"/>
              </a:rPr>
              <a:t> 2 (DHIS2) para la presentación y análisis de información sobre la situación epidemiológica de la tuberculosis a nivel nacional y subnacional</a:t>
            </a:r>
          </a:p>
        </p:txBody>
      </p:sp>
    </p:spTree>
    <p:extLst>
      <p:ext uri="{BB962C8B-B14F-4D97-AF65-F5344CB8AC3E}">
        <p14:creationId xmlns:p14="http://schemas.microsoft.com/office/powerpoint/2010/main" val="295646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0465CF0-C420-402E-87DF-A3DA77CC57D8}"/>
              </a:ext>
            </a:extLst>
          </p:cNvPr>
          <p:cNvPicPr>
            <a:picLocks noChangeAspect="1"/>
          </p:cNvPicPr>
          <p:nvPr/>
        </p:nvPicPr>
        <p:blipFill rotWithShape="1">
          <a:blip r:embed="rId2">
            <a:extLst>
              <a:ext uri="{28A0092B-C50C-407E-A947-70E740481C1C}">
                <a14:useLocalDpi xmlns:a14="http://schemas.microsoft.com/office/drawing/2010/main" val="0"/>
              </a:ext>
            </a:extLst>
          </a:blip>
          <a:srcRect t="4963" b="5915"/>
          <a:stretch/>
        </p:blipFill>
        <p:spPr>
          <a:xfrm>
            <a:off x="0" y="919452"/>
            <a:ext cx="9906000" cy="4966051"/>
          </a:xfrm>
          <a:prstGeom prst="rect">
            <a:avLst/>
          </a:prstGeom>
        </p:spPr>
      </p:pic>
      <p:sp>
        <p:nvSpPr>
          <p:cNvPr id="4" name="TextBox 3">
            <a:extLst>
              <a:ext uri="{FF2B5EF4-FFF2-40B4-BE49-F238E27FC236}">
                <a16:creationId xmlns:a16="http://schemas.microsoft.com/office/drawing/2014/main" id="{40996722-B6DA-4D35-9A51-F445A0FD45D8}"/>
              </a:ext>
            </a:extLst>
          </p:cNvPr>
          <p:cNvSpPr txBox="1"/>
          <p:nvPr/>
        </p:nvSpPr>
        <p:spPr>
          <a:xfrm>
            <a:off x="343530" y="5938548"/>
            <a:ext cx="9189467" cy="923330"/>
          </a:xfrm>
          <a:prstGeom prst="rect">
            <a:avLst/>
          </a:prstGeom>
          <a:noFill/>
        </p:spPr>
        <p:txBody>
          <a:bodyPr wrap="square" rtlCol="0">
            <a:spAutoFit/>
          </a:bodyPr>
          <a:lstStyle/>
          <a:p>
            <a:pPr algn="ctr"/>
            <a:r>
              <a:rPr lang="es-AR" b="1" dirty="0"/>
              <a:t>La OMS cuenta con un repositorio de datos históricos sobre la carga y tendencia de la tuberculosis en los países, que permite disponer de la información para conocer la distribución y evolución del problema en cada país y dentro de cada uno de ellos.</a:t>
            </a:r>
          </a:p>
        </p:txBody>
      </p:sp>
      <p:sp>
        <p:nvSpPr>
          <p:cNvPr id="5" name="TextBox 4">
            <a:extLst>
              <a:ext uri="{FF2B5EF4-FFF2-40B4-BE49-F238E27FC236}">
                <a16:creationId xmlns:a16="http://schemas.microsoft.com/office/drawing/2014/main" id="{8EBE32FD-0A66-4793-A648-EC2069C45D85}"/>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Tree>
    <p:extLst>
      <p:ext uri="{BB962C8B-B14F-4D97-AF65-F5344CB8AC3E}">
        <p14:creationId xmlns:p14="http://schemas.microsoft.com/office/powerpoint/2010/main" val="1739121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260DBFFE-5AA4-496E-9A4B-346726227A1D}"/>
              </a:ext>
            </a:extLst>
          </p:cNvPr>
          <p:cNvPicPr>
            <a:picLocks noChangeAspect="1"/>
          </p:cNvPicPr>
          <p:nvPr/>
        </p:nvPicPr>
        <p:blipFill rotWithShape="1">
          <a:blip r:embed="rId2">
            <a:extLst>
              <a:ext uri="{28A0092B-C50C-407E-A947-70E740481C1C}">
                <a14:useLocalDpi xmlns:a14="http://schemas.microsoft.com/office/drawing/2010/main" val="0"/>
              </a:ext>
            </a:extLst>
          </a:blip>
          <a:srcRect t="4328" b="5733"/>
          <a:stretch/>
        </p:blipFill>
        <p:spPr>
          <a:xfrm>
            <a:off x="0" y="884088"/>
            <a:ext cx="9906000" cy="5011519"/>
          </a:xfrm>
          <a:prstGeom prst="rect">
            <a:avLst/>
          </a:prstGeom>
        </p:spPr>
      </p:pic>
      <p:sp>
        <p:nvSpPr>
          <p:cNvPr id="5" name="TextBox 4">
            <a:extLst>
              <a:ext uri="{FF2B5EF4-FFF2-40B4-BE49-F238E27FC236}">
                <a16:creationId xmlns:a16="http://schemas.microsoft.com/office/drawing/2014/main" id="{3472BAD8-B08A-4637-AA21-F0A72665EE12}"/>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
        <p:nvSpPr>
          <p:cNvPr id="6" name="TextBox 5">
            <a:extLst>
              <a:ext uri="{FF2B5EF4-FFF2-40B4-BE49-F238E27FC236}">
                <a16:creationId xmlns:a16="http://schemas.microsoft.com/office/drawing/2014/main" id="{53E1704B-74A7-46D6-9696-E3B93C9F4CBB}"/>
              </a:ext>
            </a:extLst>
          </p:cNvPr>
          <p:cNvSpPr txBox="1"/>
          <p:nvPr/>
        </p:nvSpPr>
        <p:spPr>
          <a:xfrm>
            <a:off x="343530" y="5938548"/>
            <a:ext cx="9189467" cy="923330"/>
          </a:xfrm>
          <a:prstGeom prst="rect">
            <a:avLst/>
          </a:prstGeom>
          <a:noFill/>
        </p:spPr>
        <p:txBody>
          <a:bodyPr wrap="square" rtlCol="0">
            <a:spAutoFit/>
          </a:bodyPr>
          <a:lstStyle/>
          <a:p>
            <a:pPr algn="ctr"/>
            <a:r>
              <a:rPr lang="es-AR" b="1" dirty="0"/>
              <a:t>El DHIS2 confecciona automáticamente un conjunto de paneles básicos, que pueden ampliarse y adaptarse en función de las necesidades nacionales. Los paneles automáticos cubren la presentación del número de casos por edad y sexo, y por año en el país.</a:t>
            </a:r>
          </a:p>
        </p:txBody>
      </p:sp>
    </p:spTree>
    <p:extLst>
      <p:ext uri="{BB962C8B-B14F-4D97-AF65-F5344CB8AC3E}">
        <p14:creationId xmlns:p14="http://schemas.microsoft.com/office/powerpoint/2010/main" val="233707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1FF52FBE-0E3C-40D7-9AF2-FE9904B1F544}"/>
              </a:ext>
            </a:extLst>
          </p:cNvPr>
          <p:cNvPicPr>
            <a:picLocks noChangeAspect="1"/>
          </p:cNvPicPr>
          <p:nvPr/>
        </p:nvPicPr>
        <p:blipFill rotWithShape="1">
          <a:blip r:embed="rId2">
            <a:extLst>
              <a:ext uri="{28A0092B-C50C-407E-A947-70E740481C1C}">
                <a14:useLocalDpi xmlns:a14="http://schemas.microsoft.com/office/drawing/2010/main" val="0"/>
              </a:ext>
            </a:extLst>
          </a:blip>
          <a:srcRect t="4328" b="20420"/>
          <a:stretch/>
        </p:blipFill>
        <p:spPr>
          <a:xfrm>
            <a:off x="0" y="884088"/>
            <a:ext cx="9906000" cy="4193105"/>
          </a:xfrm>
          <a:prstGeom prst="rect">
            <a:avLst/>
          </a:prstGeom>
        </p:spPr>
      </p:pic>
      <p:sp>
        <p:nvSpPr>
          <p:cNvPr id="4" name="TextBox 3">
            <a:extLst>
              <a:ext uri="{FF2B5EF4-FFF2-40B4-BE49-F238E27FC236}">
                <a16:creationId xmlns:a16="http://schemas.microsoft.com/office/drawing/2014/main" id="{CF47598B-2877-4D66-BBE1-19B54355AAAA}"/>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
        <p:nvSpPr>
          <p:cNvPr id="5" name="TextBox 4">
            <a:extLst>
              <a:ext uri="{FF2B5EF4-FFF2-40B4-BE49-F238E27FC236}">
                <a16:creationId xmlns:a16="http://schemas.microsoft.com/office/drawing/2014/main" id="{577B28FB-74DF-4AFA-A530-75C245A1E59B}"/>
              </a:ext>
            </a:extLst>
          </p:cNvPr>
          <p:cNvSpPr txBox="1"/>
          <p:nvPr/>
        </p:nvSpPr>
        <p:spPr>
          <a:xfrm>
            <a:off x="262699" y="5337368"/>
            <a:ext cx="9189467" cy="923330"/>
          </a:xfrm>
          <a:prstGeom prst="rect">
            <a:avLst/>
          </a:prstGeom>
          <a:noFill/>
        </p:spPr>
        <p:txBody>
          <a:bodyPr wrap="square" rtlCol="0">
            <a:spAutoFit/>
          </a:bodyPr>
          <a:lstStyle/>
          <a:p>
            <a:pPr algn="ctr"/>
            <a:r>
              <a:rPr lang="es-AR" b="1" dirty="0"/>
              <a:t>También presentan presentación la evolución del número de casos por edad para diferentes años, que pueden seleccionarse; y la distribución a nivel de la división geográfica o política que tenga el país para el registro de casos.</a:t>
            </a:r>
          </a:p>
        </p:txBody>
      </p:sp>
    </p:spTree>
    <p:extLst>
      <p:ext uri="{BB962C8B-B14F-4D97-AF65-F5344CB8AC3E}">
        <p14:creationId xmlns:p14="http://schemas.microsoft.com/office/powerpoint/2010/main" val="974609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F6FD8B70-8598-4714-A5B4-3C86169408F7}"/>
              </a:ext>
            </a:extLst>
          </p:cNvPr>
          <p:cNvPicPr>
            <a:picLocks noChangeAspect="1"/>
          </p:cNvPicPr>
          <p:nvPr/>
        </p:nvPicPr>
        <p:blipFill rotWithShape="1">
          <a:blip r:embed="rId2">
            <a:extLst>
              <a:ext uri="{28A0092B-C50C-407E-A947-70E740481C1C}">
                <a14:useLocalDpi xmlns:a14="http://schemas.microsoft.com/office/drawing/2010/main" val="0"/>
              </a:ext>
            </a:extLst>
          </a:blip>
          <a:srcRect l="969" t="5325" r="-969" b="6550"/>
          <a:stretch/>
        </p:blipFill>
        <p:spPr>
          <a:xfrm>
            <a:off x="0" y="1005335"/>
            <a:ext cx="9906000" cy="4910480"/>
          </a:xfrm>
          <a:prstGeom prst="rect">
            <a:avLst/>
          </a:prstGeom>
        </p:spPr>
      </p:pic>
      <p:sp>
        <p:nvSpPr>
          <p:cNvPr id="4" name="TextBox 3">
            <a:extLst>
              <a:ext uri="{FF2B5EF4-FFF2-40B4-BE49-F238E27FC236}">
                <a16:creationId xmlns:a16="http://schemas.microsoft.com/office/drawing/2014/main" id="{F8E70640-0324-4EDB-8BE2-67D22561152A}"/>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
        <p:nvSpPr>
          <p:cNvPr id="5" name="TextBox 4">
            <a:extLst>
              <a:ext uri="{FF2B5EF4-FFF2-40B4-BE49-F238E27FC236}">
                <a16:creationId xmlns:a16="http://schemas.microsoft.com/office/drawing/2014/main" id="{C051FF6E-6850-4F7E-A51D-DA0E9BAD4C35}"/>
              </a:ext>
            </a:extLst>
          </p:cNvPr>
          <p:cNvSpPr txBox="1"/>
          <p:nvPr/>
        </p:nvSpPr>
        <p:spPr>
          <a:xfrm>
            <a:off x="202076" y="5915815"/>
            <a:ext cx="9189467" cy="646331"/>
          </a:xfrm>
          <a:prstGeom prst="rect">
            <a:avLst/>
          </a:prstGeom>
          <a:noFill/>
        </p:spPr>
        <p:txBody>
          <a:bodyPr wrap="square" rtlCol="0">
            <a:spAutoFit/>
          </a:bodyPr>
          <a:lstStyle/>
          <a:p>
            <a:pPr algn="ctr"/>
            <a:r>
              <a:rPr lang="es-AR" b="1" dirty="0"/>
              <a:t>Los paneles incluyen, además de figuras y mapas, las tablas con la información detallada, para comparación entre tipo de casos, año o jurisdicciones.</a:t>
            </a:r>
          </a:p>
        </p:txBody>
      </p:sp>
    </p:spTree>
    <p:extLst>
      <p:ext uri="{BB962C8B-B14F-4D97-AF65-F5344CB8AC3E}">
        <p14:creationId xmlns:p14="http://schemas.microsoft.com/office/powerpoint/2010/main" val="4183748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D7FDBA9-1657-4DA4-A68F-C1640DD781A4}"/>
              </a:ext>
            </a:extLst>
          </p:cNvPr>
          <p:cNvPicPr>
            <a:picLocks noChangeAspect="1"/>
          </p:cNvPicPr>
          <p:nvPr/>
        </p:nvPicPr>
        <p:blipFill rotWithShape="1">
          <a:blip r:embed="rId2">
            <a:extLst>
              <a:ext uri="{28A0092B-C50C-407E-A947-70E740481C1C}">
                <a14:useLocalDpi xmlns:a14="http://schemas.microsoft.com/office/drawing/2010/main" val="0"/>
              </a:ext>
            </a:extLst>
          </a:blip>
          <a:srcRect t="5143" b="6549"/>
          <a:stretch/>
        </p:blipFill>
        <p:spPr>
          <a:xfrm>
            <a:off x="0" y="929556"/>
            <a:ext cx="9906000" cy="4920583"/>
          </a:xfrm>
          <a:prstGeom prst="rect">
            <a:avLst/>
          </a:prstGeom>
        </p:spPr>
      </p:pic>
      <p:sp>
        <p:nvSpPr>
          <p:cNvPr id="4" name="TextBox 3">
            <a:extLst>
              <a:ext uri="{FF2B5EF4-FFF2-40B4-BE49-F238E27FC236}">
                <a16:creationId xmlns:a16="http://schemas.microsoft.com/office/drawing/2014/main" id="{D188A425-CE1E-4AC1-90E6-71C52679DDF7}"/>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
        <p:nvSpPr>
          <p:cNvPr id="5" name="TextBox 4">
            <a:extLst>
              <a:ext uri="{FF2B5EF4-FFF2-40B4-BE49-F238E27FC236}">
                <a16:creationId xmlns:a16="http://schemas.microsoft.com/office/drawing/2014/main" id="{6DFE5D35-9EEE-472F-AFDA-F9B6DE8E7FD0}"/>
              </a:ext>
            </a:extLst>
          </p:cNvPr>
          <p:cNvSpPr txBox="1"/>
          <p:nvPr/>
        </p:nvSpPr>
        <p:spPr>
          <a:xfrm>
            <a:off x="358266" y="5928444"/>
            <a:ext cx="9189467" cy="646331"/>
          </a:xfrm>
          <a:prstGeom prst="rect">
            <a:avLst/>
          </a:prstGeom>
          <a:noFill/>
        </p:spPr>
        <p:txBody>
          <a:bodyPr wrap="square" rtlCol="0">
            <a:spAutoFit/>
          </a:bodyPr>
          <a:lstStyle/>
          <a:p>
            <a:pPr algn="ctr"/>
            <a:r>
              <a:rPr lang="es-AR" b="1" dirty="0"/>
              <a:t>La opción de filtrado por unidades administrativas permite confeccionar los paneles para el total del país o para cada una de las jurisdicciones, siguiendo el mismo formato.</a:t>
            </a:r>
          </a:p>
        </p:txBody>
      </p:sp>
    </p:spTree>
    <p:extLst>
      <p:ext uri="{BB962C8B-B14F-4D97-AF65-F5344CB8AC3E}">
        <p14:creationId xmlns:p14="http://schemas.microsoft.com/office/powerpoint/2010/main" val="1119383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CFE8DE84-67DF-4D58-B106-B814BEA0E139}"/>
              </a:ext>
            </a:extLst>
          </p:cNvPr>
          <p:cNvPicPr>
            <a:picLocks noChangeAspect="1"/>
          </p:cNvPicPr>
          <p:nvPr/>
        </p:nvPicPr>
        <p:blipFill rotWithShape="1">
          <a:blip r:embed="rId2">
            <a:extLst>
              <a:ext uri="{28A0092B-C50C-407E-A947-70E740481C1C}">
                <a14:useLocalDpi xmlns:a14="http://schemas.microsoft.com/office/drawing/2010/main" val="0"/>
              </a:ext>
            </a:extLst>
          </a:blip>
          <a:srcRect t="5687" b="6731"/>
          <a:stretch/>
        </p:blipFill>
        <p:spPr>
          <a:xfrm>
            <a:off x="0" y="959866"/>
            <a:ext cx="9906000" cy="4880169"/>
          </a:xfrm>
          <a:prstGeom prst="rect">
            <a:avLst/>
          </a:prstGeom>
        </p:spPr>
      </p:pic>
      <p:sp>
        <p:nvSpPr>
          <p:cNvPr id="4" name="TextBox 3">
            <a:extLst>
              <a:ext uri="{FF2B5EF4-FFF2-40B4-BE49-F238E27FC236}">
                <a16:creationId xmlns:a16="http://schemas.microsoft.com/office/drawing/2014/main" id="{7FADB1CE-3E20-4C0C-A157-2FBAC082A6AC}"/>
              </a:ext>
            </a:extLst>
          </p:cNvPr>
          <p:cNvSpPr txBox="1"/>
          <p:nvPr/>
        </p:nvSpPr>
        <p:spPr>
          <a:xfrm>
            <a:off x="121246" y="0"/>
            <a:ext cx="9634037" cy="1015663"/>
          </a:xfrm>
          <a:prstGeom prst="rect">
            <a:avLst/>
          </a:prstGeom>
          <a:noFill/>
        </p:spPr>
        <p:txBody>
          <a:bodyPr wrap="square" rtlCol="0">
            <a:spAutoFit/>
          </a:bodyPr>
          <a:lstStyle/>
          <a:p>
            <a:pPr algn="ctr"/>
            <a:r>
              <a:rPr lang="es-AR" sz="2000" b="1" dirty="0">
                <a:solidFill>
                  <a:schemeClr val="accent1">
                    <a:lumMod val="50000"/>
                  </a:schemeClr>
                </a:solidFill>
              </a:rPr>
              <a:t>Uso del </a:t>
            </a:r>
            <a:r>
              <a:rPr lang="es-AR" sz="2000" b="1" dirty="0" err="1">
                <a:solidFill>
                  <a:schemeClr val="accent1">
                    <a:lumMod val="50000"/>
                  </a:schemeClr>
                </a:solidFill>
              </a:rPr>
              <a:t>District</a:t>
            </a:r>
            <a:r>
              <a:rPr lang="es-AR" sz="2000" b="1" dirty="0">
                <a:solidFill>
                  <a:schemeClr val="accent1">
                    <a:lumMod val="50000"/>
                  </a:schemeClr>
                </a:solidFill>
              </a:rPr>
              <a:t> </a:t>
            </a:r>
            <a:r>
              <a:rPr lang="es-AR" sz="2000" b="1" dirty="0" err="1">
                <a:solidFill>
                  <a:schemeClr val="accent1">
                    <a:lumMod val="50000"/>
                  </a:schemeClr>
                </a:solidFill>
              </a:rPr>
              <a:t>Health</a:t>
            </a:r>
            <a:r>
              <a:rPr lang="es-AR" sz="2000" b="1" dirty="0">
                <a:solidFill>
                  <a:schemeClr val="accent1">
                    <a:lumMod val="50000"/>
                  </a:schemeClr>
                </a:solidFill>
              </a:rPr>
              <a:t> </a:t>
            </a:r>
            <a:r>
              <a:rPr lang="es-AR" sz="2000" b="1" dirty="0" err="1">
                <a:solidFill>
                  <a:schemeClr val="accent1">
                    <a:lumMod val="50000"/>
                  </a:schemeClr>
                </a:solidFill>
              </a:rPr>
              <a:t>Information</a:t>
            </a:r>
            <a:r>
              <a:rPr lang="es-AR" sz="2000" b="1" dirty="0">
                <a:solidFill>
                  <a:schemeClr val="accent1">
                    <a:lumMod val="50000"/>
                  </a:schemeClr>
                </a:solidFill>
              </a:rPr>
              <a:t> </a:t>
            </a:r>
            <a:r>
              <a:rPr lang="es-AR" sz="2000" b="1" dirty="0" err="1">
                <a:solidFill>
                  <a:schemeClr val="accent1">
                    <a:lumMod val="50000"/>
                  </a:schemeClr>
                </a:solidFill>
              </a:rPr>
              <a:t>System</a:t>
            </a:r>
            <a:r>
              <a:rPr lang="es-AR" sz="2000" b="1" dirty="0">
                <a:solidFill>
                  <a:schemeClr val="accent1">
                    <a:lumMod val="50000"/>
                  </a:schemeClr>
                </a:solidFill>
              </a:rPr>
              <a:t> 2 (DHIS2) para la presentación y análisis de información sobre la situación epidemiológica de la tuberculosis a nivel nacional y subnacional</a:t>
            </a:r>
          </a:p>
        </p:txBody>
      </p:sp>
      <p:sp>
        <p:nvSpPr>
          <p:cNvPr id="5" name="TextBox 4">
            <a:extLst>
              <a:ext uri="{FF2B5EF4-FFF2-40B4-BE49-F238E27FC236}">
                <a16:creationId xmlns:a16="http://schemas.microsoft.com/office/drawing/2014/main" id="{1334CA78-BB58-412A-8FF0-DB9C1246E393}"/>
              </a:ext>
            </a:extLst>
          </p:cNvPr>
          <p:cNvSpPr txBox="1"/>
          <p:nvPr/>
        </p:nvSpPr>
        <p:spPr>
          <a:xfrm>
            <a:off x="202076" y="5847614"/>
            <a:ext cx="9553207" cy="923330"/>
          </a:xfrm>
          <a:prstGeom prst="rect">
            <a:avLst/>
          </a:prstGeom>
          <a:noFill/>
        </p:spPr>
        <p:txBody>
          <a:bodyPr wrap="square" rtlCol="0">
            <a:spAutoFit/>
          </a:bodyPr>
          <a:lstStyle/>
          <a:p>
            <a:pPr algn="ctr"/>
            <a:r>
              <a:rPr lang="es-AR" b="1" dirty="0"/>
              <a:t>Conteniendo paneles para presentar las tasas de notificación y, también, para presentar el número de casos, los responsables del control de la tuberculosis pueden seleccionar aquellas áreas geográficas con mayor carga, tanto en cuanto al número de casos como al riesgo de enfermar</a:t>
            </a:r>
          </a:p>
        </p:txBody>
      </p:sp>
    </p:spTree>
    <p:extLst>
      <p:ext uri="{BB962C8B-B14F-4D97-AF65-F5344CB8AC3E}">
        <p14:creationId xmlns:p14="http://schemas.microsoft.com/office/powerpoint/2010/main" val="2169506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149533E9-F68D-48BE-AB36-A2715CF758D9}"/>
              </a:ext>
            </a:extLst>
          </p:cNvPr>
          <p:cNvPicPr>
            <a:picLocks noChangeAspect="1"/>
          </p:cNvPicPr>
          <p:nvPr/>
        </p:nvPicPr>
        <p:blipFill rotWithShape="1">
          <a:blip r:embed="rId2">
            <a:extLst>
              <a:ext uri="{28A0092B-C50C-407E-A947-70E740481C1C}">
                <a14:useLocalDpi xmlns:a14="http://schemas.microsoft.com/office/drawing/2010/main" val="0"/>
              </a:ext>
            </a:extLst>
          </a:blip>
          <a:srcRect l="15605" t="38871" r="3817" b="16250"/>
          <a:stretch/>
        </p:blipFill>
        <p:spPr>
          <a:xfrm>
            <a:off x="1121535" y="0"/>
            <a:ext cx="6549821" cy="2052000"/>
          </a:xfrm>
          <a:prstGeom prst="rect">
            <a:avLst/>
          </a:prstGeom>
        </p:spPr>
      </p:pic>
      <p:sp>
        <p:nvSpPr>
          <p:cNvPr id="8" name="TextBox 7">
            <a:extLst>
              <a:ext uri="{FF2B5EF4-FFF2-40B4-BE49-F238E27FC236}">
                <a16:creationId xmlns:a16="http://schemas.microsoft.com/office/drawing/2014/main" id="{4C21E3DE-EC1F-444B-81CB-266A318EEEAA}"/>
              </a:ext>
            </a:extLst>
          </p:cNvPr>
          <p:cNvSpPr txBox="1"/>
          <p:nvPr/>
        </p:nvSpPr>
        <p:spPr>
          <a:xfrm>
            <a:off x="1356023" y="2793720"/>
            <a:ext cx="7193953" cy="1891159"/>
          </a:xfrm>
          <a:prstGeom prst="rect">
            <a:avLst/>
          </a:prstGeom>
          <a:noFill/>
        </p:spPr>
        <p:txBody>
          <a:bodyPr wrap="square" rtlCol="0">
            <a:spAutoFit/>
          </a:bodyPr>
          <a:lstStyle/>
          <a:p>
            <a:pPr algn="ctr">
              <a:lnSpc>
                <a:spcPct val="150000"/>
              </a:lnSpc>
            </a:pPr>
            <a:r>
              <a:rPr lang="es-AR" sz="2000" dirty="0">
                <a:solidFill>
                  <a:schemeClr val="accent1">
                    <a:lumMod val="50000"/>
                  </a:schemeClr>
                </a:solidFill>
                <a:latin typeface="Arial Black" panose="020B0A04020102020204" pitchFamily="34" charset="0"/>
              </a:rPr>
              <a:t>Uso del </a:t>
            </a:r>
            <a:r>
              <a:rPr lang="es-AR" sz="2000" dirty="0" err="1">
                <a:solidFill>
                  <a:schemeClr val="accent1">
                    <a:lumMod val="50000"/>
                  </a:schemeClr>
                </a:solidFill>
                <a:latin typeface="Arial Black" panose="020B0A04020102020204" pitchFamily="34" charset="0"/>
              </a:rPr>
              <a:t>District</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Health</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Information</a:t>
            </a:r>
            <a:r>
              <a:rPr lang="es-AR" sz="2000" dirty="0">
                <a:solidFill>
                  <a:schemeClr val="accent1">
                    <a:lumMod val="50000"/>
                  </a:schemeClr>
                </a:solidFill>
                <a:latin typeface="Arial Black" panose="020B0A04020102020204" pitchFamily="34" charset="0"/>
              </a:rPr>
              <a:t> </a:t>
            </a:r>
            <a:r>
              <a:rPr lang="es-AR" sz="2000" dirty="0" err="1">
                <a:solidFill>
                  <a:schemeClr val="accent1">
                    <a:lumMod val="50000"/>
                  </a:schemeClr>
                </a:solidFill>
                <a:latin typeface="Arial Black" panose="020B0A04020102020204" pitchFamily="34" charset="0"/>
              </a:rPr>
              <a:t>System</a:t>
            </a:r>
            <a:r>
              <a:rPr lang="es-AR" sz="2000" dirty="0">
                <a:solidFill>
                  <a:schemeClr val="accent1">
                    <a:lumMod val="50000"/>
                  </a:schemeClr>
                </a:solidFill>
                <a:latin typeface="Arial Black" panose="020B0A04020102020204" pitchFamily="34" charset="0"/>
              </a:rPr>
              <a:t> 2 (DHIS2) para la presentación y análisis de información sobre la situación epidemiológica de la tuberculosis a nivel nacional y subnacional</a:t>
            </a:r>
          </a:p>
        </p:txBody>
      </p:sp>
    </p:spTree>
    <p:extLst>
      <p:ext uri="{BB962C8B-B14F-4D97-AF65-F5344CB8AC3E}">
        <p14:creationId xmlns:p14="http://schemas.microsoft.com/office/powerpoint/2010/main" val="7580953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TotalTime>
  <Words>466</Words>
  <Application>Microsoft Office PowerPoint</Application>
  <PresentationFormat>A4 Paper (210x297 mm)</PresentationFormat>
  <Paragraphs>14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 Bossio</dc:creator>
  <cp:lastModifiedBy>Juan Carlos Bossio</cp:lastModifiedBy>
  <cp:revision>2</cp:revision>
  <dcterms:created xsi:type="dcterms:W3CDTF">2019-07-11T09:46:22Z</dcterms:created>
  <dcterms:modified xsi:type="dcterms:W3CDTF">2019-07-11T10:03:59Z</dcterms:modified>
</cp:coreProperties>
</file>