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3.xml" ContentType="application/vnd.openxmlformats-officedocument.drawingml.chartshapes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5.xml" ContentType="application/vnd.openxmlformats-officedocument.drawingml.chartshapes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6.xml" ContentType="application/vnd.openxmlformats-officedocument.drawingml.chartshapes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7.xml" ContentType="application/vnd.openxmlformats-officedocument.drawingml.chartshapes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8.xml" ContentType="application/vnd.openxmlformats-officedocument.drawingml.chartshapes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9.xml" ContentType="application/vnd.openxmlformats-officedocument.drawingml.chartshapes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20.xml" ContentType="application/vnd.openxmlformats-officedocument.drawingml.chartshapes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2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6" r:id="rId2"/>
    <p:sldId id="327" r:id="rId3"/>
    <p:sldId id="256" r:id="rId4"/>
    <p:sldId id="264" r:id="rId5"/>
    <p:sldId id="257" r:id="rId6"/>
    <p:sldId id="263" r:id="rId7"/>
    <p:sldId id="328" r:id="rId8"/>
    <p:sldId id="258" r:id="rId9"/>
    <p:sldId id="259" r:id="rId10"/>
    <p:sldId id="260" r:id="rId11"/>
    <p:sldId id="261" r:id="rId12"/>
    <p:sldId id="262" r:id="rId13"/>
    <p:sldId id="329" r:id="rId14"/>
    <p:sldId id="325" r:id="rId15"/>
    <p:sldId id="337" r:id="rId16"/>
    <p:sldId id="265" r:id="rId17"/>
    <p:sldId id="267" r:id="rId18"/>
    <p:sldId id="330" r:id="rId19"/>
    <p:sldId id="268" r:id="rId20"/>
    <p:sldId id="331" r:id="rId21"/>
    <p:sldId id="333" r:id="rId22"/>
    <p:sldId id="368" r:id="rId23"/>
    <p:sldId id="335" r:id="rId24"/>
    <p:sldId id="336" r:id="rId25"/>
    <p:sldId id="332" r:id="rId26"/>
    <p:sldId id="338" r:id="rId27"/>
    <p:sldId id="367" r:id="rId28"/>
    <p:sldId id="285" r:id="rId29"/>
    <p:sldId id="366" r:id="rId30"/>
    <p:sldId id="369" r:id="rId3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jcbos\AppData\Local\Microsoft\Windows\INetCache\Content.Outlook\ZIDFRRNW\Figuras%20EnfResMen5%20201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jcbos\AppData\Local\Microsoft\Windows\INetCache\Content.Outlook\ZIDFRRNW\Figuras%20EnfResMen5%202017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bos\AppData\Local\Microsoft\Windows\INetCache\Content.Outlook\ZIDFRRNW\Figuras%20EnfResMen5%202017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opia%20MyPassport%2022-12-2015\Coni\RespMen5\TendenciaAnualAIEPI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tre%20Rios\An&#225;lisis%20mortalidad%20respiratorias%20menor%20de%201%20a&#241;o%20ENR%202001-2017.xlsx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b="1" baseline="0">
                <a:solidFill>
                  <a:sysClr val="windowText" lastClr="000000"/>
                </a:solidFill>
              </a:rPr>
              <a:t>Causas de mortalidad en menores de cinco años. Tasas por 1.000 nacidos vivos. Argentina, 2017.</a:t>
            </a:r>
            <a:endParaRPr lang="es-AR" b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48162977395770556"/>
          <c:y val="0.11339999584691464"/>
          <c:w val="0.4862331957140586"/>
          <c:h val="0.7204070419188045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chemeClr val="accent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CE-4BA4-9AB1-1CE42B8DFC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'Datos G1'!$B$5:$B$21</c:f>
              <c:strCache>
                <c:ptCount val="17"/>
                <c:pt idx="0">
                  <c:v>Enfermedades del oído y de la apófisis mastoides (H60-H95)</c:v>
                </c:pt>
                <c:pt idx="1">
                  <c:v>Enfermedades del ojo y sus anexos (H00-H59)</c:v>
                </c:pt>
                <c:pt idx="2">
                  <c:v>Enfermedades de la piel y del tejido subcutáneo (L00-L99)</c:v>
                </c:pt>
                <c:pt idx="3">
                  <c:v>Enfermedades del sistema osteomuscular y del tejido conjuntivo (M00-M25)</c:v>
                </c:pt>
                <c:pt idx="4">
                  <c:v>Enfermedades del sistema genitourinario (N00-N99)</c:v>
                </c:pt>
                <c:pt idx="5">
                  <c:v>Enfermedades de la sangre y de los órganos hematopoyéticos, y ciertos trastornos que afectan el mecanismo de la inmunidad (D50-D89)</c:v>
                </c:pt>
                <c:pt idx="6">
                  <c:v>Enfermedades del sistema digestivo (K00-K93)</c:v>
                </c:pt>
                <c:pt idx="7">
                  <c:v>Enfermedades endócrinas, nutricionales y metabólicas (E00-E90)</c:v>
                </c:pt>
                <c:pt idx="8">
                  <c:v>Enfermedades del sistema circulatorio (I00-I99)</c:v>
                </c:pt>
                <c:pt idx="9">
                  <c:v>Tumores (neoplasias) (C00-D48)</c:v>
                </c:pt>
                <c:pt idx="10">
                  <c:v>Enfermedades del sistema nervioso (G00-G99)</c:v>
                </c:pt>
                <c:pt idx="11">
                  <c:v>Ciertas enfermedades infecciosas y parasitarias (A00-B99)</c:v>
                </c:pt>
                <c:pt idx="12">
                  <c:v>Síntomas, signos y hallazgos anormales clínicos y de laboratorio no clasificados en otra parte (R00-R99) (MAL DEFINIDAS)</c:v>
                </c:pt>
                <c:pt idx="13">
                  <c:v>Causas externas de morbilidad y mortalidad (V01-Y98)</c:v>
                </c:pt>
                <c:pt idx="14">
                  <c:v>Enfermedades del sistema respiratorio (J00-J99)</c:v>
                </c:pt>
                <c:pt idx="15">
                  <c:v>Malformaciones congénitas, deformidades y anomalías cromosómicas (Q00-Q99)</c:v>
                </c:pt>
                <c:pt idx="16">
                  <c:v>Ciertas afecciones originadas en el período perinatal (P00-P96)</c:v>
                </c:pt>
              </c:strCache>
            </c:strRef>
          </c:cat>
          <c:val>
            <c:numRef>
              <c:f>'Datos G1'!$D$5:$D$21</c:f>
              <c:numCache>
                <c:formatCode>0.00</c:formatCode>
                <c:ptCount val="17"/>
                <c:pt idx="0">
                  <c:v>0</c:v>
                </c:pt>
                <c:pt idx="1">
                  <c:v>1.4192268336055884E-3</c:v>
                </c:pt>
                <c:pt idx="2">
                  <c:v>5.6769073344223537E-3</c:v>
                </c:pt>
                <c:pt idx="3">
                  <c:v>8.5153610016335309E-3</c:v>
                </c:pt>
                <c:pt idx="4">
                  <c:v>3.2642217172928534E-2</c:v>
                </c:pt>
                <c:pt idx="5">
                  <c:v>4.3996031841773239E-2</c:v>
                </c:pt>
                <c:pt idx="6">
                  <c:v>5.5349846510617945E-2</c:v>
                </c:pt>
                <c:pt idx="7">
                  <c:v>0.11921505402286942</c:v>
                </c:pt>
                <c:pt idx="8">
                  <c:v>0.14050345652695326</c:v>
                </c:pt>
                <c:pt idx="9">
                  <c:v>0.24694546904737238</c:v>
                </c:pt>
                <c:pt idx="10">
                  <c:v>0.28526459355472328</c:v>
                </c:pt>
                <c:pt idx="11">
                  <c:v>0.39880274024317031</c:v>
                </c:pt>
                <c:pt idx="12">
                  <c:v>0.52511392843406768</c:v>
                </c:pt>
                <c:pt idx="13">
                  <c:v>0.70109805580116069</c:v>
                </c:pt>
                <c:pt idx="14">
                  <c:v>0.78341321215028481</c:v>
                </c:pt>
                <c:pt idx="15">
                  <c:v>2.872515111217711</c:v>
                </c:pt>
                <c:pt idx="16">
                  <c:v>4.8083405122557332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CE-4BA4-9AB1-1CE42B8DFC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366705168"/>
        <c:axId val="366698096"/>
      </c:barChart>
      <c:catAx>
        <c:axId val="366705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66698096"/>
        <c:crosses val="autoZero"/>
        <c:auto val="1"/>
        <c:lblAlgn val="ctr"/>
        <c:lblOffset val="100"/>
        <c:noMultiLvlLbl val="0"/>
      </c:catAx>
      <c:valAx>
        <c:axId val="366698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>
                    <a:solidFill>
                      <a:sysClr val="windowText" lastClr="000000"/>
                    </a:solidFill>
                  </a:rPr>
                  <a:t>Tasas</a:t>
                </a:r>
                <a:r>
                  <a:rPr lang="es-AR" baseline="0">
                    <a:solidFill>
                      <a:sysClr val="windowText" lastClr="000000"/>
                    </a:solidFill>
                  </a:rPr>
                  <a:t> por 1.000 habitantes</a:t>
                </a:r>
                <a:endParaRPr lang="es-AR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6670516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b="1" dirty="0">
                <a:solidFill>
                  <a:sysClr val="windowText" lastClr="000000"/>
                </a:solidFill>
              </a:rPr>
              <a:t>Tendencia</a:t>
            </a:r>
            <a:r>
              <a:rPr lang="es-AR" b="1" baseline="0" dirty="0">
                <a:solidFill>
                  <a:sysClr val="windowText" lastClr="000000"/>
                </a:solidFill>
              </a:rPr>
              <a:t> de la mortalidad por enfermedades del sistema respiratorio (J00-J99) en menores de cinco años, Argentina, 1980-2017. Número de muertes y tasas por 1.000 nacidos vivos.</a:t>
            </a:r>
            <a:endParaRPr lang="es-AR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265897385503017"/>
          <c:y val="0.15159529040061215"/>
          <c:w val="0.82308338874993603"/>
          <c:h val="0.6161574474037140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677616"/>
        <c:axId val="474690128"/>
        <c:extLst>
          <c:ext xmlns:c15="http://schemas.microsoft.com/office/drawing/2012/chart" uri="{02D57815-91ED-43cb-92C2-25804820EDAC}">
            <c15:filteredBarSeries>
              <c15:ser>
                <c:idx val="3"/>
                <c:order val="2"/>
                <c:tx>
                  <c:v>%</c:v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'Datos G15'!$A$6:$A$42</c15:sqref>
                        </c15:formulaRef>
                      </c:ext>
                    </c:extLst>
                    <c:numCache>
                      <c:formatCode>General</c:formatCode>
                      <c:ptCount val="37"/>
                      <c:pt idx="0">
                        <c:v>1980</c:v>
                      </c:pt>
                      <c:pt idx="1">
                        <c:v>1981</c:v>
                      </c:pt>
                      <c:pt idx="2">
                        <c:v>1982</c:v>
                      </c:pt>
                      <c:pt idx="3">
                        <c:v>1983</c:v>
                      </c:pt>
                      <c:pt idx="4">
                        <c:v>1984</c:v>
                      </c:pt>
                      <c:pt idx="5">
                        <c:v>1985</c:v>
                      </c:pt>
                      <c:pt idx="6">
                        <c:v>1986</c:v>
                      </c:pt>
                      <c:pt idx="7">
                        <c:v>1987</c:v>
                      </c:pt>
                      <c:pt idx="8">
                        <c:v>1988</c:v>
                      </c:pt>
                      <c:pt idx="9">
                        <c:v>1989</c:v>
                      </c:pt>
                      <c:pt idx="10">
                        <c:v>1990</c:v>
                      </c:pt>
                      <c:pt idx="11">
                        <c:v>1991</c:v>
                      </c:pt>
                      <c:pt idx="12">
                        <c:v>1992</c:v>
                      </c:pt>
                      <c:pt idx="13">
                        <c:v>1993</c:v>
                      </c:pt>
                      <c:pt idx="14">
                        <c:v>1994</c:v>
                      </c:pt>
                      <c:pt idx="15">
                        <c:v>1995</c:v>
                      </c:pt>
                      <c:pt idx="16">
                        <c:v>1996</c:v>
                      </c:pt>
                      <c:pt idx="17">
                        <c:v>1997</c:v>
                      </c:pt>
                      <c:pt idx="18">
                        <c:v>1998</c:v>
                      </c:pt>
                      <c:pt idx="19">
                        <c:v>1999</c:v>
                      </c:pt>
                      <c:pt idx="20">
                        <c:v>2000</c:v>
                      </c:pt>
                      <c:pt idx="21">
                        <c:v>2001</c:v>
                      </c:pt>
                      <c:pt idx="22">
                        <c:v>2002</c:v>
                      </c:pt>
                      <c:pt idx="23">
                        <c:v>2003</c:v>
                      </c:pt>
                      <c:pt idx="24">
                        <c:v>2004</c:v>
                      </c:pt>
                      <c:pt idx="25">
                        <c:v>2005</c:v>
                      </c:pt>
                      <c:pt idx="26">
                        <c:v>2006</c:v>
                      </c:pt>
                      <c:pt idx="27">
                        <c:v>2007</c:v>
                      </c:pt>
                      <c:pt idx="28">
                        <c:v>2008</c:v>
                      </c:pt>
                      <c:pt idx="29">
                        <c:v>2009</c:v>
                      </c:pt>
                      <c:pt idx="30">
                        <c:v>2010</c:v>
                      </c:pt>
                      <c:pt idx="31">
                        <c:v>2011</c:v>
                      </c:pt>
                      <c:pt idx="32">
                        <c:v>2012</c:v>
                      </c:pt>
                      <c:pt idx="33">
                        <c:v>2013</c:v>
                      </c:pt>
                      <c:pt idx="34">
                        <c:v>2014</c:v>
                      </c:pt>
                      <c:pt idx="35">
                        <c:v>2015</c:v>
                      </c:pt>
                      <c:pt idx="36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'Datos G15'!$E$6:$E$42</c15:sqref>
                        </c15:formulaRef>
                      </c:ext>
                    </c:extLst>
                    <c:numCache>
                      <c:formatCode>0.00</c:formatCode>
                      <c:ptCount val="37"/>
                      <c:pt idx="0">
                        <c:v>12.285153052872811</c:v>
                      </c:pt>
                      <c:pt idx="1">
                        <c:v>11.278561011181331</c:v>
                      </c:pt>
                      <c:pt idx="2">
                        <c:v>10.747663551401869</c:v>
                      </c:pt>
                      <c:pt idx="3">
                        <c:v>11.074556322691256</c:v>
                      </c:pt>
                      <c:pt idx="4">
                        <c:v>11.125</c:v>
                      </c:pt>
                      <c:pt idx="5">
                        <c:v>9.3358228861029602</c:v>
                      </c:pt>
                      <c:pt idx="6">
                        <c:v>8.2490156008572999</c:v>
                      </c:pt>
                      <c:pt idx="7">
                        <c:v>9.081030735796336</c:v>
                      </c:pt>
                      <c:pt idx="8">
                        <c:v>8.8510861031143673</c:v>
                      </c:pt>
                      <c:pt idx="9">
                        <c:v>8.3632713440405748</c:v>
                      </c:pt>
                      <c:pt idx="10">
                        <c:v>8.1198824270417802</c:v>
                      </c:pt>
                      <c:pt idx="11">
                        <c:v>8.4624301823163659</c:v>
                      </c:pt>
                      <c:pt idx="12">
                        <c:v>9.1190195086298989</c:v>
                      </c:pt>
                      <c:pt idx="13">
                        <c:v>9.6962825944268758</c:v>
                      </c:pt>
                      <c:pt idx="14">
                        <c:v>8.4672435105067994</c:v>
                      </c:pt>
                      <c:pt idx="15">
                        <c:v>9.393616354173199</c:v>
                      </c:pt>
                      <c:pt idx="16">
                        <c:v>9.6702032468362518</c:v>
                      </c:pt>
                      <c:pt idx="17">
                        <c:v>8.9496061894472714</c:v>
                      </c:pt>
                      <c:pt idx="18">
                        <c:v>10.604175307617863</c:v>
                      </c:pt>
                      <c:pt idx="19">
                        <c:v>9.2860370537731587</c:v>
                      </c:pt>
                      <c:pt idx="20">
                        <c:v>8.1664827368752952</c:v>
                      </c:pt>
                      <c:pt idx="21">
                        <c:v>8.5641489274266451</c:v>
                      </c:pt>
                      <c:pt idx="22">
                        <c:v>8.1742803504380479</c:v>
                      </c:pt>
                      <c:pt idx="23">
                        <c:v>11.05972410493581</c:v>
                      </c:pt>
                      <c:pt idx="24">
                        <c:v>8.5261242526644132</c:v>
                      </c:pt>
                      <c:pt idx="25">
                        <c:v>8.274800346386991</c:v>
                      </c:pt>
                      <c:pt idx="26">
                        <c:v>9.3214393104139521</c:v>
                      </c:pt>
                      <c:pt idx="27">
                        <c:v>10.716730223917082</c:v>
                      </c:pt>
                      <c:pt idx="28">
                        <c:v>8.887148869531174</c:v>
                      </c:pt>
                      <c:pt idx="29">
                        <c:v>9.9603214976091152</c:v>
                      </c:pt>
                      <c:pt idx="30">
                        <c:v>8.5772773797338786</c:v>
                      </c:pt>
                      <c:pt idx="31">
                        <c:v>9.6787607859444851</c:v>
                      </c:pt>
                      <c:pt idx="32">
                        <c:v>8.7086422485338062</c:v>
                      </c:pt>
                      <c:pt idx="33">
                        <c:v>8.08</c:v>
                      </c:pt>
                      <c:pt idx="34">
                        <c:v>8.08</c:v>
                      </c:pt>
                      <c:pt idx="35">
                        <c:v>8.08</c:v>
                      </c:pt>
                      <c:pt idx="36">
                        <c:v>8.08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24E-43D3-ABCB-ABE44B34EFF3}"/>
                  </c:ext>
                </c:extLst>
              </c15:ser>
            </c15:filteredBarSeries>
          </c:ext>
        </c:extLst>
      </c:barChart>
      <c:barChart>
        <c:barDir val="col"/>
        <c:grouping val="clustered"/>
        <c:varyColors val="0"/>
        <c:ser>
          <c:idx val="1"/>
          <c:order val="0"/>
          <c:tx>
            <c:v>Muertes</c:v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numRef>
              <c:f>'Datos G15'!$A$6:$A$43</c:f>
              <c:numCache>
                <c:formatCode>General</c:formatCode>
                <c:ptCount val="38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</c:numCache>
            </c:numRef>
          </c:cat>
          <c:val>
            <c:numRef>
              <c:f>'Datos G15'!$C$6:$C$43</c:f>
              <c:numCache>
                <c:formatCode>General</c:formatCode>
                <c:ptCount val="38"/>
                <c:pt idx="0">
                  <c:v>3002</c:v>
                </c:pt>
                <c:pt idx="1">
                  <c:v>2784</c:v>
                </c:pt>
                <c:pt idx="2">
                  <c:v>2392</c:v>
                </c:pt>
                <c:pt idx="3">
                  <c:v>2390</c:v>
                </c:pt>
                <c:pt idx="4">
                  <c:v>2403</c:v>
                </c:pt>
                <c:pt idx="5">
                  <c:v>1750</c:v>
                </c:pt>
                <c:pt idx="6">
                  <c:v>1655</c:v>
                </c:pt>
                <c:pt idx="7">
                  <c:v>1755</c:v>
                </c:pt>
                <c:pt idx="8">
                  <c:v>1691</c:v>
                </c:pt>
                <c:pt idx="9">
                  <c:v>1583</c:v>
                </c:pt>
                <c:pt idx="10">
                  <c:v>1547</c:v>
                </c:pt>
                <c:pt idx="11">
                  <c:v>1606</c:v>
                </c:pt>
                <c:pt idx="12">
                  <c:v>1622</c:v>
                </c:pt>
                <c:pt idx="13">
                  <c:v>1625</c:v>
                </c:pt>
                <c:pt idx="14">
                  <c:v>1370</c:v>
                </c:pt>
                <c:pt idx="15">
                  <c:v>1498</c:v>
                </c:pt>
                <c:pt idx="16">
                  <c:v>1513</c:v>
                </c:pt>
                <c:pt idx="17">
                  <c:v>1284</c:v>
                </c:pt>
                <c:pt idx="18">
                  <c:v>1534</c:v>
                </c:pt>
                <c:pt idx="19">
                  <c:v>1233</c:v>
                </c:pt>
                <c:pt idx="20">
                  <c:v>1036</c:v>
                </c:pt>
                <c:pt idx="21">
                  <c:v>1042</c:v>
                </c:pt>
                <c:pt idx="22">
                  <c:v>1045</c:v>
                </c:pt>
                <c:pt idx="23">
                  <c:v>1387</c:v>
                </c:pt>
                <c:pt idx="24">
                  <c:v>984</c:v>
                </c:pt>
                <c:pt idx="25">
                  <c:v>860</c:v>
                </c:pt>
                <c:pt idx="26">
                  <c:v>930</c:v>
                </c:pt>
                <c:pt idx="27">
                  <c:v>1096</c:v>
                </c:pt>
                <c:pt idx="28">
                  <c:v>908</c:v>
                </c:pt>
                <c:pt idx="29">
                  <c:v>979</c:v>
                </c:pt>
                <c:pt idx="30">
                  <c:v>838</c:v>
                </c:pt>
                <c:pt idx="31">
                  <c:v>931</c:v>
                </c:pt>
                <c:pt idx="32">
                  <c:v>787</c:v>
                </c:pt>
                <c:pt idx="33">
                  <c:v>728</c:v>
                </c:pt>
                <c:pt idx="34">
                  <c:v>703</c:v>
                </c:pt>
                <c:pt idx="35">
                  <c:v>646</c:v>
                </c:pt>
                <c:pt idx="36">
                  <c:v>732</c:v>
                </c:pt>
                <c:pt idx="37" formatCode="###0">
                  <c:v>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E-43D3-ABCB-ABE44B34E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474675984"/>
        <c:axId val="474684688"/>
      </c:barChart>
      <c:lineChart>
        <c:grouping val="stacked"/>
        <c:varyColors val="0"/>
        <c:ser>
          <c:idx val="2"/>
          <c:order val="1"/>
          <c:tx>
            <c:v>Tasas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'Datos G15'!$A$6:$A$43</c:f>
              <c:numCache>
                <c:formatCode>General</c:formatCode>
                <c:ptCount val="38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</c:numCache>
            </c:numRef>
          </c:cat>
          <c:val>
            <c:numRef>
              <c:f>'Datos G15'!$D$6:$D$43</c:f>
              <c:numCache>
                <c:formatCode>0.00</c:formatCode>
                <c:ptCount val="38"/>
                <c:pt idx="0">
                  <c:v>4.3698124852617086</c:v>
                </c:pt>
                <c:pt idx="1">
                  <c:v>4.1543496070229997</c:v>
                </c:pt>
                <c:pt idx="2">
                  <c:v>3.6402983461905465</c:v>
                </c:pt>
                <c:pt idx="3">
                  <c:v>3.6918209945673079</c:v>
                </c:pt>
                <c:pt idx="4">
                  <c:v>3.8660540185725041</c:v>
                </c:pt>
                <c:pt idx="5">
                  <c:v>2.7173828652706047</c:v>
                </c:pt>
                <c:pt idx="6">
                  <c:v>2.4604287241301903</c:v>
                </c:pt>
                <c:pt idx="7">
                  <c:v>2.6639869942788792</c:v>
                </c:pt>
                <c:pt idx="8">
                  <c:v>2.5107572063631585</c:v>
                </c:pt>
                <c:pt idx="9">
                  <c:v>2.3950446933798122</c:v>
                </c:pt>
                <c:pt idx="10">
                  <c:v>2.3057993760778159</c:v>
                </c:pt>
                <c:pt idx="11">
                  <c:v>2.3375266173835714</c:v>
                </c:pt>
                <c:pt idx="12">
                  <c:v>2.4130836143886434</c:v>
                </c:pt>
                <c:pt idx="13">
                  <c:v>2.462169709403367</c:v>
                </c:pt>
                <c:pt idx="14">
                  <c:v>2.0551469430064251</c:v>
                </c:pt>
                <c:pt idx="15">
                  <c:v>2.2946600900707699</c:v>
                </c:pt>
                <c:pt idx="16">
                  <c:v>2.2574306470455707</c:v>
                </c:pt>
                <c:pt idx="17">
                  <c:v>1.8669330390442</c:v>
                </c:pt>
                <c:pt idx="18">
                  <c:v>2.244984274865689</c:v>
                </c:pt>
                <c:pt idx="19">
                  <c:v>1.7808731622558882</c:v>
                </c:pt>
                <c:pt idx="20">
                  <c:v>1.4760399955547829</c:v>
                </c:pt>
                <c:pt idx="21">
                  <c:v>1.5245173702806898</c:v>
                </c:pt>
                <c:pt idx="22">
                  <c:v>1.5042810831975402</c:v>
                </c:pt>
                <c:pt idx="23">
                  <c:v>1.9872426757140893</c:v>
                </c:pt>
                <c:pt idx="24">
                  <c:v>1.3364825788680916</c:v>
                </c:pt>
                <c:pt idx="25">
                  <c:v>1.2074920670579314</c:v>
                </c:pt>
                <c:pt idx="26">
                  <c:v>1.3353416105368503</c:v>
                </c:pt>
                <c:pt idx="27">
                  <c:v>1.5639447938903412</c:v>
                </c:pt>
                <c:pt idx="28">
                  <c:v>1.2164081129598372</c:v>
                </c:pt>
                <c:pt idx="29">
                  <c:v>1.3135015617117649</c:v>
                </c:pt>
                <c:pt idx="30">
                  <c:v>1.1082076130424663</c:v>
                </c:pt>
                <c:pt idx="31">
                  <c:v>1.2281641386625015</c:v>
                </c:pt>
                <c:pt idx="32">
                  <c:v>1.065936358046262</c:v>
                </c:pt>
                <c:pt idx="33">
                  <c:v>0.9647457007194512</c:v>
                </c:pt>
                <c:pt idx="34">
                  <c:v>0.9</c:v>
                </c:pt>
                <c:pt idx="35">
                  <c:v>0.84</c:v>
                </c:pt>
                <c:pt idx="36">
                  <c:v>1.0054461667364893</c:v>
                </c:pt>
                <c:pt idx="37">
                  <c:v>0.78341321215028481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4E-43D3-ABCB-ABE44B34E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4677616"/>
        <c:axId val="474690128"/>
      </c:lineChart>
      <c:catAx>
        <c:axId val="47467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4690128"/>
        <c:crossesAt val="0.5"/>
        <c:auto val="1"/>
        <c:lblAlgn val="ctr"/>
        <c:lblOffset val="100"/>
        <c:noMultiLvlLbl val="0"/>
      </c:catAx>
      <c:valAx>
        <c:axId val="474690128"/>
        <c:scaling>
          <c:logBase val="10"/>
          <c:orientation val="minMax"/>
          <c:max val="5"/>
          <c:min val="0.5"/>
        </c:scaling>
        <c:delete val="0"/>
        <c:axPos val="l"/>
        <c:min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Tasas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4677616"/>
        <c:crosses val="autoZero"/>
        <c:crossBetween val="between"/>
      </c:valAx>
      <c:valAx>
        <c:axId val="47468468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4675984"/>
        <c:crosses val="max"/>
        <c:crossBetween val="between"/>
      </c:valAx>
      <c:catAx>
        <c:axId val="474675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468468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b="1" baseline="0" dirty="0">
                <a:solidFill>
                  <a:sysClr val="windowText" lastClr="000000"/>
                </a:solidFill>
              </a:rPr>
              <a:t>Causas de mortalidad por enfermedades del sistema respiratorio (J00-J99) de menores de cinco años. Tasas por 1.000 nacidos vivos. Argentina, 2017.</a:t>
            </a:r>
            <a:endParaRPr lang="es-AR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11617819801213373"/>
          <c:y val="6.276150627615062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48162977395770556"/>
          <c:y val="0.11339999584691464"/>
          <c:w val="0.4862331957140586"/>
          <c:h val="0.7204070419188045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1D0C-46BA-93DA-E210612312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'Datos G2'!$A$5:$A$14</c:f>
              <c:strCache>
                <c:ptCount val="10"/>
                <c:pt idx="0">
                  <c:v>Otras enfermedades de las vías respiratorias superiores (J30-J39)</c:v>
                </c:pt>
                <c:pt idx="1">
                  <c:v>Infecciones agudas de las vías respiratorias superiores (J00-J06)</c:v>
                </c:pt>
                <c:pt idx="2">
                  <c:v>Afecciones supurativas y necróticas de las vías respiratorias inferiores (J85-J86)</c:v>
                </c:pt>
                <c:pt idx="3">
                  <c:v>Otras enfermedades de la pleura (J90-J94)</c:v>
                </c:pt>
                <c:pt idx="4">
                  <c:v>Enfermedades crónicas de las vías respiratorias inferiores (J40-J47)</c:v>
                </c:pt>
                <c:pt idx="5">
                  <c:v>Otras enfermedades respiratorias que afectan principalmente el intersticio (J80-J84)</c:v>
                </c:pt>
                <c:pt idx="6">
                  <c:v>Otras enfermedades del sistema respiratorio (J95-J99)</c:v>
                </c:pt>
                <c:pt idx="7">
                  <c:v>Otras infecciones agudas de las vías respiratorias inferiores (J20-J22)</c:v>
                </c:pt>
                <c:pt idx="8">
                  <c:v>Enfermedades del pulmón debidas a agentes externos (J60-J70)</c:v>
                </c:pt>
                <c:pt idx="9">
                  <c:v>Influenza [gripe] y neumonía (J09-J18)</c:v>
                </c:pt>
              </c:strCache>
            </c:strRef>
          </c:cat>
          <c:val>
            <c:numRef>
              <c:f>'Datos G2'!$D$5:$D$14</c:f>
              <c:numCache>
                <c:formatCode>0.00</c:formatCode>
                <c:ptCount val="10"/>
                <c:pt idx="0">
                  <c:v>1.4192268336055882E-3</c:v>
                </c:pt>
                <c:pt idx="1">
                  <c:v>2.8384536672111764E-3</c:v>
                </c:pt>
                <c:pt idx="2">
                  <c:v>4.2576805008167646E-3</c:v>
                </c:pt>
                <c:pt idx="3">
                  <c:v>1.1353814668844706E-2</c:v>
                </c:pt>
                <c:pt idx="4">
                  <c:v>1.7030722003267058E-2</c:v>
                </c:pt>
                <c:pt idx="5">
                  <c:v>5.3930619677012355E-2</c:v>
                </c:pt>
                <c:pt idx="6">
                  <c:v>7.3799795347490593E-2</c:v>
                </c:pt>
                <c:pt idx="7">
                  <c:v>0.10502278568681354</c:v>
                </c:pt>
                <c:pt idx="8">
                  <c:v>0.2313339738777109</c:v>
                </c:pt>
                <c:pt idx="9">
                  <c:v>0.28242613988751208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6-4470-A204-AF200C95D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66700816"/>
        <c:axId val="366689936"/>
      </c:barChart>
      <c:catAx>
        <c:axId val="366700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66689936"/>
        <c:crosses val="autoZero"/>
        <c:auto val="1"/>
        <c:lblAlgn val="ctr"/>
        <c:lblOffset val="100"/>
        <c:noMultiLvlLbl val="0"/>
      </c:catAx>
      <c:valAx>
        <c:axId val="366689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>
                    <a:solidFill>
                      <a:sysClr val="windowText" lastClr="000000"/>
                    </a:solidFill>
                  </a:rPr>
                  <a:t>Tasas</a:t>
                </a:r>
                <a:r>
                  <a:rPr lang="es-AR" baseline="0">
                    <a:solidFill>
                      <a:sysClr val="windowText" lastClr="000000"/>
                    </a:solidFill>
                  </a:rPr>
                  <a:t> por 1.000 habitantes</a:t>
                </a:r>
                <a:endParaRPr lang="es-AR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66700816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20187228527129"/>
          <c:y val="0.15342319653618358"/>
          <c:w val="0.83998493158254706"/>
          <c:h val="0.582933042433987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'Datos G9'!$B$2</c:f>
              <c:strCache>
                <c:ptCount val="1"/>
                <c:pt idx="0">
                  <c:v>2016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'Datos G9'!#REF!</c:f>
            </c:multiLvlStrRef>
          </c:cat>
          <c:val>
            <c:numRef>
              <c:f>'Datos G9'!$B$3:$B$27</c:f>
              <c:numCache>
                <c:formatCode>General</c:formatCode>
                <c:ptCount val="25"/>
                <c:pt idx="0">
                  <c:v>32</c:v>
                </c:pt>
                <c:pt idx="1">
                  <c:v>61</c:v>
                </c:pt>
                <c:pt idx="2">
                  <c:v>41</c:v>
                </c:pt>
                <c:pt idx="3">
                  <c:v>8</c:v>
                </c:pt>
                <c:pt idx="4">
                  <c:v>31</c:v>
                </c:pt>
                <c:pt idx="5">
                  <c:v>319</c:v>
                </c:pt>
                <c:pt idx="6">
                  <c:v>22</c:v>
                </c:pt>
                <c:pt idx="7">
                  <c:v>32</c:v>
                </c:pt>
                <c:pt idx="8">
                  <c:v>732</c:v>
                </c:pt>
                <c:pt idx="9">
                  <c:v>20</c:v>
                </c:pt>
                <c:pt idx="10">
                  <c:v>16</c:v>
                </c:pt>
                <c:pt idx="11">
                  <c:v>6</c:v>
                </c:pt>
                <c:pt idx="12">
                  <c:v>29</c:v>
                </c:pt>
                <c:pt idx="13">
                  <c:v>9</c:v>
                </c:pt>
                <c:pt idx="14">
                  <c:v>22</c:v>
                </c:pt>
                <c:pt idx="15">
                  <c:v>7</c:v>
                </c:pt>
                <c:pt idx="16">
                  <c:v>27</c:v>
                </c:pt>
                <c:pt idx="17">
                  <c:v>7</c:v>
                </c:pt>
                <c:pt idx="18">
                  <c:v>28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0F-49DE-858B-E10AC36FCDB1}"/>
            </c:ext>
          </c:extLst>
        </c:ser>
        <c:ser>
          <c:idx val="3"/>
          <c:order val="2"/>
          <c:tx>
            <c:strRef>
              <c:f>'Datos G9'!$C$2</c:f>
              <c:strCache>
                <c:ptCount val="1"/>
                <c:pt idx="0">
                  <c:v>2017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'Datos G9'!#REF!</c:f>
            </c:multiLvlStrRef>
          </c:cat>
          <c:val>
            <c:numRef>
              <c:f>'Datos G9'!$C$3:$C$27</c:f>
              <c:numCache>
                <c:formatCode>General</c:formatCode>
                <c:ptCount val="25"/>
                <c:pt idx="0">
                  <c:v>19</c:v>
                </c:pt>
                <c:pt idx="1">
                  <c:v>44</c:v>
                </c:pt>
                <c:pt idx="2">
                  <c:v>34</c:v>
                </c:pt>
                <c:pt idx="3">
                  <c:v>5</c:v>
                </c:pt>
                <c:pt idx="4">
                  <c:v>20</c:v>
                </c:pt>
                <c:pt idx="5">
                  <c:v>247</c:v>
                </c:pt>
                <c:pt idx="6">
                  <c:v>17</c:v>
                </c:pt>
                <c:pt idx="7">
                  <c:v>15</c:v>
                </c:pt>
                <c:pt idx="8">
                  <c:v>526</c:v>
                </c:pt>
                <c:pt idx="9">
                  <c:v>13</c:v>
                </c:pt>
                <c:pt idx="10">
                  <c:v>13</c:v>
                </c:pt>
                <c:pt idx="11">
                  <c:v>4</c:v>
                </c:pt>
                <c:pt idx="12">
                  <c:v>19</c:v>
                </c:pt>
                <c:pt idx="13">
                  <c:v>7</c:v>
                </c:pt>
                <c:pt idx="14">
                  <c:v>17</c:v>
                </c:pt>
                <c:pt idx="15">
                  <c:v>5</c:v>
                </c:pt>
                <c:pt idx="16">
                  <c:v>20</c:v>
                </c:pt>
                <c:pt idx="17">
                  <c:v>2</c:v>
                </c:pt>
                <c:pt idx="18">
                  <c:v>13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0F-49DE-858B-E10AC36FC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678160"/>
        <c:axId val="474679792"/>
      </c:barChart>
      <c:barChart>
        <c:barDir val="col"/>
        <c:grouping val="clustered"/>
        <c:varyColors val="0"/>
        <c:ser>
          <c:idx val="1"/>
          <c:order val="1"/>
          <c:tx>
            <c:v>Tasa 2016-2017</c:v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E15-49DD-BF72-B7B205414556}"/>
              </c:ext>
            </c:extLst>
          </c:dPt>
          <c:dPt>
            <c:idx val="8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20F-49DE-858B-E10AC36FCDB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C20F-49DE-858B-E10AC36FCDB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20F-49DE-858B-E10AC36FCDB1}"/>
              </c:ext>
            </c:extLst>
          </c:dPt>
          <c:cat>
            <c:strRef>
              <c:f>'Datos G9'!$A$3:$A$27</c:f>
              <c:strCache>
                <c:ptCount val="25"/>
                <c:pt idx="0">
                  <c:v>FOR</c:v>
                </c:pt>
                <c:pt idx="1">
                  <c:v>MIS</c:v>
                </c:pt>
                <c:pt idx="2">
                  <c:v>TUC</c:v>
                </c:pt>
                <c:pt idx="3">
                  <c:v>LAP</c:v>
                </c:pt>
                <c:pt idx="4">
                  <c:v>CHA</c:v>
                </c:pt>
                <c:pt idx="5">
                  <c:v>BUE</c:v>
                </c:pt>
                <c:pt idx="6">
                  <c:v>ENR</c:v>
                </c:pt>
                <c:pt idx="7">
                  <c:v>SAL</c:v>
                </c:pt>
                <c:pt idx="8">
                  <c:v>ARG</c:v>
                </c:pt>
                <c:pt idx="9">
                  <c:v>COR</c:v>
                </c:pt>
                <c:pt idx="10">
                  <c:v>SGO</c:v>
                </c:pt>
                <c:pt idx="11">
                  <c:v>CAT</c:v>
                </c:pt>
                <c:pt idx="12">
                  <c:v>MEN</c:v>
                </c:pt>
                <c:pt idx="13">
                  <c:v>SJU</c:v>
                </c:pt>
                <c:pt idx="14">
                  <c:v>CABA</c:v>
                </c:pt>
                <c:pt idx="15">
                  <c:v>RNO</c:v>
                </c:pt>
                <c:pt idx="16">
                  <c:v>CBA</c:v>
                </c:pt>
                <c:pt idx="17">
                  <c:v>NEU</c:v>
                </c:pt>
                <c:pt idx="18">
                  <c:v>SFE</c:v>
                </c:pt>
                <c:pt idx="19">
                  <c:v>TFU</c:v>
                </c:pt>
                <c:pt idx="20">
                  <c:v>STU</c:v>
                </c:pt>
                <c:pt idx="21">
                  <c:v>LAR</c:v>
                </c:pt>
                <c:pt idx="22">
                  <c:v>JUJ</c:v>
                </c:pt>
                <c:pt idx="23">
                  <c:v>SLU</c:v>
                </c:pt>
                <c:pt idx="24">
                  <c:v>CHU</c:v>
                </c:pt>
              </c:strCache>
            </c:strRef>
          </c:cat>
          <c:val>
            <c:numRef>
              <c:f>'Datos G9'!$F$3:$F$27</c:f>
              <c:numCache>
                <c:formatCode>0.00</c:formatCode>
                <c:ptCount val="25"/>
                <c:pt idx="0">
                  <c:v>2.2212543554006969</c:v>
                </c:pt>
                <c:pt idx="1">
                  <c:v>2.0565250602268055</c:v>
                </c:pt>
                <c:pt idx="2">
                  <c:v>1.3471037269869781</c:v>
                </c:pt>
                <c:pt idx="3">
                  <c:v>1.2743848642289972</c:v>
                </c:pt>
                <c:pt idx="4">
                  <c:v>1.1296181447683176</c:v>
                </c:pt>
                <c:pt idx="5">
                  <c:v>1.0575643881074455</c:v>
                </c:pt>
                <c:pt idx="6">
                  <c:v>0.88313217544892553</c:v>
                </c:pt>
                <c:pt idx="7">
                  <c:v>0.88201625161859365</c:v>
                </c:pt>
                <c:pt idx="8">
                  <c:v>0.87809672186530641</c:v>
                </c:pt>
                <c:pt idx="9">
                  <c:v>0.82458770614692656</c:v>
                </c:pt>
                <c:pt idx="10">
                  <c:v>0.82157629327440651</c:v>
                </c:pt>
                <c:pt idx="11">
                  <c:v>0.76470138410950528</c:v>
                </c:pt>
                <c:pt idx="12">
                  <c:v>0.74076360381493256</c:v>
                </c:pt>
                <c:pt idx="13">
                  <c:v>0.57715893514176464</c:v>
                </c:pt>
                <c:pt idx="14">
                  <c:v>0.51331999578814358</c:v>
                </c:pt>
                <c:pt idx="15">
                  <c:v>0.51201092289968853</c:v>
                </c:pt>
                <c:pt idx="16">
                  <c:v>0.42241875179752664</c:v>
                </c:pt>
                <c:pt idx="17">
                  <c:v>0.41599260457591863</c:v>
                </c:pt>
                <c:pt idx="18">
                  <c:v>0.37553697207287251</c:v>
                </c:pt>
                <c:pt idx="19">
                  <c:v>0.36055525509284297</c:v>
                </c:pt>
                <c:pt idx="20">
                  <c:v>0.33709758975223331</c:v>
                </c:pt>
                <c:pt idx="21">
                  <c:v>0.33120808147718805</c:v>
                </c:pt>
                <c:pt idx="22">
                  <c:v>0.28967515001034555</c:v>
                </c:pt>
                <c:pt idx="23">
                  <c:v>0.27157308710706768</c:v>
                </c:pt>
                <c:pt idx="24">
                  <c:v>0.26836992109924318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0F-49DE-858B-E10AC36FC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474678160"/>
        <c:axId val="474679792"/>
      </c:barChart>
      <c:catAx>
        <c:axId val="47467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4679792"/>
        <c:crosses val="autoZero"/>
        <c:auto val="1"/>
        <c:lblAlgn val="ctr"/>
        <c:lblOffset val="100"/>
        <c:noMultiLvlLbl val="0"/>
      </c:catAx>
      <c:valAx>
        <c:axId val="474679792"/>
        <c:scaling>
          <c:orientation val="minMax"/>
          <c:max val="2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Tasas Bianuales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46781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AR" sz="1400" b="1" i="0" u="none" strike="noStrike" kern="1200" spc="0" baseline="0" noProof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sz="1400" b="1" noProof="0" dirty="0">
                <a:solidFill>
                  <a:sysClr val="windowText" lastClr="000000"/>
                </a:solidFill>
              </a:rPr>
              <a:t>Mortalidad por enfermedades del sistema respiratorio (J00-J99) en menores de 5 años, por edad al momento de la muerte según sexo. Número de muertes, Argentina 2017.</a:t>
            </a:r>
          </a:p>
        </c:rich>
      </c:tx>
      <c:layout>
        <c:manualLayout>
          <c:xMode val="edge"/>
          <c:yMode val="edge"/>
          <c:x val="0.10023215522507375"/>
          <c:y val="1.25490185745237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AR" sz="1400" b="1" i="0" u="none" strike="noStrike" kern="1200" spc="0" baseline="0" noProof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8.2091772814380501E-2"/>
          <c:y val="0.11339999584691464"/>
          <c:w val="0.90287976346897825"/>
          <c:h val="0.69034447206209593"/>
        </c:manualLayout>
      </c:layout>
      <c:barChart>
        <c:barDir val="col"/>
        <c:grouping val="clustered"/>
        <c:varyColors val="0"/>
        <c:ser>
          <c:idx val="14"/>
          <c:order val="0"/>
          <c:tx>
            <c:v>Varones</c:v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'Datos G3'!$D$4:$D$8</c:f>
              <c:strCache>
                <c:ptCount val="5"/>
                <c:pt idx="0">
                  <c:v>&lt; 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'Datos G3'!$B$4:$B$8</c:f>
              <c:numCache>
                <c:formatCode>General</c:formatCode>
                <c:ptCount val="5"/>
                <c:pt idx="0">
                  <c:v>213</c:v>
                </c:pt>
                <c:pt idx="1">
                  <c:v>42</c:v>
                </c:pt>
                <c:pt idx="2">
                  <c:v>24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C-495E-84B0-D8006918BC08}"/>
            </c:ext>
          </c:extLst>
        </c:ser>
        <c:ser>
          <c:idx val="15"/>
          <c:order val="1"/>
          <c:tx>
            <c:v>Mujeres</c:v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'Datos G3'!$D$4:$D$8</c:f>
              <c:strCache>
                <c:ptCount val="5"/>
                <c:pt idx="0">
                  <c:v>&lt; 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'Datos G3'!$E$4:$E$8</c:f>
              <c:numCache>
                <c:formatCode>General</c:formatCode>
                <c:ptCount val="5"/>
                <c:pt idx="0">
                  <c:v>189</c:v>
                </c:pt>
                <c:pt idx="1">
                  <c:v>33</c:v>
                </c:pt>
                <c:pt idx="2">
                  <c:v>14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3C-495E-84B0-D8006918B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3934512"/>
        <c:axId val="366692112"/>
      </c:barChart>
      <c:catAx>
        <c:axId val="28393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Edad (en años)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66692112"/>
        <c:crosses val="autoZero"/>
        <c:auto val="1"/>
        <c:lblAlgn val="ctr"/>
        <c:lblOffset val="100"/>
        <c:noMultiLvlLbl val="0"/>
      </c:catAx>
      <c:valAx>
        <c:axId val="36669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839345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AR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Distribución de las muertes por enfermedades del sistema respiratorio (J00-J99) en menores de un año, por mes de edad y sexo, Argentina,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636436605174722"/>
          <c:y val="0.12179403073286052"/>
          <c:w val="0.7877925041041004"/>
          <c:h val="0.69954078014184395"/>
        </c:manualLayout>
      </c:layout>
      <c:barChart>
        <c:barDir val="col"/>
        <c:grouping val="clustered"/>
        <c:varyColors val="0"/>
        <c:ser>
          <c:idx val="14"/>
          <c:order val="0"/>
          <c:tx>
            <c:strRef>
              <c:f>'Datos G3'!$B$13</c:f>
              <c:strCache>
                <c:ptCount val="1"/>
                <c:pt idx="0">
                  <c:v>Varones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'Datos G3'!$D$14:$D$25</c:f>
              <c:strCache>
                <c:ptCount val="12"/>
                <c:pt idx="0">
                  <c:v>&lt;1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</c:strCache>
            </c:strRef>
          </c:cat>
          <c:val>
            <c:numRef>
              <c:f>'Datos G3'!$B$14:$B$25</c:f>
              <c:numCache>
                <c:formatCode>General</c:formatCode>
                <c:ptCount val="12"/>
                <c:pt idx="0">
                  <c:v>9</c:v>
                </c:pt>
                <c:pt idx="1">
                  <c:v>56</c:v>
                </c:pt>
                <c:pt idx="2">
                  <c:v>35</c:v>
                </c:pt>
                <c:pt idx="3">
                  <c:v>28</c:v>
                </c:pt>
                <c:pt idx="4">
                  <c:v>21</c:v>
                </c:pt>
                <c:pt idx="5">
                  <c:v>21</c:v>
                </c:pt>
                <c:pt idx="6">
                  <c:v>10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2-4C17-85EF-E7E208DF3C87}"/>
            </c:ext>
          </c:extLst>
        </c:ser>
        <c:ser>
          <c:idx val="15"/>
          <c:order val="1"/>
          <c:tx>
            <c:v>Mujeres</c:v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'Datos G3'!$D$14:$D$25</c:f>
              <c:strCache>
                <c:ptCount val="12"/>
                <c:pt idx="0">
                  <c:v>&lt;1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</c:strCache>
            </c:strRef>
          </c:cat>
          <c:val>
            <c:numRef>
              <c:f>'Datos G3'!$E$14:$E$25</c:f>
              <c:numCache>
                <c:formatCode>General</c:formatCode>
                <c:ptCount val="12"/>
                <c:pt idx="0">
                  <c:v>15</c:v>
                </c:pt>
                <c:pt idx="1">
                  <c:v>44</c:v>
                </c:pt>
                <c:pt idx="2">
                  <c:v>31</c:v>
                </c:pt>
                <c:pt idx="3">
                  <c:v>19</c:v>
                </c:pt>
                <c:pt idx="4">
                  <c:v>19</c:v>
                </c:pt>
                <c:pt idx="5">
                  <c:v>12</c:v>
                </c:pt>
                <c:pt idx="6">
                  <c:v>15</c:v>
                </c:pt>
                <c:pt idx="7">
                  <c:v>11</c:v>
                </c:pt>
                <c:pt idx="8">
                  <c:v>5</c:v>
                </c:pt>
                <c:pt idx="9">
                  <c:v>3</c:v>
                </c:pt>
                <c:pt idx="10">
                  <c:v>9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2-4C17-85EF-E7E208DF3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72190064"/>
        <c:axId val="472198224"/>
      </c:barChart>
      <c:catAx>
        <c:axId val="472190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Edad (en meses)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98224"/>
        <c:crosses val="autoZero"/>
        <c:auto val="1"/>
        <c:lblAlgn val="ctr"/>
        <c:lblOffset val="100"/>
        <c:noMultiLvlLbl val="0"/>
      </c:catAx>
      <c:valAx>
        <c:axId val="47219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900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  <a:prstDash val="solid"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700" b="1">
          <a:solidFill>
            <a:schemeClr val="tx1"/>
          </a:solidFill>
        </a:defRPr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lang="es-AR" sz="1400" noProof="0">
                <a:solidFill>
                  <a:sysClr val="windowText" lastClr="000000"/>
                </a:solidFill>
              </a:defRPr>
            </a:pPr>
            <a:r>
              <a:rPr lang="es-AR" sz="1400" noProof="0" dirty="0">
                <a:solidFill>
                  <a:sysClr val="windowText" lastClr="000000"/>
                </a:solidFill>
              </a:rPr>
              <a:t>Mortalidad por Enfermedades del Sistema Respiratorio (J00-J99) en Menores de 5 Años, por Mes de Registro de la Muerte. Número de muertes, Argentina 2017.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03836527080675"/>
          <c:y val="0.13224290260291885"/>
          <c:w val="0.82023748071784375"/>
          <c:h val="0.6336830995406203"/>
        </c:manualLayout>
      </c:layout>
      <c:lineChart>
        <c:grouping val="standard"/>
        <c:varyColors val="0"/>
        <c:ser>
          <c:idx val="0"/>
          <c:order val="1"/>
          <c:tx>
            <c:v>&lt; 1 año</c:v>
          </c:tx>
          <c:spPr>
            <a:ln w="28575">
              <a:solidFill>
                <a:schemeClr val="accent6">
                  <a:lumMod val="50000"/>
                </a:schemeClr>
              </a:solidFill>
            </a:ln>
          </c:spPr>
          <c:marker>
            <c:symbol val="diamond"/>
            <c:size val="8"/>
            <c:spPr>
              <a:solidFill>
                <a:srgbClr val="92D050"/>
              </a:solidFill>
            </c:spPr>
          </c:marker>
          <c:val>
            <c:numRef>
              <c:f>'Datos G4'!$D$2:$D$13</c:f>
              <c:numCache>
                <c:formatCode>General</c:formatCode>
                <c:ptCount val="12"/>
                <c:pt idx="0">
                  <c:v>16</c:v>
                </c:pt>
                <c:pt idx="1">
                  <c:v>18</c:v>
                </c:pt>
                <c:pt idx="2">
                  <c:v>21</c:v>
                </c:pt>
                <c:pt idx="3">
                  <c:v>22</c:v>
                </c:pt>
                <c:pt idx="4">
                  <c:v>42</c:v>
                </c:pt>
                <c:pt idx="5">
                  <c:v>69</c:v>
                </c:pt>
                <c:pt idx="6">
                  <c:v>75</c:v>
                </c:pt>
                <c:pt idx="7">
                  <c:v>40</c:v>
                </c:pt>
                <c:pt idx="8">
                  <c:v>32</c:v>
                </c:pt>
                <c:pt idx="9">
                  <c:v>26</c:v>
                </c:pt>
                <c:pt idx="10">
                  <c:v>19</c:v>
                </c:pt>
                <c:pt idx="11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A-4456-A766-1D080C29D6BC}"/>
            </c:ext>
          </c:extLst>
        </c:ser>
        <c:ser>
          <c:idx val="1"/>
          <c:order val="2"/>
          <c:tx>
            <c:v>1 a 4 años</c:v>
          </c:tx>
          <c:spPr>
            <a:ln w="38100">
              <a:solidFill>
                <a:schemeClr val="accent4">
                  <a:lumMod val="75000"/>
                </a:schemeClr>
              </a:solidFill>
            </a:ln>
          </c:spPr>
          <c:marker>
            <c:symbol val="diamond"/>
            <c:size val="8"/>
            <c:spPr>
              <a:solidFill>
                <a:schemeClr val="accent1"/>
              </a:solidFill>
            </c:spPr>
          </c:marker>
          <c:val>
            <c:numRef>
              <c:f>'Datos G4'!$E$2:$E$13</c:f>
              <c:numCache>
                <c:formatCode>General</c:formatCode>
                <c:ptCount val="12"/>
                <c:pt idx="0">
                  <c:v>7</c:v>
                </c:pt>
                <c:pt idx="1">
                  <c:v>11</c:v>
                </c:pt>
                <c:pt idx="2">
                  <c:v>8</c:v>
                </c:pt>
                <c:pt idx="3">
                  <c:v>7</c:v>
                </c:pt>
                <c:pt idx="4">
                  <c:v>16</c:v>
                </c:pt>
                <c:pt idx="5">
                  <c:v>39</c:v>
                </c:pt>
                <c:pt idx="6">
                  <c:v>12</c:v>
                </c:pt>
                <c:pt idx="7">
                  <c:v>10</c:v>
                </c:pt>
                <c:pt idx="8">
                  <c:v>16</c:v>
                </c:pt>
                <c:pt idx="9">
                  <c:v>11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9A-4456-A766-1D080C29D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2201488"/>
        <c:axId val="472204752"/>
        <c:extLst>
          <c:ext xmlns:c15="http://schemas.microsoft.com/office/drawing/2012/chart" uri="{02D57815-91ED-43cb-92C2-25804820EDAC}">
            <c15:filteredLineSeries>
              <c15:ser>
                <c:idx val="14"/>
                <c:order val="0"/>
                <c:tx>
                  <c:v>Muertes menores de 5 años</c:v>
                </c:tx>
                <c:spPr>
                  <a:ln w="28575" cap="rnd">
                    <a:solidFill>
                      <a:schemeClr val="tx1"/>
                    </a:solidFill>
                    <a:round/>
                  </a:ln>
                  <a:effectLst/>
                </c:spPr>
                <c:marker>
                  <c:symbol val="diamond"/>
                  <c:size val="8"/>
                  <c:spPr>
                    <a:solidFill>
                      <a:srgbClr val="FF0000"/>
                    </a:solidFill>
                  </c:spPr>
                </c:marker>
                <c:val>
                  <c:numRef>
                    <c:extLst>
                      <c:ext uri="{02D57815-91ED-43cb-92C2-25804820EDAC}">
                        <c15:formulaRef>
                          <c15:sqref>'Datos G4'!#REF!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uri="{02D57815-91ED-43cb-92C2-25804820EDAC}">
                    <c15:filteredCategoryTitle>
                      <c15:cat>
                        <c:multiLvlStrRef>
                          <c:extLst>
                            <c:ext uri="{02D57815-91ED-43cb-92C2-25804820EDAC}">
                              <c15:formulaRef>
                                <c15:sqref>'Datos G4'!#REF!</c15:sqref>
                              </c15:formulaRef>
                            </c:ext>
                          </c:extLst>
                        </c:multiLvlStrRef>
                      </c15:cat>
                    </c15:filteredCategoryTitle>
                  </c:ext>
                  <c:ext xmlns:c16="http://schemas.microsoft.com/office/drawing/2014/chart" uri="{C3380CC4-5D6E-409C-BE32-E72D297353CC}">
                    <c16:uniqueId val="{00000002-4A9A-4456-A766-1D080C29D6BC}"/>
                  </c:ext>
                </c:extLst>
              </c15:ser>
            </c15:filteredLineSeries>
          </c:ext>
        </c:extLst>
      </c:lineChart>
      <c:catAx>
        <c:axId val="47220148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Edad (en meses)</a:t>
                </a:r>
              </a:p>
            </c:rich>
          </c:tx>
          <c:layout>
            <c:manualLayout>
              <c:xMode val="edge"/>
              <c:yMode val="edge"/>
              <c:x val="0.47119641097450105"/>
              <c:y val="0.8863467436067852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AR"/>
          </a:p>
        </c:txPr>
        <c:crossAx val="472204752"/>
        <c:crosses val="autoZero"/>
        <c:auto val="1"/>
        <c:lblAlgn val="ctr"/>
        <c:lblOffset val="100"/>
        <c:noMultiLvlLbl val="0"/>
      </c:catAx>
      <c:valAx>
        <c:axId val="47220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s-AR"/>
          </a:p>
        </c:txPr>
        <c:crossAx val="4722014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</c:dTable>
      <c:spPr>
        <a:noFill/>
        <a:ln>
          <a:solidFill>
            <a:schemeClr val="tx1"/>
          </a:solidFill>
          <a:prstDash val="solid"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es-A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es-AR" sz="1600" dirty="0"/>
              <a:t>Mortalidad por enfermedades del sistema respiratorio (J00-J99) en menores de 1 año, según peso y edad gestacional al nacer. Argentina, 2017.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59150739441455"/>
          <c:y val="0.11345736234708667"/>
          <c:w val="0.85468780075891615"/>
          <c:h val="0.61161975827768689"/>
        </c:manualLayout>
      </c:layout>
      <c:barChart>
        <c:barDir val="col"/>
        <c:grouping val="clustered"/>
        <c:varyColors val="0"/>
        <c:ser>
          <c:idx val="0"/>
          <c:order val="0"/>
          <c:tx>
            <c:v>Tasa</c:v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'Datos G5'!$A$36:$A$49</c:f>
              <c:strCache>
                <c:ptCount val="14"/>
                <c:pt idx="0">
                  <c:v>&lt;500</c:v>
                </c:pt>
                <c:pt idx="1">
                  <c:v>500-999</c:v>
                </c:pt>
                <c:pt idx="2">
                  <c:v>1000-1499</c:v>
                </c:pt>
                <c:pt idx="3">
                  <c:v>1500-1999</c:v>
                </c:pt>
                <c:pt idx="4">
                  <c:v>2000-2499</c:v>
                </c:pt>
                <c:pt idx="5">
                  <c:v>2500-2999</c:v>
                </c:pt>
                <c:pt idx="6">
                  <c:v>3000-3499</c:v>
                </c:pt>
                <c:pt idx="7">
                  <c:v>3500 y más</c:v>
                </c:pt>
                <c:pt idx="9">
                  <c:v>20-28</c:v>
                </c:pt>
                <c:pt idx="10">
                  <c:v>29-32</c:v>
                </c:pt>
                <c:pt idx="11">
                  <c:v>33-36</c:v>
                </c:pt>
                <c:pt idx="12">
                  <c:v>37-42</c:v>
                </c:pt>
                <c:pt idx="13">
                  <c:v>43 a 45</c:v>
                </c:pt>
              </c:strCache>
            </c:strRef>
          </c:cat>
          <c:val>
            <c:numRef>
              <c:f>'Datos G5'!$H$36:$H$49</c:f>
              <c:numCache>
                <c:formatCode>0.00</c:formatCode>
                <c:ptCount val="14"/>
                <c:pt idx="0">
                  <c:v>4.716981132075472</c:v>
                </c:pt>
                <c:pt idx="1">
                  <c:v>5.2005943536404162</c:v>
                </c:pt>
                <c:pt idx="2">
                  <c:v>4.3059257740414187</c:v>
                </c:pt>
                <c:pt idx="3">
                  <c:v>1.4933731566175097</c:v>
                </c:pt>
                <c:pt idx="4">
                  <c:v>0.76186993356494181</c:v>
                </c:pt>
                <c:pt idx="5">
                  <c:v>0.37392597891382634</c:v>
                </c:pt>
                <c:pt idx="6">
                  <c:v>0.24343776460626587</c:v>
                </c:pt>
                <c:pt idx="7">
                  <c:v>0.29876882347327055</c:v>
                </c:pt>
                <c:pt idx="9">
                  <c:v>4.0345821325648412</c:v>
                </c:pt>
                <c:pt idx="10">
                  <c:v>2.8398089583064414</c:v>
                </c:pt>
                <c:pt idx="11">
                  <c:v>0.93141237787598341</c:v>
                </c:pt>
                <c:pt idx="12">
                  <c:v>0.27371858565018448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7-46A6-A742-061407D79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2195504"/>
        <c:axId val="472199312"/>
      </c:barChart>
      <c:barChart>
        <c:barDir val="col"/>
        <c:grouping val="clustered"/>
        <c:varyColors val="0"/>
        <c:ser>
          <c:idx val="1"/>
          <c:order val="1"/>
          <c:tx>
            <c:v>Muertes</c:v>
          </c:tx>
          <c:spPr>
            <a:noFill/>
          </c:spPr>
          <c:invertIfNegative val="0"/>
          <c:cat>
            <c:strRef>
              <c:f>'Datos G5'!$A$36:$A$49</c:f>
              <c:strCache>
                <c:ptCount val="14"/>
                <c:pt idx="0">
                  <c:v>&lt;500</c:v>
                </c:pt>
                <c:pt idx="1">
                  <c:v>500-999</c:v>
                </c:pt>
                <c:pt idx="2">
                  <c:v>1000-1499</c:v>
                </c:pt>
                <c:pt idx="3">
                  <c:v>1500-1999</c:v>
                </c:pt>
                <c:pt idx="4">
                  <c:v>2000-2499</c:v>
                </c:pt>
                <c:pt idx="5">
                  <c:v>2500-2999</c:v>
                </c:pt>
                <c:pt idx="6">
                  <c:v>3000-3499</c:v>
                </c:pt>
                <c:pt idx="7">
                  <c:v>3500 y más</c:v>
                </c:pt>
                <c:pt idx="9">
                  <c:v>20-28</c:v>
                </c:pt>
                <c:pt idx="10">
                  <c:v>29-32</c:v>
                </c:pt>
                <c:pt idx="11">
                  <c:v>33-36</c:v>
                </c:pt>
                <c:pt idx="12">
                  <c:v>37-42</c:v>
                </c:pt>
                <c:pt idx="13">
                  <c:v>43 a 45</c:v>
                </c:pt>
              </c:strCache>
            </c:strRef>
          </c:cat>
          <c:val>
            <c:numRef>
              <c:f>'Datos G5'!$G$36:$G$49</c:f>
              <c:numCache>
                <c:formatCode>General</c:formatCode>
                <c:ptCount val="14"/>
                <c:pt idx="0">
                  <c:v>1</c:v>
                </c:pt>
                <c:pt idx="1">
                  <c:v>14</c:v>
                </c:pt>
                <c:pt idx="2">
                  <c:v>21</c:v>
                </c:pt>
                <c:pt idx="3">
                  <c:v>16</c:v>
                </c:pt>
                <c:pt idx="4">
                  <c:v>25</c:v>
                </c:pt>
                <c:pt idx="5">
                  <c:v>46</c:v>
                </c:pt>
                <c:pt idx="6">
                  <c:v>69</c:v>
                </c:pt>
                <c:pt idx="7">
                  <c:v>72</c:v>
                </c:pt>
                <c:pt idx="9">
                  <c:v>14</c:v>
                </c:pt>
                <c:pt idx="10">
                  <c:v>22</c:v>
                </c:pt>
                <c:pt idx="11">
                  <c:v>47</c:v>
                </c:pt>
                <c:pt idx="12">
                  <c:v>173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B7-46A6-A742-061407D791EB}"/>
            </c:ext>
          </c:extLst>
        </c:ser>
        <c:ser>
          <c:idx val="2"/>
          <c:order val="2"/>
          <c:tx>
            <c:v>Nacidos vivos</c:v>
          </c:tx>
          <c:spPr>
            <a:noFill/>
          </c:spPr>
          <c:invertIfNegative val="0"/>
          <c:val>
            <c:numRef>
              <c:f>'Datos G5'!$I$36:$I$49</c:f>
              <c:numCache>
                <c:formatCode>General</c:formatCode>
                <c:ptCount val="14"/>
                <c:pt idx="0">
                  <c:v>212</c:v>
                </c:pt>
                <c:pt idx="1">
                  <c:v>2692</c:v>
                </c:pt>
                <c:pt idx="2">
                  <c:v>4877</c:v>
                </c:pt>
                <c:pt idx="3">
                  <c:v>10714</c:v>
                </c:pt>
                <c:pt idx="4">
                  <c:v>32814</c:v>
                </c:pt>
                <c:pt idx="5">
                  <c:v>123019</c:v>
                </c:pt>
                <c:pt idx="6">
                  <c:v>283440</c:v>
                </c:pt>
                <c:pt idx="7">
                  <c:v>240989</c:v>
                </c:pt>
                <c:pt idx="9">
                  <c:v>3470</c:v>
                </c:pt>
                <c:pt idx="10">
                  <c:v>7747</c:v>
                </c:pt>
                <c:pt idx="11">
                  <c:v>50461</c:v>
                </c:pt>
                <c:pt idx="12">
                  <c:v>632036</c:v>
                </c:pt>
                <c:pt idx="13">
                  <c:v>1314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B7-46A6-A742-061407D79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100"/>
        <c:axId val="497645280"/>
        <c:axId val="497649872"/>
      </c:barChart>
      <c:catAx>
        <c:axId val="472195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AR"/>
                  <a:t>Peso al nacer- Edad gestacional.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AR"/>
          </a:p>
        </c:txPr>
        <c:crossAx val="472199312"/>
        <c:crosses val="autoZero"/>
        <c:auto val="1"/>
        <c:lblAlgn val="ctr"/>
        <c:lblOffset val="100"/>
        <c:noMultiLvlLbl val="0"/>
      </c:catAx>
      <c:valAx>
        <c:axId val="472199312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Tasas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AR"/>
          </a:p>
        </c:txPr>
        <c:crossAx val="472195504"/>
        <c:crosses val="autoZero"/>
        <c:crossBetween val="between"/>
      </c:valAx>
      <c:valAx>
        <c:axId val="497649872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crossAx val="497645280"/>
        <c:crosses val="max"/>
        <c:crossBetween val="between"/>
      </c:valAx>
      <c:catAx>
        <c:axId val="497645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764987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/>
          <a:lstStyle/>
          <a:p>
            <a:pPr rtl="0">
              <a:defRPr b="1">
                <a:solidFill>
                  <a:sysClr val="windowText" lastClr="000000"/>
                </a:solidFill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A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AR" sz="1400" b="1" i="0" u="none" strike="noStrike" kern="1200" spc="0" baseline="0" noProof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b="1" noProof="0" dirty="0">
                <a:solidFill>
                  <a:sysClr val="windowText" lastClr="000000"/>
                </a:solidFill>
              </a:rPr>
              <a:t>Mortalidad por enfermedades del sistema respiratorio (J00-J99) en menores de 1 año según máximo nivel de instrucción alcanzado por la madre. Número de muertes y tasas por 1.000 nacidos vivos. Argentina, bienio 2016-2017.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AR" sz="1400" b="1" i="0" u="none" strike="noStrike" kern="1200" spc="0" baseline="0" noProof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8.3356119204477844E-2"/>
          <c:y val="0.14924522359684139"/>
          <c:w val="0.87762484889440517"/>
          <c:h val="0.58997544812530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'Datos G6'!$C$46</c:f>
              <c:strCache>
                <c:ptCount val="1"/>
                <c:pt idx="0">
                  <c:v>Tasa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'Datos G6'!$A$47:$A$57</c:f>
              <c:strCache>
                <c:ptCount val="11"/>
                <c:pt idx="0">
                  <c:v>Sin Instrucción</c:v>
                </c:pt>
                <c:pt idx="1">
                  <c:v>Primario Incompleto</c:v>
                </c:pt>
                <c:pt idx="2">
                  <c:v>Primario Completo</c:v>
                </c:pt>
                <c:pt idx="3">
                  <c:v>Secundario Incompleto</c:v>
                </c:pt>
                <c:pt idx="4">
                  <c:v>Secundario Completo</c:v>
                </c:pt>
                <c:pt idx="5">
                  <c:v>Terciario o Universitario Incompleto</c:v>
                </c:pt>
                <c:pt idx="6">
                  <c:v>Terciario o Universitario Completo</c:v>
                </c:pt>
                <c:pt idx="7">
                  <c:v>Primario Incompleto o menos</c:v>
                </c:pt>
                <c:pt idx="8">
                  <c:v>Primario Completo o más</c:v>
                </c:pt>
                <c:pt idx="9">
                  <c:v>Secundario Incompleto o menos</c:v>
                </c:pt>
                <c:pt idx="10">
                  <c:v>Secundario Completo o más</c:v>
                </c:pt>
              </c:strCache>
            </c:strRef>
          </c:cat>
          <c:val>
            <c:numRef>
              <c:f>'Datos G6'!$C$47:$C$57</c:f>
              <c:numCache>
                <c:formatCode>0.00</c:formatCode>
                <c:ptCount val="11"/>
                <c:pt idx="0">
                  <c:v>6.8965517241379306</c:v>
                </c:pt>
                <c:pt idx="1">
                  <c:v>1.5712135965300522</c:v>
                </c:pt>
                <c:pt idx="2">
                  <c:v>0.57787619951492142</c:v>
                </c:pt>
                <c:pt idx="3">
                  <c:v>0.40600155128950938</c:v>
                </c:pt>
                <c:pt idx="4">
                  <c:v>0.23018988267509419</c:v>
                </c:pt>
                <c:pt idx="5">
                  <c:v>0.10946798559003244</c:v>
                </c:pt>
                <c:pt idx="6">
                  <c:v>7.9686037014164199E-2</c:v>
                </c:pt>
                <c:pt idx="7">
                  <c:v>1.9958047369814471</c:v>
                </c:pt>
                <c:pt idx="8">
                  <c:v>0.30650887942220745</c:v>
                </c:pt>
                <c:pt idx="9">
                  <c:v>0.59880628211078402</c:v>
                </c:pt>
                <c:pt idx="10">
                  <c:v>0.17123263833300154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D2-4717-8D5A-F58D073B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472192784"/>
        <c:axId val="472189520"/>
      </c:barChart>
      <c:barChart>
        <c:barDir val="col"/>
        <c:grouping val="clustered"/>
        <c:varyColors val="0"/>
        <c:ser>
          <c:idx val="0"/>
          <c:order val="0"/>
          <c:tx>
            <c:strRef>
              <c:f>'Datos G6'!$B$46</c:f>
              <c:strCache>
                <c:ptCount val="1"/>
                <c:pt idx="0">
                  <c:v>Muertes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'Datos G6'!$A$47:$A$57</c:f>
              <c:strCache>
                <c:ptCount val="11"/>
                <c:pt idx="0">
                  <c:v>Sin Instrucción</c:v>
                </c:pt>
                <c:pt idx="1">
                  <c:v>Primario Incompleto</c:v>
                </c:pt>
                <c:pt idx="2">
                  <c:v>Primario Completo</c:v>
                </c:pt>
                <c:pt idx="3">
                  <c:v>Secundario Incompleto</c:v>
                </c:pt>
                <c:pt idx="4">
                  <c:v>Secundario Completo</c:v>
                </c:pt>
                <c:pt idx="5">
                  <c:v>Terciario o Universitario Incompleto</c:v>
                </c:pt>
                <c:pt idx="6">
                  <c:v>Terciario o Universitario Completo</c:v>
                </c:pt>
                <c:pt idx="7">
                  <c:v>Primario Incompleto o menos</c:v>
                </c:pt>
                <c:pt idx="8">
                  <c:v>Primario Completo o más</c:v>
                </c:pt>
                <c:pt idx="9">
                  <c:v>Secundario Incompleto o menos</c:v>
                </c:pt>
                <c:pt idx="10">
                  <c:v>Secundario Completo o más</c:v>
                </c:pt>
              </c:strCache>
            </c:strRef>
          </c:cat>
          <c:val>
            <c:numRef>
              <c:f>'Datos G6'!$B$47:$B$57</c:f>
              <c:numCache>
                <c:formatCode>General</c:formatCode>
                <c:ptCount val="11"/>
                <c:pt idx="0">
                  <c:v>27</c:v>
                </c:pt>
                <c:pt idx="1">
                  <c:v>71</c:v>
                </c:pt>
                <c:pt idx="2">
                  <c:v>137</c:v>
                </c:pt>
                <c:pt idx="3">
                  <c:v>134</c:v>
                </c:pt>
                <c:pt idx="4">
                  <c:v>96</c:v>
                </c:pt>
                <c:pt idx="5">
                  <c:v>11</c:v>
                </c:pt>
                <c:pt idx="6">
                  <c:v>16</c:v>
                </c:pt>
                <c:pt idx="7">
                  <c:v>98</c:v>
                </c:pt>
                <c:pt idx="8">
                  <c:v>394</c:v>
                </c:pt>
                <c:pt idx="9">
                  <c:v>369</c:v>
                </c:pt>
                <c:pt idx="1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D2-4717-8D5A-F58D073B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196048"/>
        <c:axId val="472191696"/>
      </c:barChart>
      <c:catAx>
        <c:axId val="472192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Nivel de Instrucción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89520"/>
        <c:crosses val="autoZero"/>
        <c:auto val="1"/>
        <c:lblAlgn val="ctr"/>
        <c:lblOffset val="100"/>
        <c:noMultiLvlLbl val="0"/>
      </c:catAx>
      <c:valAx>
        <c:axId val="47218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Tasas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92784"/>
        <c:crosses val="autoZero"/>
        <c:crossBetween val="between"/>
      </c:valAx>
      <c:valAx>
        <c:axId val="4721916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96048"/>
        <c:crosses val="max"/>
        <c:crossBetween val="between"/>
      </c:valAx>
      <c:catAx>
        <c:axId val="472196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219169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AR" sz="1400" b="1" i="0" u="none" strike="noStrike" baseline="0" dirty="0">
                <a:solidFill>
                  <a:sysClr val="windowText" lastClr="000000"/>
                </a:solidFill>
                <a:effectLst/>
              </a:rPr>
              <a:t>Madres sin cónyuge en nacidos vivos y muertes por enfermedades del sistema respiratorio (J00-J99) en menores de 1 año. Número y porcentaje sobre el total. Argentina, 2016-2017.</a:t>
            </a:r>
            <a:endParaRPr lang="es-AR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10126747162447941"/>
          <c:y val="8.38244250101240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9580747505647674E-2"/>
          <c:y val="0.14921542829192797"/>
          <c:w val="0.84715779757163023"/>
          <c:h val="0.62978585040546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'Datos G8'!$H$30</c:f>
              <c:strCache>
                <c:ptCount val="1"/>
                <c:pt idx="0">
                  <c:v>Porcentajes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A1-43DC-808A-A23ADA477A88}"/>
              </c:ext>
            </c:extLst>
          </c:dPt>
          <c:cat>
            <c:strRef>
              <c:f>'Datos G8'!$G$31:$G$32</c:f>
              <c:strCache>
                <c:ptCount val="2"/>
                <c:pt idx="0">
                  <c:v>Muertes (%)</c:v>
                </c:pt>
                <c:pt idx="1">
                  <c:v>NV (%)</c:v>
                </c:pt>
              </c:strCache>
            </c:strRef>
          </c:cat>
          <c:val>
            <c:numRef>
              <c:f>'Datos G8'!$H$31:$H$32</c:f>
              <c:numCache>
                <c:formatCode>0.00</c:formatCode>
                <c:ptCount val="2"/>
                <c:pt idx="0">
                  <c:v>26.379310344827587</c:v>
                </c:pt>
                <c:pt idx="1">
                  <c:v>13.659499498828739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A1-43DC-808A-A23ADA477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198768"/>
        <c:axId val="472197680"/>
      </c:barChart>
      <c:barChart>
        <c:barDir val="col"/>
        <c:grouping val="clustered"/>
        <c:varyColors val="0"/>
        <c:ser>
          <c:idx val="1"/>
          <c:order val="1"/>
          <c:tx>
            <c:strRef>
              <c:f>'Datos G8'!$I$30</c:f>
              <c:strCache>
                <c:ptCount val="1"/>
                <c:pt idx="0">
                  <c:v>Numeros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6A1-43DC-808A-A23ADA477A88}"/>
              </c:ext>
            </c:extLst>
          </c:dPt>
          <c:cat>
            <c:strRef>
              <c:f>'Datos G8'!$H$30:$I$30</c:f>
              <c:strCache>
                <c:ptCount val="2"/>
                <c:pt idx="0">
                  <c:v>Porcentajes</c:v>
                </c:pt>
                <c:pt idx="1">
                  <c:v>Numeros</c:v>
                </c:pt>
              </c:strCache>
            </c:strRef>
          </c:cat>
          <c:val>
            <c:numRef>
              <c:f>'Datos G8'!$I$31:$I$32</c:f>
              <c:numCache>
                <c:formatCode>General</c:formatCode>
                <c:ptCount val="2"/>
                <c:pt idx="0">
                  <c:v>153</c:v>
                </c:pt>
                <c:pt idx="1">
                  <c:v>195692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A1-43DC-808A-A23ADA477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202032"/>
        <c:axId val="472200944"/>
      </c:barChart>
      <c:catAx>
        <c:axId val="472198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2197680"/>
        <c:crosses val="autoZero"/>
        <c:auto val="1"/>
        <c:lblAlgn val="ctr"/>
        <c:lblOffset val="100"/>
        <c:noMultiLvlLbl val="0"/>
      </c:catAx>
      <c:valAx>
        <c:axId val="47219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100" b="1">
                    <a:solidFill>
                      <a:sysClr val="windowText" lastClr="000000"/>
                    </a:solidFill>
                  </a:rPr>
                  <a:t>Porcentaje.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198768"/>
        <c:crosses val="autoZero"/>
        <c:crossBetween val="between"/>
      </c:valAx>
      <c:valAx>
        <c:axId val="47220094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472202032"/>
        <c:crosses val="max"/>
        <c:crossBetween val="between"/>
      </c:valAx>
      <c:catAx>
        <c:axId val="472202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220094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año, por departamentos. Número de muertes y tasas quinquenales por 1.000 nacidos vivos, provincia de Entre Ríos, Argentina, 2013-2017</a:t>
            </a:r>
          </a:p>
        </c:rich>
      </c:tx>
      <c:layout>
        <c:manualLayout>
          <c:xMode val="edge"/>
          <c:yMode val="edge"/>
          <c:x val="0.10238325772960699"/>
          <c:y val="1.0090555986456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8.0227750435053799E-2"/>
          <c:y val="0.1440376811552749"/>
          <c:w val="0.90365957293679311"/>
          <c:h val="0.53316289033567865"/>
        </c:manualLayout>
      </c:layout>
      <c:barChart>
        <c:barDir val="col"/>
        <c:grouping val="clustered"/>
        <c:varyColors val="0"/>
        <c:ser>
          <c:idx val="5"/>
          <c:order val="5"/>
          <c:tx>
            <c:strRef>
              <c:f>'Departamento de residencia'!$AR$3</c:f>
              <c:strCache>
                <c:ptCount val="1"/>
                <c:pt idx="0">
                  <c:v>Tasa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1A-4059-BFC6-E6D348358144}"/>
              </c:ext>
            </c:extLst>
          </c:dPt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residencia'!$AR$4:$AR$21</c:f>
              <c:numCache>
                <c:formatCode>0.00</c:formatCode>
                <c:ptCount val="18"/>
                <c:pt idx="0">
                  <c:v>1.3714285714285714</c:v>
                </c:pt>
                <c:pt idx="1">
                  <c:v>1.252740369558409</c:v>
                </c:pt>
                <c:pt idx="2">
                  <c:v>1.1422044545973729</c:v>
                </c:pt>
                <c:pt idx="3">
                  <c:v>1.0576414595452142</c:v>
                </c:pt>
                <c:pt idx="4">
                  <c:v>0.72391134870252816</c:v>
                </c:pt>
                <c:pt idx="5">
                  <c:v>0.62318238471125886</c:v>
                </c:pt>
                <c:pt idx="6">
                  <c:v>0.59889204970804011</c:v>
                </c:pt>
                <c:pt idx="7">
                  <c:v>0.56389463226014336</c:v>
                </c:pt>
                <c:pt idx="8">
                  <c:v>0.5550929780738274</c:v>
                </c:pt>
                <c:pt idx="9">
                  <c:v>0.46408326979812375</c:v>
                </c:pt>
                <c:pt idx="10">
                  <c:v>0.44543429844097998</c:v>
                </c:pt>
                <c:pt idx="11">
                  <c:v>0.41416442327604058</c:v>
                </c:pt>
                <c:pt idx="12">
                  <c:v>0.35608308605341249</c:v>
                </c:pt>
                <c:pt idx="13">
                  <c:v>0.28632784538296352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1A-4059-BFC6-E6D34835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34566024"/>
        <c:axId val="634567664"/>
      </c:barChart>
      <c:barChart>
        <c:barDir val="col"/>
        <c:grouping val="clustered"/>
        <c:varyColors val="0"/>
        <c:ser>
          <c:idx val="0"/>
          <c:order val="0"/>
          <c:tx>
            <c:strRef>
              <c:f>'Departamento de residencia'!$AM$3</c:f>
              <c:strCache>
                <c:ptCount val="1"/>
                <c:pt idx="0">
                  <c:v>2013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residencia'!$AM$4:$AM$21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4">
                  <c:v>1</c:v>
                </c:pt>
                <c:pt idx="6">
                  <c:v>1</c:v>
                </c:pt>
                <c:pt idx="7">
                  <c:v>11</c:v>
                </c:pt>
                <c:pt idx="8">
                  <c:v>1</c:v>
                </c:pt>
                <c:pt idx="9">
                  <c:v>3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1A-4059-BFC6-E6D348358144}"/>
            </c:ext>
          </c:extLst>
        </c:ser>
        <c:ser>
          <c:idx val="1"/>
          <c:order val="1"/>
          <c:tx>
            <c:strRef>
              <c:f>'Departamento de residencia'!$AN$3</c:f>
              <c:strCache>
                <c:ptCount val="1"/>
                <c:pt idx="0">
                  <c:v>2014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residencia'!$AN$4:$AN$21</c:f>
              <c:numCache>
                <c:formatCode>General</c:formatCode>
                <c:ptCount val="18"/>
                <c:pt idx="4">
                  <c:v>3</c:v>
                </c:pt>
                <c:pt idx="5">
                  <c:v>2</c:v>
                </c:pt>
                <c:pt idx="7">
                  <c:v>8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1A-4059-BFC6-E6D348358144}"/>
            </c:ext>
          </c:extLst>
        </c:ser>
        <c:ser>
          <c:idx val="2"/>
          <c:order val="2"/>
          <c:tx>
            <c:strRef>
              <c:f>'Departamento de residencia'!$AO$3</c:f>
              <c:strCache>
                <c:ptCount val="1"/>
                <c:pt idx="0">
                  <c:v>2015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residencia'!$AO$4:$AO$21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14</c:v>
                </c:pt>
                <c:pt idx="9">
                  <c:v>3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1A-4059-BFC6-E6D348358144}"/>
            </c:ext>
          </c:extLst>
        </c:ser>
        <c:ser>
          <c:idx val="3"/>
          <c:order val="3"/>
          <c:tx>
            <c:strRef>
              <c:f>'Departamento de residencia'!$AP$3</c:f>
              <c:strCache>
                <c:ptCount val="1"/>
                <c:pt idx="0">
                  <c:v>2016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residencia'!$AP$4:$AP$21</c:f>
              <c:numCache>
                <c:formatCode>General</c:formatCode>
                <c:ptCount val="18"/>
                <c:pt idx="0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18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1A-4059-BFC6-E6D348358144}"/>
            </c:ext>
          </c:extLst>
        </c:ser>
        <c:ser>
          <c:idx val="4"/>
          <c:order val="4"/>
          <c:tx>
            <c:strRef>
              <c:f>'Departamento de residencia'!$AQ$3</c:f>
              <c:strCache>
                <c:ptCount val="1"/>
                <c:pt idx="0">
                  <c:v>2017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'Departamento de residencia'!$AL$4:$AL$21</c:f>
              <c:strCache>
                <c:ptCount val="18"/>
                <c:pt idx="0">
                  <c:v>Colón</c:v>
                </c:pt>
                <c:pt idx="1">
                  <c:v>Nogoyá</c:v>
                </c:pt>
                <c:pt idx="2">
                  <c:v>Salvador</c:v>
                </c:pt>
                <c:pt idx="3">
                  <c:v>Villaguay</c:v>
                </c:pt>
                <c:pt idx="4">
                  <c:v>Concordia</c:v>
                </c:pt>
                <c:pt idx="5">
                  <c:v>Gualeguaychú</c:v>
                </c:pt>
                <c:pt idx="6">
                  <c:v>La Paz</c:v>
                </c:pt>
                <c:pt idx="7">
                  <c:v>Entre Ríos</c:v>
                </c:pt>
                <c:pt idx="8">
                  <c:v>Diamante</c:v>
                </c:pt>
                <c:pt idx="9">
                  <c:v>Paraná</c:v>
                </c:pt>
                <c:pt idx="10">
                  <c:v>Tala</c:v>
                </c:pt>
                <c:pt idx="11">
                  <c:v>Gualeguay</c:v>
                </c:pt>
                <c:pt idx="12">
                  <c:v>Uruguay</c:v>
                </c:pt>
                <c:pt idx="13">
                  <c:v>Federación</c:v>
                </c:pt>
                <c:pt idx="14">
                  <c:v>Federal</c:v>
                </c:pt>
                <c:pt idx="15">
                  <c:v>Feliciano</c:v>
                </c:pt>
                <c:pt idx="16">
                  <c:v>Islas del Ibicuy</c:v>
                </c:pt>
                <c:pt idx="17">
                  <c:v>Victoria</c:v>
                </c:pt>
              </c:strCache>
            </c:strRef>
          </c:cat>
          <c:val>
            <c:numRef>
              <c:f>'Departamento de residencia'!$AQ$4:$AQ$21</c:f>
              <c:numCache>
                <c:formatCode>General</c:formatCode>
                <c:ptCount val="1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12</c:v>
                </c:pt>
                <c:pt idx="9">
                  <c:v>2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1A-4059-BFC6-E6D34835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34576848"/>
        <c:axId val="634573568"/>
      </c:barChart>
      <c:catAx>
        <c:axId val="63456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7664"/>
        <c:crosses val="autoZero"/>
        <c:auto val="1"/>
        <c:lblAlgn val="ctr"/>
        <c:lblOffset val="100"/>
        <c:noMultiLvlLbl val="0"/>
      </c:catAx>
      <c:valAx>
        <c:axId val="6345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Tasas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crossBetween val="between"/>
      </c:valAx>
      <c:valAx>
        <c:axId val="6345735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76848"/>
        <c:crosses val="max"/>
        <c:crossBetween val="between"/>
      </c:valAx>
      <c:catAx>
        <c:axId val="634576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3457356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b="1">
                <a:solidFill>
                  <a:sysClr val="windowText" lastClr="000000"/>
                </a:solidFill>
              </a:rPr>
              <a:t>Tendencia de la mortalidad por enfermedades del sistema respiratorio (J00-J99) en menores de cinco años. Número de muertes y tasas por 1.000 nacidos vivos. Provincia de Entre Ríos, República Argentina, 1980-2017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309631797735894E-2"/>
          <c:y val="0.10388446344617595"/>
          <c:w val="0.82532669101809675"/>
          <c:h val="0.73887509303357668"/>
        </c:manualLayout>
      </c:layout>
      <c:barChart>
        <c:barDir val="col"/>
        <c:grouping val="clustered"/>
        <c:varyColors val="0"/>
        <c:ser>
          <c:idx val="1"/>
          <c:order val="0"/>
          <c:tx>
            <c:v>Muertes</c:v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ENR!$A$174:$A$179</c:f>
              <c:strCache>
                <c:ptCount val="6"/>
                <c:pt idx="0">
                  <c:v>83-87</c:v>
                </c:pt>
                <c:pt idx="1">
                  <c:v>88-92</c:v>
                </c:pt>
                <c:pt idx="2">
                  <c:v>93-97</c:v>
                </c:pt>
                <c:pt idx="3">
                  <c:v>98-02</c:v>
                </c:pt>
                <c:pt idx="4">
                  <c:v>03-07</c:v>
                </c:pt>
                <c:pt idx="5">
                  <c:v>08-12</c:v>
                </c:pt>
              </c:strCache>
            </c:strRef>
          </c:cat>
          <c:val>
            <c:numRef>
              <c:f>ENR!$Q$174:$Q$180</c:f>
              <c:numCache>
                <c:formatCode>General</c:formatCode>
                <c:ptCount val="7"/>
                <c:pt idx="0">
                  <c:v>215</c:v>
                </c:pt>
                <c:pt idx="1">
                  <c:v>151</c:v>
                </c:pt>
                <c:pt idx="2">
                  <c:v>151</c:v>
                </c:pt>
                <c:pt idx="3">
                  <c:v>127</c:v>
                </c:pt>
                <c:pt idx="4">
                  <c:v>102</c:v>
                </c:pt>
                <c:pt idx="5">
                  <c:v>95</c:v>
                </c:pt>
                <c:pt idx="6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1-44DC-88ED-AC60E815D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787991776"/>
        <c:axId val="787982264"/>
      </c:barChart>
      <c:lineChart>
        <c:grouping val="standard"/>
        <c:varyColors val="0"/>
        <c:ser>
          <c:idx val="2"/>
          <c:order val="1"/>
          <c:tx>
            <c:v>Tasas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ENR!$A$174:$A$180</c:f>
              <c:strCache>
                <c:ptCount val="7"/>
                <c:pt idx="0">
                  <c:v>83-87</c:v>
                </c:pt>
                <c:pt idx="1">
                  <c:v>88-92</c:v>
                </c:pt>
                <c:pt idx="2">
                  <c:v>93-97</c:v>
                </c:pt>
                <c:pt idx="3">
                  <c:v>98-02</c:v>
                </c:pt>
                <c:pt idx="4">
                  <c:v>03-07</c:v>
                </c:pt>
                <c:pt idx="5">
                  <c:v>08-12</c:v>
                </c:pt>
                <c:pt idx="6">
                  <c:v>13-17</c:v>
                </c:pt>
              </c:strCache>
            </c:strRef>
          </c:cat>
          <c:val>
            <c:numRef>
              <c:f>ENR!$R$174:$R$180</c:f>
              <c:numCache>
                <c:formatCode>0.00</c:formatCode>
                <c:ptCount val="7"/>
                <c:pt idx="0">
                  <c:v>1.8682168521849447</c:v>
                </c:pt>
                <c:pt idx="1">
                  <c:v>1.3009727140358587</c:v>
                </c:pt>
                <c:pt idx="2">
                  <c:v>1.3218712795013656</c:v>
                </c:pt>
                <c:pt idx="3">
                  <c:v>1.1041845987984384</c:v>
                </c:pt>
                <c:pt idx="4">
                  <c:v>0.91730743288816941</c:v>
                </c:pt>
                <c:pt idx="5">
                  <c:v>0.8619672815366608</c:v>
                </c:pt>
                <c:pt idx="6">
                  <c:v>0.70533053552220915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91-44DC-88ED-AC60E815D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7976032"/>
        <c:axId val="787977672"/>
      </c:lineChart>
      <c:catAx>
        <c:axId val="78797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787977672"/>
        <c:crossesAt val="0.2"/>
        <c:auto val="1"/>
        <c:lblAlgn val="ctr"/>
        <c:lblOffset val="100"/>
        <c:noMultiLvlLbl val="0"/>
      </c:catAx>
      <c:valAx>
        <c:axId val="787977672"/>
        <c:scaling>
          <c:logBase val="10"/>
          <c:orientation val="minMax"/>
          <c:max val="2"/>
          <c:min val="0.2"/>
        </c:scaling>
        <c:delete val="0"/>
        <c:axPos val="l"/>
        <c:min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>
                    <a:solidFill>
                      <a:sysClr val="windowText" lastClr="000000"/>
                    </a:solidFill>
                  </a:rPr>
                  <a:t>Tasas por 1.000 nacidos vivos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787976032"/>
        <c:crosses val="autoZero"/>
        <c:crossBetween val="between"/>
      </c:valAx>
      <c:valAx>
        <c:axId val="78798226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787991776"/>
        <c:crosses val="max"/>
        <c:crossBetween val="between"/>
      </c:valAx>
      <c:catAx>
        <c:axId val="78799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8798226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7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edad al momento de la muerte.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54817826969312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'Edad de defunción'!$U$4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de defunción'!$A$6:$A$7</c:f>
              <c:strCache>
                <c:ptCount val="2"/>
                <c:pt idx="0">
                  <c:v>7 a 28 días</c:v>
                </c:pt>
                <c:pt idx="1">
                  <c:v>28 días a 11 meses</c:v>
                </c:pt>
              </c:strCache>
            </c:strRef>
          </c:cat>
          <c:val>
            <c:numRef>
              <c:f>'Edad de defunción'!$U$6:$U$7</c:f>
              <c:numCache>
                <c:formatCode>General</c:formatCode>
                <c:ptCount val="2"/>
                <c:pt idx="0">
                  <c:v>3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52-4B22-911D-F97D9135F8C6}"/>
            </c:ext>
          </c:extLst>
        </c:ser>
        <c:ser>
          <c:idx val="1"/>
          <c:order val="1"/>
          <c:tx>
            <c:strRef>
              <c:f>'Edad de defunción'!$V$4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de defunción'!$A$6:$A$7</c:f>
              <c:strCache>
                <c:ptCount val="2"/>
                <c:pt idx="0">
                  <c:v>7 a 28 días</c:v>
                </c:pt>
                <c:pt idx="1">
                  <c:v>28 días a 11 meses</c:v>
                </c:pt>
              </c:strCache>
            </c:strRef>
          </c:cat>
          <c:val>
            <c:numRef>
              <c:f>'Edad de defunción'!$V$6:$V$7</c:f>
              <c:numCache>
                <c:formatCode>General</c:formatCode>
                <c:ptCount val="2"/>
                <c:pt idx="0">
                  <c:v>5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52-4B22-911D-F97D9135F8C6}"/>
            </c:ext>
          </c:extLst>
        </c:ser>
        <c:ser>
          <c:idx val="2"/>
          <c:order val="2"/>
          <c:tx>
            <c:strRef>
              <c:f>'Edad de defunción'!$W$4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de defunción'!$A$6:$A$7</c:f>
              <c:strCache>
                <c:ptCount val="2"/>
                <c:pt idx="0">
                  <c:v>7 a 28 días</c:v>
                </c:pt>
                <c:pt idx="1">
                  <c:v>28 días a 11 meses</c:v>
                </c:pt>
              </c:strCache>
            </c:strRef>
          </c:cat>
          <c:val>
            <c:numRef>
              <c:f>'Edad de defunción'!$W$6:$W$7</c:f>
              <c:numCache>
                <c:formatCode>General</c:formatCode>
                <c:ptCount val="2"/>
                <c:pt idx="0">
                  <c:v>3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52-4B22-911D-F97D9135F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mes de ocurrencia de la</a:t>
            </a:r>
            <a:r>
              <a:rPr lang="en-US" b="1" baseline="0">
                <a:solidFill>
                  <a:sysClr val="windowText" lastClr="000000"/>
                </a:solidFill>
              </a:rPr>
              <a:t> muerte</a:t>
            </a:r>
            <a:r>
              <a:rPr lang="en-US" b="1">
                <a:solidFill>
                  <a:sysClr val="windowText" lastClr="000000"/>
                </a:solidFill>
              </a:rPr>
              <a:t>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3600953545823691"/>
        </c:manualLayout>
      </c:layout>
      <c:lineChart>
        <c:grouping val="standard"/>
        <c:varyColors val="0"/>
        <c:ser>
          <c:idx val="1"/>
          <c:order val="0"/>
          <c:tx>
            <c:strRef>
              <c:f>'Mes de defunción'!$U$4</c:f>
              <c:strCache>
                <c:ptCount val="1"/>
                <c:pt idx="0">
                  <c:v>2003-2007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'Mes de defunción'!$U$5:$U$16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21</c:v>
                </c:pt>
                <c:pt idx="7">
                  <c:v>16</c:v>
                </c:pt>
                <c:pt idx="8">
                  <c:v>8</c:v>
                </c:pt>
                <c:pt idx="9">
                  <c:v>9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0B-488F-BB00-6BAE58DD2911}"/>
            </c:ext>
          </c:extLst>
        </c:ser>
        <c:ser>
          <c:idx val="2"/>
          <c:order val="1"/>
          <c:tx>
            <c:strRef>
              <c:f>'Mes de defunción'!$V$4</c:f>
              <c:strCache>
                <c:ptCount val="1"/>
                <c:pt idx="0">
                  <c:v>2008-2012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'Mes de defunción'!$V$5:$V$16</c:f>
              <c:numCache>
                <c:formatCode>General</c:formatCode>
                <c:ptCount val="12"/>
                <c:pt idx="0">
                  <c:v>0</c:v>
                </c:pt>
                <c:pt idx="1">
                  <c:v>7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11</c:v>
                </c:pt>
                <c:pt idx="6">
                  <c:v>21</c:v>
                </c:pt>
                <c:pt idx="7">
                  <c:v>14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0B-488F-BB00-6BAE58DD2911}"/>
            </c:ext>
          </c:extLst>
        </c:ser>
        <c:ser>
          <c:idx val="3"/>
          <c:order val="2"/>
          <c:tx>
            <c:strRef>
              <c:f>'Mes de defunción'!$W$4</c:f>
              <c:strCache>
                <c:ptCount val="1"/>
                <c:pt idx="0">
                  <c:v>2013-2017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'Mes de defunción'!$W$5:$W$16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8</c:v>
                </c:pt>
                <c:pt idx="4">
                  <c:v>4</c:v>
                </c:pt>
                <c:pt idx="5">
                  <c:v>8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0B-488F-BB00-6BAE58DD2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4564056"/>
        <c:axId val="634566024"/>
      </c:line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edad gestacional al nacer.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'Edad Gestacional'!$U$2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Gestacional'!$A$3:$A$6</c:f>
              <c:strCache>
                <c:ptCount val="4"/>
                <c:pt idx="0">
                  <c:v>Prematurez extrema (&lt; 28 semanas)</c:v>
                </c:pt>
                <c:pt idx="1">
                  <c:v>Muy prematuros (28 a 31 semanas)</c:v>
                </c:pt>
                <c:pt idx="2">
                  <c:v>Prematuros moderados a tardíos (32 a 36 semanas)</c:v>
                </c:pt>
                <c:pt idx="3">
                  <c:v>A término (37 a 42 semanas)</c:v>
                </c:pt>
              </c:strCache>
            </c:strRef>
          </c:cat>
          <c:val>
            <c:numRef>
              <c:f>'Edad Gestacional'!$U$3:$U$6</c:f>
              <c:numCache>
                <c:formatCode>General</c:formatCode>
                <c:ptCount val="4"/>
                <c:pt idx="0">
                  <c:v>1</c:v>
                </c:pt>
                <c:pt idx="1">
                  <c:v>10</c:v>
                </c:pt>
                <c:pt idx="2">
                  <c:v>16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A-479A-B388-0D8A2F7E33E7}"/>
            </c:ext>
          </c:extLst>
        </c:ser>
        <c:ser>
          <c:idx val="1"/>
          <c:order val="1"/>
          <c:tx>
            <c:strRef>
              <c:f>'Edad Gestacional'!$V$2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Gestacional'!$A$3:$A$6</c:f>
              <c:strCache>
                <c:ptCount val="4"/>
                <c:pt idx="0">
                  <c:v>Prematurez extrema (&lt; 28 semanas)</c:v>
                </c:pt>
                <c:pt idx="1">
                  <c:v>Muy prematuros (28 a 31 semanas)</c:v>
                </c:pt>
                <c:pt idx="2">
                  <c:v>Prematuros moderados a tardíos (32 a 36 semanas)</c:v>
                </c:pt>
                <c:pt idx="3">
                  <c:v>A término (37 a 42 semanas)</c:v>
                </c:pt>
              </c:strCache>
            </c:strRef>
          </c:cat>
          <c:val>
            <c:numRef>
              <c:f>'Edad Gestacional'!$V$3:$V$6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14</c:v>
                </c:pt>
                <c:pt idx="3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A-479A-B388-0D8A2F7E33E7}"/>
            </c:ext>
          </c:extLst>
        </c:ser>
        <c:ser>
          <c:idx val="2"/>
          <c:order val="2"/>
          <c:tx>
            <c:strRef>
              <c:f>'Edad Gestacional'!$W$2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Gestacional'!$A$3:$A$6</c:f>
              <c:strCache>
                <c:ptCount val="4"/>
                <c:pt idx="0">
                  <c:v>Prematurez extrema (&lt; 28 semanas)</c:v>
                </c:pt>
                <c:pt idx="1">
                  <c:v>Muy prematuros (28 a 31 semanas)</c:v>
                </c:pt>
                <c:pt idx="2">
                  <c:v>Prematuros moderados a tardíos (32 a 36 semanas)</c:v>
                </c:pt>
                <c:pt idx="3">
                  <c:v>A término (37 a 42 semanas)</c:v>
                </c:pt>
              </c:strCache>
            </c:strRef>
          </c:cat>
          <c:val>
            <c:numRef>
              <c:f>'Edad Gestacional'!$W$3:$W$6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12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FA-479A-B388-0D8A2F7E3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peso al nacer.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'Peso al nacer'!$U$2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'Peso al nacer'!$A$3:$A$7</c:f>
              <c:strCache>
                <c:ptCount val="5"/>
                <c:pt idx="0">
                  <c:v>Bajo peso extremo (&lt; 1000 gramos)</c:v>
                </c:pt>
                <c:pt idx="1">
                  <c:v>Muy bajo peso (1000 a 1500 gramos)</c:v>
                </c:pt>
                <c:pt idx="2">
                  <c:v>Bajo peso (1500 a 2500 gramos)</c:v>
                </c:pt>
                <c:pt idx="3">
                  <c:v>Normopeso (2500 a 4000 gramos)</c:v>
                </c:pt>
                <c:pt idx="4">
                  <c:v>Macrosómico (&gt; 4000 gramos)</c:v>
                </c:pt>
              </c:strCache>
            </c:strRef>
          </c:cat>
          <c:val>
            <c:numRef>
              <c:f>'Peso al nacer'!$U$3:$U$7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16</c:v>
                </c:pt>
                <c:pt idx="3">
                  <c:v>49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B-43BF-9FB8-D18EBEB291AD}"/>
            </c:ext>
          </c:extLst>
        </c:ser>
        <c:ser>
          <c:idx val="1"/>
          <c:order val="1"/>
          <c:tx>
            <c:strRef>
              <c:f>'Peso al nacer'!$V$2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'Peso al nacer'!$A$3:$A$7</c:f>
              <c:strCache>
                <c:ptCount val="5"/>
                <c:pt idx="0">
                  <c:v>Bajo peso extremo (&lt; 1000 gramos)</c:v>
                </c:pt>
                <c:pt idx="1">
                  <c:v>Muy bajo peso (1000 a 1500 gramos)</c:v>
                </c:pt>
                <c:pt idx="2">
                  <c:v>Bajo peso (1500 a 2500 gramos)</c:v>
                </c:pt>
                <c:pt idx="3">
                  <c:v>Normopeso (2500 a 4000 gramos)</c:v>
                </c:pt>
                <c:pt idx="4">
                  <c:v>Macrosómico (&gt; 4000 gramos)</c:v>
                </c:pt>
              </c:strCache>
            </c:strRef>
          </c:cat>
          <c:val>
            <c:numRef>
              <c:f>'Peso al nacer'!$V$3:$V$7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53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2B-43BF-9FB8-D18EBEB291AD}"/>
            </c:ext>
          </c:extLst>
        </c:ser>
        <c:ser>
          <c:idx val="2"/>
          <c:order val="2"/>
          <c:tx>
            <c:strRef>
              <c:f>'Peso al nacer'!$W$2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'Peso al nacer'!$A$3:$A$7</c:f>
              <c:strCache>
                <c:ptCount val="5"/>
                <c:pt idx="0">
                  <c:v>Bajo peso extremo (&lt; 1000 gramos)</c:v>
                </c:pt>
                <c:pt idx="1">
                  <c:v>Muy bajo peso (1000 a 1500 gramos)</c:v>
                </c:pt>
                <c:pt idx="2">
                  <c:v>Bajo peso (1500 a 2500 gramos)</c:v>
                </c:pt>
                <c:pt idx="3">
                  <c:v>Normopeso (2500 a 4000 gramos)</c:v>
                </c:pt>
                <c:pt idx="4">
                  <c:v>Macrosómico (&gt; 4000 gramos)</c:v>
                </c:pt>
              </c:strCache>
            </c:strRef>
          </c:cat>
          <c:val>
            <c:numRef>
              <c:f>'Peso al nacer'!$W$3:$W$7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12</c:v>
                </c:pt>
                <c:pt idx="3">
                  <c:v>39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2B-43BF-9FB8-D18EBEB29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edad de la madre.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5333463768204178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'Edad de la madre'!$U$3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de la madre'!$A$4:$A$10</c:f>
              <c:strCache>
                <c:ptCount val="7"/>
                <c:pt idx="0">
                  <c:v>&lt; 15</c:v>
                </c:pt>
                <c:pt idx="1">
                  <c:v>15 a 19</c:v>
                </c:pt>
                <c:pt idx="2">
                  <c:v>20 a 24</c:v>
                </c:pt>
                <c:pt idx="3">
                  <c:v>25 a 29</c:v>
                </c:pt>
                <c:pt idx="4">
                  <c:v>30 a 34</c:v>
                </c:pt>
                <c:pt idx="5">
                  <c:v>35 a 39</c:v>
                </c:pt>
                <c:pt idx="6">
                  <c:v>40 a 44</c:v>
                </c:pt>
              </c:strCache>
            </c:strRef>
          </c:cat>
          <c:val>
            <c:numRef>
              <c:f>'Edad de la madre'!$U$4:$U$10</c:f>
              <c:numCache>
                <c:formatCode>General</c:formatCode>
                <c:ptCount val="7"/>
                <c:pt idx="0">
                  <c:v>1</c:v>
                </c:pt>
                <c:pt idx="1">
                  <c:v>11</c:v>
                </c:pt>
                <c:pt idx="2">
                  <c:v>22</c:v>
                </c:pt>
                <c:pt idx="3">
                  <c:v>9</c:v>
                </c:pt>
                <c:pt idx="4">
                  <c:v>9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19-4F8A-8405-5B9FF241DCB2}"/>
            </c:ext>
          </c:extLst>
        </c:ser>
        <c:ser>
          <c:idx val="0"/>
          <c:order val="1"/>
          <c:tx>
            <c:strRef>
              <c:f>'Edad de la madre'!$V$3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'Edad de la madre'!$A$4:$A$10</c:f>
              <c:strCache>
                <c:ptCount val="7"/>
                <c:pt idx="0">
                  <c:v>&lt; 15</c:v>
                </c:pt>
                <c:pt idx="1">
                  <c:v>15 a 19</c:v>
                </c:pt>
                <c:pt idx="2">
                  <c:v>20 a 24</c:v>
                </c:pt>
                <c:pt idx="3">
                  <c:v>25 a 29</c:v>
                </c:pt>
                <c:pt idx="4">
                  <c:v>30 a 34</c:v>
                </c:pt>
                <c:pt idx="5">
                  <c:v>35 a 39</c:v>
                </c:pt>
                <c:pt idx="6">
                  <c:v>40 a 44</c:v>
                </c:pt>
              </c:strCache>
            </c:strRef>
          </c:cat>
          <c:val>
            <c:numRef>
              <c:f>'Edad de la madre'!$V$4:$V$10</c:f>
              <c:numCache>
                <c:formatCode>General</c:formatCode>
                <c:ptCount val="7"/>
                <c:pt idx="0">
                  <c:v>1</c:v>
                </c:pt>
                <c:pt idx="1">
                  <c:v>25</c:v>
                </c:pt>
                <c:pt idx="2">
                  <c:v>18</c:v>
                </c:pt>
                <c:pt idx="3">
                  <c:v>12</c:v>
                </c:pt>
                <c:pt idx="4">
                  <c:v>6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19-4F8A-8405-5B9FF241DCB2}"/>
            </c:ext>
          </c:extLst>
        </c:ser>
        <c:ser>
          <c:idx val="2"/>
          <c:order val="2"/>
          <c:tx>
            <c:strRef>
              <c:f>'Edad de la madre'!$W$3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'Edad de la madre'!$A$4:$A$10</c:f>
              <c:strCache>
                <c:ptCount val="7"/>
                <c:pt idx="0">
                  <c:v>&lt; 15</c:v>
                </c:pt>
                <c:pt idx="1">
                  <c:v>15 a 19</c:v>
                </c:pt>
                <c:pt idx="2">
                  <c:v>20 a 24</c:v>
                </c:pt>
                <c:pt idx="3">
                  <c:v>25 a 29</c:v>
                </c:pt>
                <c:pt idx="4">
                  <c:v>30 a 34</c:v>
                </c:pt>
                <c:pt idx="5">
                  <c:v>35 a 39</c:v>
                </c:pt>
                <c:pt idx="6">
                  <c:v>40 a 44</c:v>
                </c:pt>
              </c:strCache>
            </c:strRef>
          </c:cat>
          <c:val>
            <c:numRef>
              <c:f>'Edad de la madre'!$W$4:$W$10</c:f>
              <c:numCache>
                <c:formatCode>General</c:formatCode>
                <c:ptCount val="7"/>
                <c:pt idx="0">
                  <c:v>1</c:v>
                </c:pt>
                <c:pt idx="1">
                  <c:v>15</c:v>
                </c:pt>
                <c:pt idx="2">
                  <c:v>19</c:v>
                </c:pt>
                <c:pt idx="3">
                  <c:v>13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19-4F8A-8405-5B9FF241D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>
                <a:solidFill>
                  <a:sysClr val="windowText" lastClr="000000"/>
                </a:solidFill>
                <a:effectLst/>
              </a:rPr>
              <a:t>Mortalidad por enfermedades del sistema respiratorio (J00-J99) en menores de un año por nivel de instrucción de la madre. Número de defunciones, por quinquenio, entre 2003 y 2017. Provincia de Entre Ríos, Argentina</a:t>
            </a:r>
            <a:endParaRPr lang="es-AR" sz="1400">
              <a:solidFill>
                <a:sysClr val="windowText" lastClr="000000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67356687976696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'Nivel de instrucción'!$U$13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('Nivel de instrucción'!$T$14:$T$15,'Nivel de instrucción'!$T$17:$T$18)</c:f>
              <c:strCache>
                <c:ptCount val="4"/>
                <c:pt idx="0">
                  <c:v>Primaria incompleto o menor</c:v>
                </c:pt>
                <c:pt idx="1">
                  <c:v>Primaria completo o mayor</c:v>
                </c:pt>
                <c:pt idx="2">
                  <c:v>Secundario incompleto o menor</c:v>
                </c:pt>
                <c:pt idx="3">
                  <c:v>Secundario completo o mayor</c:v>
                </c:pt>
              </c:strCache>
            </c:strRef>
          </c:cat>
          <c:val>
            <c:numRef>
              <c:f>('Nivel de instrucción'!$U$14:$U$15,'Nivel de instrucción'!$U$17:$U$18)</c:f>
              <c:numCache>
                <c:formatCode>General</c:formatCode>
                <c:ptCount val="4"/>
                <c:pt idx="0">
                  <c:v>25</c:v>
                </c:pt>
                <c:pt idx="1">
                  <c:v>41</c:v>
                </c:pt>
                <c:pt idx="2">
                  <c:v>57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A0-4F5A-9BB4-71059150C132}"/>
            </c:ext>
          </c:extLst>
        </c:ser>
        <c:ser>
          <c:idx val="1"/>
          <c:order val="1"/>
          <c:tx>
            <c:strRef>
              <c:f>'Nivel de instrucción'!$V$13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('Nivel de instrucción'!$T$14:$T$15,'Nivel de instrucción'!$T$17:$T$18)</c:f>
              <c:strCache>
                <c:ptCount val="4"/>
                <c:pt idx="0">
                  <c:v>Primaria incompleto o menor</c:v>
                </c:pt>
                <c:pt idx="1">
                  <c:v>Primaria completo o mayor</c:v>
                </c:pt>
                <c:pt idx="2">
                  <c:v>Secundario incompleto o menor</c:v>
                </c:pt>
                <c:pt idx="3">
                  <c:v>Secundario completo o mayor</c:v>
                </c:pt>
              </c:strCache>
            </c:strRef>
          </c:cat>
          <c:val>
            <c:numRef>
              <c:f>('Nivel de instrucción'!$V$14:$V$15,'Nivel de instrucción'!$V$17:$V$18)</c:f>
              <c:numCache>
                <c:formatCode>General</c:formatCode>
                <c:ptCount val="4"/>
                <c:pt idx="0">
                  <c:v>25</c:v>
                </c:pt>
                <c:pt idx="1">
                  <c:v>41</c:v>
                </c:pt>
                <c:pt idx="2">
                  <c:v>61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A0-4F5A-9BB4-71059150C132}"/>
            </c:ext>
          </c:extLst>
        </c:ser>
        <c:ser>
          <c:idx val="2"/>
          <c:order val="2"/>
          <c:tx>
            <c:strRef>
              <c:f>'Nivel de instrucción'!$W$13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('Nivel de instrucción'!$T$14:$T$15,'Nivel de instrucción'!$T$17:$T$18)</c:f>
              <c:strCache>
                <c:ptCount val="4"/>
                <c:pt idx="0">
                  <c:v>Primaria incompleto o menor</c:v>
                </c:pt>
                <c:pt idx="1">
                  <c:v>Primaria completo o mayor</c:v>
                </c:pt>
                <c:pt idx="2">
                  <c:v>Secundario incompleto o menor</c:v>
                </c:pt>
                <c:pt idx="3">
                  <c:v>Secundario completo o mayor</c:v>
                </c:pt>
              </c:strCache>
            </c:strRef>
          </c:cat>
          <c:val>
            <c:numRef>
              <c:f>('Nivel de instrucción'!$W$14:$W$15,'Nivel de instrucción'!$W$17:$W$18)</c:f>
              <c:numCache>
                <c:formatCode>General</c:formatCode>
                <c:ptCount val="4"/>
                <c:pt idx="0">
                  <c:v>10</c:v>
                </c:pt>
                <c:pt idx="1">
                  <c:v>47</c:v>
                </c:pt>
                <c:pt idx="2">
                  <c:v>44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A0-4F5A-9BB4-71059150C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712469536"/>
        <c:axId val="712469864"/>
      </c:barChart>
      <c:catAx>
        <c:axId val="71246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712469864"/>
        <c:crosses val="autoZero"/>
        <c:auto val="1"/>
        <c:lblAlgn val="ctr"/>
        <c:lblOffset val="100"/>
        <c:noMultiLvlLbl val="0"/>
      </c:catAx>
      <c:valAx>
        <c:axId val="71246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712469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situación conyugal de la madre.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5333463768204178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'Situación conyugal'!$U$2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'Situación conyugal'!$A$3:$A$4</c:f>
              <c:strCache>
                <c:ptCount val="2"/>
                <c:pt idx="0">
                  <c:v>Tiene cónyuge</c:v>
                </c:pt>
                <c:pt idx="1">
                  <c:v>No tiene cónyuge</c:v>
                </c:pt>
              </c:strCache>
            </c:strRef>
          </c:cat>
          <c:val>
            <c:numRef>
              <c:f>'Situación conyugal'!$U$3:$U$4</c:f>
              <c:numCache>
                <c:formatCode>General</c:formatCode>
                <c:ptCount val="2"/>
                <c:pt idx="0">
                  <c:v>55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3-4B3C-9379-B45A5766252A}"/>
            </c:ext>
          </c:extLst>
        </c:ser>
        <c:ser>
          <c:idx val="0"/>
          <c:order val="1"/>
          <c:tx>
            <c:strRef>
              <c:f>'Situación conyugal'!$V$2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'Situación conyugal'!$A$3:$A$4</c:f>
              <c:strCache>
                <c:ptCount val="2"/>
                <c:pt idx="0">
                  <c:v>Tiene cónyuge</c:v>
                </c:pt>
                <c:pt idx="1">
                  <c:v>No tiene cónyuge</c:v>
                </c:pt>
              </c:strCache>
            </c:strRef>
          </c:cat>
          <c:val>
            <c:numRef>
              <c:f>'Situación conyugal'!$V$3:$V$4</c:f>
              <c:numCache>
                <c:formatCode>General</c:formatCode>
                <c:ptCount val="2"/>
                <c:pt idx="0">
                  <c:v>51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3-4B3C-9379-B45A5766252A}"/>
            </c:ext>
          </c:extLst>
        </c:ser>
        <c:ser>
          <c:idx val="2"/>
          <c:order val="2"/>
          <c:tx>
            <c:strRef>
              <c:f>'Situación conyugal'!$W$2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'Situación conyugal'!$A$3:$A$4</c:f>
              <c:strCache>
                <c:ptCount val="2"/>
                <c:pt idx="0">
                  <c:v>Tiene cónyuge</c:v>
                </c:pt>
                <c:pt idx="1">
                  <c:v>No tiene cónyuge</c:v>
                </c:pt>
              </c:strCache>
            </c:strRef>
          </c:cat>
          <c:val>
            <c:numRef>
              <c:f>'Situación conyugal'!$W$3:$W$4</c:f>
              <c:numCache>
                <c:formatCode>General</c:formatCode>
                <c:ptCount val="2"/>
                <c:pt idx="0">
                  <c:v>41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3-4B3C-9379-B45A57662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ocupación de la familia.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5333463768204178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'Situación laboral'!$U$2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'Situación laboral'!$A$3:$A$5</c:f>
              <c:strCache>
                <c:ptCount val="3"/>
                <c:pt idx="0">
                  <c:v>Trabaja</c:v>
                </c:pt>
                <c:pt idx="1">
                  <c:v>No trabaja y busca trabajo</c:v>
                </c:pt>
                <c:pt idx="2">
                  <c:v>No trabaja ni busca trabajo</c:v>
                </c:pt>
              </c:strCache>
            </c:strRef>
          </c:cat>
          <c:val>
            <c:numRef>
              <c:f>'Situación laboral'!$U$3:$U$5</c:f>
              <c:numCache>
                <c:formatCode>General</c:formatCode>
                <c:ptCount val="3"/>
                <c:pt idx="0">
                  <c:v>41</c:v>
                </c:pt>
                <c:pt idx="1">
                  <c:v>10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FD-4461-BEDC-480231848AA1}"/>
            </c:ext>
          </c:extLst>
        </c:ser>
        <c:ser>
          <c:idx val="0"/>
          <c:order val="1"/>
          <c:tx>
            <c:strRef>
              <c:f>'Situación laboral'!$V$2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'Situación laboral'!$A$3:$A$5</c:f>
              <c:strCache>
                <c:ptCount val="3"/>
                <c:pt idx="0">
                  <c:v>Trabaja</c:v>
                </c:pt>
                <c:pt idx="1">
                  <c:v>No trabaja y busca trabajo</c:v>
                </c:pt>
                <c:pt idx="2">
                  <c:v>No trabaja ni busca trabajo</c:v>
                </c:pt>
              </c:strCache>
            </c:strRef>
          </c:cat>
          <c:val>
            <c:numRef>
              <c:f>'Situación laboral'!$V$3:$V$5</c:f>
              <c:numCache>
                <c:formatCode>General</c:formatCode>
                <c:ptCount val="3"/>
                <c:pt idx="0">
                  <c:v>49</c:v>
                </c:pt>
                <c:pt idx="1">
                  <c:v>4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FD-4461-BEDC-480231848AA1}"/>
            </c:ext>
          </c:extLst>
        </c:ser>
        <c:ser>
          <c:idx val="2"/>
          <c:order val="2"/>
          <c:tx>
            <c:strRef>
              <c:f>'Situación laboral'!$W$2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'Situación laboral'!$A$3:$A$5</c:f>
              <c:strCache>
                <c:ptCount val="3"/>
                <c:pt idx="0">
                  <c:v>Trabaja</c:v>
                </c:pt>
                <c:pt idx="1">
                  <c:v>No trabaja y busca trabajo</c:v>
                </c:pt>
                <c:pt idx="2">
                  <c:v>No trabaja ni busca trabajo</c:v>
                </c:pt>
              </c:strCache>
            </c:strRef>
          </c:cat>
          <c:val>
            <c:numRef>
              <c:f>'Situación laboral'!$W$3:$W$5</c:f>
              <c:numCache>
                <c:formatCode>General</c:formatCode>
                <c:ptCount val="3"/>
                <c:pt idx="0">
                  <c:v>35</c:v>
                </c:pt>
                <c:pt idx="1">
                  <c:v>5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FD-4461-BEDC-480231848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atención recibida</a:t>
            </a:r>
            <a:r>
              <a:rPr lang="en-US" b="1" baseline="0">
                <a:solidFill>
                  <a:sysClr val="windowText" lastClr="000000"/>
                </a:solidFill>
              </a:rPr>
              <a:t> por la enfermedad</a:t>
            </a:r>
            <a:r>
              <a:rPr lang="en-US" b="1">
                <a:solidFill>
                  <a:sysClr val="windowText" lastClr="000000"/>
                </a:solidFill>
              </a:rPr>
              <a:t>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4915501734624714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'Atención Médica'!$U$3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'Atención Médica'!$T$4:$T$5</c:f>
              <c:strCache>
                <c:ptCount val="2"/>
                <c:pt idx="0">
                  <c:v>Con atención médica</c:v>
                </c:pt>
                <c:pt idx="1">
                  <c:v>Sin atención médica</c:v>
                </c:pt>
              </c:strCache>
            </c:strRef>
          </c:cat>
          <c:val>
            <c:numRef>
              <c:f>'Atención Médica'!$U$4:$U$5</c:f>
              <c:numCache>
                <c:formatCode>General</c:formatCode>
                <c:ptCount val="2"/>
                <c:pt idx="0">
                  <c:v>50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1-4FDB-98B4-D63F03C89500}"/>
            </c:ext>
          </c:extLst>
        </c:ser>
        <c:ser>
          <c:idx val="2"/>
          <c:order val="1"/>
          <c:tx>
            <c:strRef>
              <c:f>'Atención Médica'!$V$3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'Atención Médica'!$T$4:$T$5</c:f>
              <c:strCache>
                <c:ptCount val="2"/>
                <c:pt idx="0">
                  <c:v>Con atención médica</c:v>
                </c:pt>
                <c:pt idx="1">
                  <c:v>Sin atención médica</c:v>
                </c:pt>
              </c:strCache>
            </c:strRef>
          </c:cat>
          <c:val>
            <c:numRef>
              <c:f>'Atención Médica'!$V$4:$V$5</c:f>
              <c:numCache>
                <c:formatCode>General</c:formatCode>
                <c:ptCount val="2"/>
                <c:pt idx="0">
                  <c:v>34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1-4FDB-98B4-D63F03C89500}"/>
            </c:ext>
          </c:extLst>
        </c:ser>
        <c:ser>
          <c:idx val="3"/>
          <c:order val="2"/>
          <c:tx>
            <c:strRef>
              <c:f>'Atención Médica'!$W$3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'Atención Médica'!$T$4:$T$5</c:f>
              <c:strCache>
                <c:ptCount val="2"/>
                <c:pt idx="0">
                  <c:v>Con atención médica</c:v>
                </c:pt>
                <c:pt idx="1">
                  <c:v>Sin atención médica</c:v>
                </c:pt>
              </c:strCache>
            </c:strRef>
          </c:cat>
          <c:val>
            <c:numRef>
              <c:f>'Atención Médica'!$W$4:$W$5</c:f>
              <c:numCache>
                <c:formatCode>General</c:formatCode>
                <c:ptCount val="2"/>
                <c:pt idx="0">
                  <c:v>29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1-4FDB-98B4-D63F03C89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Mortalidad por enfermedades del sistema respiratorio (J00-J99) en menores de un año por lugar</a:t>
            </a:r>
            <a:r>
              <a:rPr lang="en-US" b="1" baseline="0">
                <a:solidFill>
                  <a:sysClr val="windowText" lastClr="000000"/>
                </a:solidFill>
              </a:rPr>
              <a:t> de </a:t>
            </a:r>
            <a:r>
              <a:rPr lang="en-US" b="1">
                <a:solidFill>
                  <a:sysClr val="windowText" lastClr="000000"/>
                </a:solidFill>
              </a:rPr>
              <a:t>ocurrencia de la muerte. Número de defunciones, por quinquenio, entre 2003 y 2017. Provincia de Entre Ríos, Argentina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182902261003095"/>
          <c:y val="0.15333463768204178"/>
          <c:w val="0.88315687735522275"/>
          <c:h val="0.636009535458236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'Lugar de ocurrencia'!$U$2</c:f>
              <c:strCache>
                <c:ptCount val="1"/>
                <c:pt idx="0">
                  <c:v>2003-2007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'Lugar de ocurrencia'!$T$3:$T$5</c:f>
              <c:strCache>
                <c:ptCount val="3"/>
                <c:pt idx="0">
                  <c:v>Establecimiento público</c:v>
                </c:pt>
                <c:pt idx="1">
                  <c:v>Establecimiento privado</c:v>
                </c:pt>
                <c:pt idx="2">
                  <c:v>Domicilio</c:v>
                </c:pt>
              </c:strCache>
            </c:strRef>
          </c:cat>
          <c:val>
            <c:numRef>
              <c:f>'Lugar de ocurrencia'!$U$3:$U$5</c:f>
              <c:numCache>
                <c:formatCode>General</c:formatCode>
                <c:ptCount val="3"/>
                <c:pt idx="0">
                  <c:v>51</c:v>
                </c:pt>
                <c:pt idx="1">
                  <c:v>9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F1-48D5-96CD-8807A25EEED2}"/>
            </c:ext>
          </c:extLst>
        </c:ser>
        <c:ser>
          <c:idx val="2"/>
          <c:order val="1"/>
          <c:tx>
            <c:strRef>
              <c:f>'Lugar de ocurrencia'!$V$2</c:f>
              <c:strCache>
                <c:ptCount val="1"/>
                <c:pt idx="0">
                  <c:v>2008-2012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'Lugar de ocurrencia'!$T$3:$T$5</c:f>
              <c:strCache>
                <c:ptCount val="3"/>
                <c:pt idx="0">
                  <c:v>Establecimiento público</c:v>
                </c:pt>
                <c:pt idx="1">
                  <c:v>Establecimiento privado</c:v>
                </c:pt>
                <c:pt idx="2">
                  <c:v>Domicilio</c:v>
                </c:pt>
              </c:strCache>
            </c:strRef>
          </c:cat>
          <c:val>
            <c:numRef>
              <c:f>'Lugar de ocurrencia'!$V$3:$V$5</c:f>
              <c:numCache>
                <c:formatCode>General</c:formatCode>
                <c:ptCount val="3"/>
                <c:pt idx="0">
                  <c:v>57</c:v>
                </c:pt>
                <c:pt idx="1">
                  <c:v>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F1-48D5-96CD-8807A25EEED2}"/>
            </c:ext>
          </c:extLst>
        </c:ser>
        <c:ser>
          <c:idx val="3"/>
          <c:order val="2"/>
          <c:tx>
            <c:strRef>
              <c:f>'Lugar de ocurrencia'!$W$2</c:f>
              <c:strCache>
                <c:ptCount val="1"/>
                <c:pt idx="0">
                  <c:v>2013-2017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'Lugar de ocurrencia'!$T$3:$T$5</c:f>
              <c:strCache>
                <c:ptCount val="3"/>
                <c:pt idx="0">
                  <c:v>Establecimiento público</c:v>
                </c:pt>
                <c:pt idx="1">
                  <c:v>Establecimiento privado</c:v>
                </c:pt>
                <c:pt idx="2">
                  <c:v>Domicilio</c:v>
                </c:pt>
              </c:strCache>
            </c:strRef>
          </c:cat>
          <c:val>
            <c:numRef>
              <c:f>'Lugar de ocurrencia'!$W$3:$W$5</c:f>
              <c:numCache>
                <c:formatCode>General</c:formatCode>
                <c:ptCount val="3"/>
                <c:pt idx="0">
                  <c:v>46</c:v>
                </c:pt>
                <c:pt idx="1">
                  <c:v>3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F1-48D5-96CD-8807A25EE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564056"/>
        <c:axId val="634566024"/>
      </c:barChart>
      <c:catAx>
        <c:axId val="6345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6024"/>
        <c:crosses val="autoZero"/>
        <c:auto val="1"/>
        <c:lblAlgn val="ctr"/>
        <c:lblOffset val="100"/>
        <c:noMultiLvlLbl val="0"/>
      </c:catAx>
      <c:valAx>
        <c:axId val="6345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Número de muertes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34564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0.01044</cdr:x>
      <cdr:y>0.91279</cdr:y>
    </cdr:from>
    <cdr:to>
      <cdr:x>0.99241</cdr:x>
      <cdr:y>0.99128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97014" y="5538611"/>
          <a:ext cx="9128125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febrero de 2019.</a:t>
          </a:r>
          <a:endParaRPr lang="es-AR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0.00892</cdr:x>
      <cdr:y>0.88923</cdr:y>
    </cdr:from>
    <cdr:to>
      <cdr:x>0.98811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82825" y="5392899"/>
          <a:ext cx="9092464" cy="671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100"/>
            <a:t>Fuente: Elaborado por el Departamento Programas de Salud, Instituto Nacional de Enfermedades Respiratorias (INER) "Emilio Coni", Administración</a:t>
          </a:r>
          <a:r>
            <a:rPr lang="es-AR" sz="1100" baseline="0"/>
            <a:t> Nacional de Laboratorios e Institutos de Salud (ANLIS), con base en datos de la Dirección de Estadísticas e Información de Salud (DEIS), Secretaría de Gobierno de Salud, Ministerio de Salud y Desarrollo Social de la Nación, Argentina, 2019.</a:t>
          </a:r>
          <a:endParaRPr lang="es-AR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0.01044</cdr:x>
      <cdr:y>0.91279</cdr:y>
    </cdr:from>
    <cdr:to>
      <cdr:x>0.99241</cdr:x>
      <cdr:y>0.99128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97014" y="5538611"/>
          <a:ext cx="9128125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febrero de 2019.</a:t>
          </a:r>
          <a:endParaRPr lang="es-AR" sz="10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0.88698</cdr:y>
    </cdr:from>
    <cdr:to>
      <cdr:x>0.97955</cdr:x>
      <cdr:y>0.99766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5379278"/>
          <a:ext cx="9095836" cy="6712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000">
              <a:solidFill>
                <a:sysClr val="windowText" lastClr="000000"/>
              </a:solidFill>
            </a:rPr>
            <a:t>Fuente: Elaborado por el Departamento Programas de Salud, Instituto Nacional de Enfermedades Respiratorias (INER) "Emilio Coni", Administración</a:t>
          </a:r>
          <a:r>
            <a:rPr lang="es-AR" sz="1000" baseline="0">
              <a:solidFill>
                <a:sysClr val="windowText" lastClr="000000"/>
              </a:solidFill>
            </a:rPr>
            <a:t> Nacional de Laboratorios e Institutos de Salud (ANLIS), con base en datos de la Dirección de Estadísticas e Información de Salud (DEIS), Secretaría de Gobierno de Salud, Ministerio de Salud y Desarrollo Social de la Nación. Argentina,  marzo 2017.</a:t>
          </a:r>
          <a:endParaRPr lang="es-AR" sz="10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0.10493</cdr:x>
      <cdr:y>0</cdr:y>
    </cdr:from>
    <cdr:to>
      <cdr:x>0.94564</cdr:x>
      <cdr:y>0.14807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976330" y="0"/>
          <a:ext cx="7822460" cy="8998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AR" sz="1400" b="1" i="0" baseline="0" noProof="0" dirty="0">
              <a:effectLst/>
              <a:latin typeface="+mn-lt"/>
              <a:ea typeface="+mn-ea"/>
              <a:cs typeface="+mn-cs"/>
            </a:rPr>
            <a:t>Mortalidad por enfermedades del sistema respiratorio (J00-J99) en menores de 5 Años por jurisdicción. Número de muertes, tasas por 1.000 nacidos vivos y porcentaje sobre el total de muertes por causas definidas. Argentina, bienio 2016-2017.</a:t>
          </a:r>
          <a:endParaRPr lang="es-AR" sz="1400" noProof="0" dirty="0">
            <a:effectLst/>
          </a:endParaRPr>
        </a:p>
        <a:p xmlns:a="http://schemas.openxmlformats.org/drawingml/2006/main">
          <a:pPr algn="ctr"/>
          <a:endParaRPr lang="es-AR" sz="1400" noProof="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0.92116</cdr:y>
    </cdr:from>
    <cdr:to>
      <cdr:x>0.98197</cdr:x>
      <cdr:y>0.99965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5589411"/>
          <a:ext cx="9128093" cy="476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2019.</a:t>
          </a:r>
          <a:endParaRPr lang="es-AR" sz="10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0.92116</cdr:y>
    </cdr:from>
    <cdr:to>
      <cdr:x>0.98197</cdr:x>
      <cdr:y>0.99965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5589411"/>
          <a:ext cx="9128093" cy="476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2019.</a:t>
          </a:r>
          <a:endParaRPr lang="es-AR" sz="10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0.90519</cdr:y>
    </cdr:from>
    <cdr:to>
      <cdr:x>0.98197</cdr:x>
      <cdr:y>0.98368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5489713"/>
          <a:ext cx="9118303" cy="476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100"/>
            <a:t>Fuente: Instituto Nacional de Enfermedades Respiratorias (INER) "Emilio Coni", Administración Nacional de Laboratorios e Institutos de Salud (ANLIS), con base</a:t>
          </a:r>
          <a:r>
            <a:rPr lang="es-AR" sz="1100" baseline="0"/>
            <a:t> a datos de la Dirección de Estadísticas e Información de Salud (DEIS), Secretar[ia de Gobierno de Salud, Ministerio de Salud y Desarrollo Social de la Nación. Argentina, 2019.</a:t>
          </a:r>
          <a:endParaRPr lang="es-AR" sz="1100"/>
        </a:p>
      </cdr:txBody>
    </cdr:sp>
  </cdr:relSizeAnchor>
  <cdr:relSizeAnchor xmlns:cdr="http://schemas.openxmlformats.org/drawingml/2006/chartDrawing">
    <cdr:from>
      <cdr:x>0.16688</cdr:x>
      <cdr:y>0.13346</cdr:y>
    </cdr:from>
    <cdr:to>
      <cdr:x>0.59039</cdr:x>
      <cdr:y>0.22437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552222" y="811389"/>
          <a:ext cx="3939352" cy="55268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1100" b="1"/>
            <a:t>Nacidos</a:t>
          </a:r>
          <a:r>
            <a:rPr lang="es-AR" sz="1100" b="1" baseline="0"/>
            <a:t> vivos y  defunciones según el peso al nacer.</a:t>
          </a:r>
          <a:endParaRPr lang="es-AR" sz="1100" b="1"/>
        </a:p>
      </cdr:txBody>
    </cdr:sp>
  </cdr:relSizeAnchor>
  <cdr:relSizeAnchor xmlns:cdr="http://schemas.openxmlformats.org/drawingml/2006/chartDrawing">
    <cdr:from>
      <cdr:x>0.61568</cdr:x>
      <cdr:y>0.13408</cdr:y>
    </cdr:from>
    <cdr:to>
      <cdr:x>0.95236</cdr:x>
      <cdr:y>0.22499</cdr:y>
    </cdr:to>
    <cdr:sp macro="" textlink="">
      <cdr:nvSpPr>
        <cdr:cNvPr id="4" name="1 CuadroTexto"/>
        <cdr:cNvSpPr txBox="1"/>
      </cdr:nvSpPr>
      <cdr:spPr>
        <a:xfrm xmlns:a="http://schemas.openxmlformats.org/drawingml/2006/main">
          <a:off x="5726759" y="815152"/>
          <a:ext cx="3131727" cy="55268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1100" b="1"/>
            <a:t>Nacidos</a:t>
          </a:r>
          <a:r>
            <a:rPr lang="es-AR" sz="1100" b="1" baseline="0"/>
            <a:t> vivos y  defunciones según edad gestacional.</a:t>
          </a:r>
          <a:endParaRPr lang="es-AR" sz="1100" b="1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0.0025</cdr:x>
      <cdr:y>0.92151</cdr:y>
    </cdr:from>
    <cdr:to>
      <cdr:x>0.98447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3191" y="5588691"/>
          <a:ext cx="9118303" cy="476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2019.</a:t>
          </a:r>
          <a:endParaRPr lang="es-AR" sz="1000"/>
        </a:p>
      </cdr:txBody>
    </cdr:sp>
  </cdr:relSizeAnchor>
  <cdr:relSizeAnchor xmlns:cdr="http://schemas.openxmlformats.org/drawingml/2006/chartDrawing">
    <cdr:from>
      <cdr:x>0.64223</cdr:x>
      <cdr:y>0.147</cdr:y>
    </cdr:from>
    <cdr:to>
      <cdr:x>0.64223</cdr:x>
      <cdr:y>0.74081</cdr:y>
    </cdr:to>
    <cdr:cxnSp macro="">
      <cdr:nvCxnSpPr>
        <cdr:cNvPr id="7" name="6 Conector recto">
          <a:extLst xmlns:a="http://schemas.openxmlformats.org/drawingml/2006/main">
            <a:ext uri="{FF2B5EF4-FFF2-40B4-BE49-F238E27FC236}">
              <a16:creationId xmlns:a16="http://schemas.microsoft.com/office/drawing/2014/main" id="{B59B4F04-5644-41D1-BCE4-CAF4922DFEEC}"/>
            </a:ext>
          </a:extLst>
        </cdr:cNvPr>
        <cdr:cNvCxnSpPr/>
      </cdr:nvCxnSpPr>
      <cdr:spPr>
        <a:xfrm xmlns:a="http://schemas.openxmlformats.org/drawingml/2006/main" flipV="1">
          <a:off x="5973704" y="893704"/>
          <a:ext cx="0" cy="361009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0.90941</cdr:y>
    </cdr:from>
    <cdr:to>
      <cdr:x>1</cdr:x>
      <cdr:y>0.98508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0" y="5526591"/>
          <a:ext cx="9304587" cy="4598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1000"/>
            <a:t>Fuente: Instituto Nacional de Enfermedades Respiratorias (INER) "Emilio Coni", Administración Nacional de Laboratorios e Institutos de Salud (ANLIS), con base</a:t>
          </a:r>
          <a:r>
            <a:rPr lang="es-AR" sz="1000" baseline="0"/>
            <a:t> a datos de la Dirección de Estadísticas e Información de Salud (DEIS), Secretaría de Gobierno de Salud, Ministerio de Salud y Desarrollo Social de la Nación. Argentina, 2019.</a:t>
          </a:r>
          <a:endParaRPr lang="es-AR" sz="100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0.95115</cdr:y>
    </cdr:from>
    <cdr:to>
      <cdr:x>1</cdr:x>
      <cdr:y>0.99869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054EDD1-18CA-46B1-A0F6-51D35953A39D}"/>
            </a:ext>
          </a:extLst>
        </cdr:cNvPr>
        <cdr:cNvSpPr txBox="1"/>
      </cdr:nvSpPr>
      <cdr:spPr>
        <a:xfrm xmlns:a="http://schemas.openxmlformats.org/drawingml/2006/main">
          <a:off x="0" y="5985608"/>
          <a:ext cx="8670192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0.02284</cdr:x>
      <cdr:y>0.93135</cdr:y>
    </cdr:from>
    <cdr:to>
      <cdr:x>0.97631</cdr:x>
      <cdr:y>0.99352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9AFF22E-5BBB-4054-A36D-8458A918850A}"/>
            </a:ext>
          </a:extLst>
        </cdr:cNvPr>
        <cdr:cNvSpPr txBox="1"/>
      </cdr:nvSpPr>
      <cdr:spPr>
        <a:xfrm xmlns:a="http://schemas.openxmlformats.org/drawingml/2006/main">
          <a:off x="212541" y="5659897"/>
          <a:ext cx="8871633" cy="377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800"/>
            <a:t>Fuente: Elaborado</a:t>
          </a:r>
          <a:r>
            <a:rPr lang="es-AR" sz="800" baseline="0"/>
            <a:t> por el Departamento Programas de Salud, Instituto Nacional de Enfermedades Respiratorias (INER) "Emilio Coni", Administración Nacional de Laboratorios e Institutos de Salud (ANLIS) "Carlos G. Malbrán", con base en datos de la Dirección de Estadísticas e Información de Salud (DEIS). Secretaría de Gobierno de Salud, Ministerio de Salud y Desarrollo Social. Argentina, enero de 2019.</a:t>
          </a:r>
          <a:endParaRPr lang="es-AR" sz="80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0.01984</cdr:x>
      <cdr:y>0.94877</cdr:y>
    </cdr:from>
    <cdr:to>
      <cdr:x>0.98261</cdr:x>
      <cdr:y>0.998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3DD252D-80E0-45DA-BE43-31877846684A}"/>
            </a:ext>
          </a:extLst>
        </cdr:cNvPr>
        <cdr:cNvSpPr txBox="1"/>
      </cdr:nvSpPr>
      <cdr:spPr>
        <a:xfrm xmlns:a="http://schemas.openxmlformats.org/drawingml/2006/main">
          <a:off x="184622" y="5765800"/>
          <a:ext cx="8958177" cy="299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0.022</cdr:x>
      <cdr:y>0.94041</cdr:y>
    </cdr:from>
    <cdr:to>
      <cdr:x>0.98477</cdr:x>
      <cdr:y>0.98964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938C1FD-ECD4-4BBC-ACA7-48DA032960E7}"/>
            </a:ext>
          </a:extLst>
        </cdr:cNvPr>
        <cdr:cNvSpPr txBox="1"/>
      </cdr:nvSpPr>
      <cdr:spPr>
        <a:xfrm xmlns:a="http://schemas.openxmlformats.org/drawingml/2006/main">
          <a:off x="204669" y="5715000"/>
          <a:ext cx="8958224" cy="299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900"/>
            <a:t>Fuente: Elaborado</a:t>
          </a:r>
          <a:r>
            <a:rPr lang="es-AR" sz="900" baseline="0"/>
            <a:t> por la Sala de Situación del Ministerio de Salud de Entre Ríos, con base en datos de la Dirección del Departamento de Bioestadísticas. Entre Ríos, marzo de 2019.</a:t>
          </a:r>
          <a:endParaRPr lang="es-AR" sz="900"/>
        </a:p>
      </cdr:txBody>
    </cdr:sp>
  </cdr:relSizeAnchor>
  <cdr:relSizeAnchor xmlns:cdr="http://schemas.openxmlformats.org/drawingml/2006/chartDrawing">
    <cdr:from>
      <cdr:x>0.28671</cdr:x>
      <cdr:y>0.19609</cdr:y>
    </cdr:from>
    <cdr:to>
      <cdr:x>0.3438</cdr:x>
      <cdr:y>0.29232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65104CAC-A667-4FF6-83AB-BA68E2DA2A37}"/>
            </a:ext>
          </a:extLst>
        </cdr:cNvPr>
        <cdr:cNvSpPr txBox="1"/>
      </cdr:nvSpPr>
      <cdr:spPr>
        <a:xfrm xmlns:a="http://schemas.openxmlformats.org/drawingml/2006/main">
          <a:off x="2667727" y="1191681"/>
          <a:ext cx="531223" cy="58477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 sz="800" dirty="0">
            <a:latin typeface="Arial Black" panose="020B0A04020102020204" pitchFamily="34" charset="0"/>
          </a:endParaRPr>
        </a:p>
        <a:p xmlns:a="http://schemas.openxmlformats.org/drawingml/2006/main">
          <a:endParaRPr lang="es-AR" sz="800" dirty="0">
            <a:latin typeface="Arial Black" panose="020B0A04020102020204" pitchFamily="34" charset="0"/>
          </a:endParaRPr>
        </a:p>
        <a:p xmlns:a="http://schemas.openxmlformats.org/drawingml/2006/main">
          <a:endParaRPr lang="es-AR" sz="800" dirty="0">
            <a:latin typeface="Arial Black" panose="020B0A04020102020204" pitchFamily="34" charset="0"/>
          </a:endParaRPr>
        </a:p>
        <a:p xmlns:a="http://schemas.openxmlformats.org/drawingml/2006/main">
          <a:r>
            <a:rPr lang="es-AR" sz="800" dirty="0">
              <a:latin typeface="Arial Black" panose="020B0A04020102020204" pitchFamily="34" charset="0"/>
            </a:rPr>
            <a:t>9,8%</a:t>
          </a:r>
        </a:p>
      </cdr:txBody>
    </cdr:sp>
  </cdr:relSizeAnchor>
  <cdr:relSizeAnchor xmlns:cdr="http://schemas.openxmlformats.org/drawingml/2006/chartDrawing">
    <cdr:from>
      <cdr:x>0.30215</cdr:x>
      <cdr:y>0.20622</cdr:y>
    </cdr:from>
    <cdr:to>
      <cdr:x>0.32836</cdr:x>
      <cdr:y>0.24732</cdr:y>
    </cdr:to>
    <cdr:sp macro="" textlink="">
      <cdr:nvSpPr>
        <cdr:cNvPr id="4" name="Arrow: Down 3">
          <a:extLst xmlns:a="http://schemas.openxmlformats.org/drawingml/2006/main">
            <a:ext uri="{FF2B5EF4-FFF2-40B4-BE49-F238E27FC236}">
              <a16:creationId xmlns:a16="http://schemas.microsoft.com/office/drawing/2014/main" id="{FC3FDD9E-9E25-4BD1-B347-C09301388DB5}"/>
            </a:ext>
          </a:extLst>
        </cdr:cNvPr>
        <cdr:cNvSpPr/>
      </cdr:nvSpPr>
      <cdr:spPr>
        <a:xfrm xmlns:a="http://schemas.openxmlformats.org/drawingml/2006/main">
          <a:off x="2811417" y="1253235"/>
          <a:ext cx="243841" cy="249729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942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13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987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705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9389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776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314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819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233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141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588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B596A-D4A8-455D-844B-6B18D8C28557}" type="datetimeFigureOut">
              <a:rPr lang="es-AR" smtClean="0"/>
              <a:t>20/3/2019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BB4E1-51E8-49A0-A635-571DC588358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711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463410" y="2395195"/>
            <a:ext cx="8979175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3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999305" y="342868"/>
            <a:ext cx="7907383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A8454B4-2FE6-4AE5-9A06-5B6063C294CA}"/>
              </a:ext>
            </a:extLst>
          </p:cNvPr>
          <p:cNvSpPr txBox="1">
            <a:spLocks/>
          </p:cNvSpPr>
          <p:nvPr/>
        </p:nvSpPr>
        <p:spPr>
          <a:xfrm>
            <a:off x="463410" y="2395195"/>
            <a:ext cx="8979175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Situación actual: magnitud, tendencia y distribución por jurisdicciones</a:t>
            </a:r>
          </a:p>
        </p:txBody>
      </p:sp>
    </p:spTree>
    <p:extLst>
      <p:ext uri="{BB962C8B-B14F-4D97-AF65-F5344CB8AC3E}">
        <p14:creationId xmlns:p14="http://schemas.microsoft.com/office/powerpoint/2010/main" val="136014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641458"/>
              </p:ext>
            </p:extLst>
          </p:nvPr>
        </p:nvGraphicFramePr>
        <p:xfrm>
          <a:off x="300706" y="686537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A35DBB2-325F-427E-9478-042369C0DBB0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LAS ENFERMEDADES RESPIRATORIAS SON LA TERCERA CAUSA DE MUERTE EN MENORES DE CINCO AÑOS; LA PRIMERA CAUSA DE MORTALIDAD DESPU</a:t>
            </a:r>
            <a:r>
              <a:rPr lang="es-AR" sz="1400" dirty="0">
                <a:latin typeface="Arial Black" panose="020B0A04020102020204" pitchFamily="34" charset="0"/>
              </a:rPr>
              <a:t>ÉS DEL MES DE VIDA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09D23A-8E85-4BC8-B311-8E2728F1B69A}"/>
              </a:ext>
            </a:extLst>
          </p:cNvPr>
          <p:cNvSpPr txBox="1"/>
          <p:nvPr/>
        </p:nvSpPr>
        <p:spPr>
          <a:xfrm>
            <a:off x="7210697" y="3936275"/>
            <a:ext cx="1968137" cy="16927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 2017 ocasionaron </a:t>
            </a:r>
            <a:r>
              <a:rPr lang="es-AR" sz="2400" b="1" dirty="0"/>
              <a:t>552 muertes</a:t>
            </a:r>
            <a:r>
              <a:rPr lang="es-AR" sz="1400" b="1" dirty="0"/>
              <a:t> de menores de cinco años;</a:t>
            </a:r>
          </a:p>
          <a:p>
            <a:pPr algn="ctr"/>
            <a:r>
              <a:rPr lang="es-AR" sz="2400" b="1" dirty="0"/>
              <a:t>24,6% menos</a:t>
            </a:r>
            <a:r>
              <a:rPr lang="es-AR" sz="1400" b="1" dirty="0"/>
              <a:t> que en 2016</a:t>
            </a:r>
          </a:p>
        </p:txBody>
      </p:sp>
    </p:spTree>
    <p:extLst>
      <p:ext uri="{BB962C8B-B14F-4D97-AF65-F5344CB8AC3E}">
        <p14:creationId xmlns:p14="http://schemas.microsoft.com/office/powerpoint/2010/main" val="178796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2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99642"/>
              </p:ext>
            </p:extLst>
          </p:nvPr>
        </p:nvGraphicFramePr>
        <p:xfrm>
          <a:off x="300037" y="712742"/>
          <a:ext cx="9305925" cy="607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6CFC4A-EE0F-47CE-B35E-DCC5FAE4988E}"/>
              </a:ext>
            </a:extLst>
          </p:cNvPr>
          <p:cNvSpPr txBox="1"/>
          <p:nvPr/>
        </p:nvSpPr>
        <p:spPr>
          <a:xfrm>
            <a:off x="217714" y="130629"/>
            <a:ext cx="9387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MORTALIDAD POR ENFERMEDADES RESPIRATORIAS SE REDUJO ENTRE 1980 Y 2017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6B6DA5C6-9DF4-4650-8966-B4ED51783BBA}"/>
              </a:ext>
            </a:extLst>
          </p:cNvPr>
          <p:cNvSpPr txBox="1"/>
          <p:nvPr/>
        </p:nvSpPr>
        <p:spPr>
          <a:xfrm>
            <a:off x="5847102" y="1702132"/>
            <a:ext cx="2979174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ENTRE 1980 Y 2017:</a:t>
            </a:r>
          </a:p>
          <a:p>
            <a:pPr marL="539750" algn="ctr"/>
            <a:r>
              <a:rPr lang="es-AR" sz="1400" b="1" dirty="0"/>
              <a:t>81,6% muertes menos;</a:t>
            </a:r>
          </a:p>
          <a:p>
            <a:pPr marL="539750" algn="ctr"/>
            <a:r>
              <a:rPr lang="es-AR" sz="1400" b="1" dirty="0"/>
              <a:t>82,2% de reducción de la tasa de mortalidad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24A356D-9551-45D2-9D36-A56618789C4D}"/>
              </a:ext>
            </a:extLst>
          </p:cNvPr>
          <p:cNvSpPr/>
          <p:nvPr/>
        </p:nvSpPr>
        <p:spPr>
          <a:xfrm>
            <a:off x="5991496" y="2072106"/>
            <a:ext cx="348343" cy="33963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275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470768"/>
              </p:ext>
            </p:extLst>
          </p:nvPr>
        </p:nvGraphicFramePr>
        <p:xfrm>
          <a:off x="300706" y="78089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AF0F51-D8AF-437D-9D12-3B36DB235AF2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NEUMONÍA ES LA PRINCIPAL CAUSA DE MUERTE POR ENFERMEDADES RESPIRATORIAS EN MENORES DE CINCO AÑOS: 36,1% DEL TOTAL</a:t>
            </a:r>
            <a:endParaRPr lang="es-AR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07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1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504895"/>
              </p:ext>
            </p:extLst>
          </p:nvPr>
        </p:nvGraphicFramePr>
        <p:xfrm>
          <a:off x="300706" y="78089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52CD53A-B35B-411E-9901-14A4BC0C95D9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MORTALIDAD POR ENFERMEDADES RESPIRATORIAS </a:t>
            </a:r>
            <a:r>
              <a:rPr lang="es-AR" sz="1400" dirty="0">
                <a:latin typeface="Arial Black" panose="020B0A04020102020204" pitchFamily="34" charset="0"/>
              </a:rPr>
              <a:t>ES DESIGUAL ENTRE LAS 24 JURISDICCIONES DEL PAÍS</a:t>
            </a: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241B2DAF-52B4-4878-A9CC-27BE4AEC5ADD}"/>
              </a:ext>
            </a:extLst>
          </p:cNvPr>
          <p:cNvSpPr txBox="1"/>
          <p:nvPr/>
        </p:nvSpPr>
        <p:spPr>
          <a:xfrm>
            <a:off x="5796537" y="1775144"/>
            <a:ext cx="333313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/>
              <a:t>La tasa de mortalidad de Formosa fue 8,2 veces mayor que la de Chubut y San Luis</a:t>
            </a:r>
          </a:p>
        </p:txBody>
      </p:sp>
    </p:spTree>
    <p:extLst>
      <p:ext uri="{BB962C8B-B14F-4D97-AF65-F5344CB8AC3E}">
        <p14:creationId xmlns:p14="http://schemas.microsoft.com/office/powerpoint/2010/main" val="4292037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999305" y="342868"/>
            <a:ext cx="7907383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A8454B4-2FE6-4AE5-9A06-5B6063C294CA}"/>
              </a:ext>
            </a:extLst>
          </p:cNvPr>
          <p:cNvSpPr txBox="1">
            <a:spLocks/>
          </p:cNvSpPr>
          <p:nvPr/>
        </p:nvSpPr>
        <p:spPr>
          <a:xfrm>
            <a:off x="463410" y="2395195"/>
            <a:ext cx="8979175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Características de las muertes por enfermedades del sistema respiratorio en menores de cinco años</a:t>
            </a:r>
          </a:p>
        </p:txBody>
      </p:sp>
    </p:spTree>
    <p:extLst>
      <p:ext uri="{BB962C8B-B14F-4D97-AF65-F5344CB8AC3E}">
        <p14:creationId xmlns:p14="http://schemas.microsoft.com/office/powerpoint/2010/main" val="96233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249571"/>
              </p:ext>
            </p:extLst>
          </p:nvPr>
        </p:nvGraphicFramePr>
        <p:xfrm>
          <a:off x="304601" y="697706"/>
          <a:ext cx="9296797" cy="607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7E55434E-D5AC-44C2-8E3C-6A8550B14AE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62856239"/>
              </p:ext>
            </p:extLst>
          </p:nvPr>
        </p:nvGraphicFramePr>
        <p:xfrm>
          <a:off x="3566458" y="1252594"/>
          <a:ext cx="5175312" cy="338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CC6CAF-72EA-4A77-9E0E-78C6AFDE1C64}"/>
              </a:ext>
            </a:extLst>
          </p:cNvPr>
          <p:cNvCxnSpPr/>
          <p:nvPr/>
        </p:nvCxnSpPr>
        <p:spPr>
          <a:xfrm flipH="1">
            <a:off x="1558834" y="1252594"/>
            <a:ext cx="2007624" cy="7503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796436-30E9-4B72-B985-10DECFD76709}"/>
              </a:ext>
            </a:extLst>
          </p:cNvPr>
          <p:cNvCxnSpPr/>
          <p:nvPr/>
        </p:nvCxnSpPr>
        <p:spPr>
          <a:xfrm flipH="1">
            <a:off x="2360023" y="4636594"/>
            <a:ext cx="1206435" cy="9281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F6A7B9-F9F1-4460-98EC-3002E0AD9277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MAYORÍA DE LAS MUERTES POR ENFERMEDADES RESPIRATORIAS </a:t>
            </a:r>
            <a:r>
              <a:rPr lang="es-AR" sz="1400" dirty="0">
                <a:latin typeface="Arial Black" panose="020B0A04020102020204" pitchFamily="34" charset="0"/>
              </a:rPr>
              <a:t>OCURRE DURANTE EL PRIMER AÑO DE VIDA (72,8%), A PARTIR DEL MES DE EDAD (68,5%)</a:t>
            </a:r>
          </a:p>
        </p:txBody>
      </p:sp>
    </p:spTree>
    <p:extLst>
      <p:ext uri="{BB962C8B-B14F-4D97-AF65-F5344CB8AC3E}">
        <p14:creationId xmlns:p14="http://schemas.microsoft.com/office/powerpoint/2010/main" val="143200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892855"/>
              </p:ext>
            </p:extLst>
          </p:nvPr>
        </p:nvGraphicFramePr>
        <p:xfrm>
          <a:off x="305323" y="653849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7919791-5269-4FCB-8961-D34ADCBCDC06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MÁS DE LA MITAD DE LAS MUERTES POR ENFERMEDADES RESPIRATORIAS (55,5%) </a:t>
            </a:r>
            <a:r>
              <a:rPr lang="es-AR" sz="1400" dirty="0">
                <a:latin typeface="Arial Black" panose="020B0A04020102020204" pitchFamily="34" charset="0"/>
              </a:rPr>
              <a:t>OCURRE EN EL OTOÑO E INVIERNO, ENTRE LOS MESES DE MAYO Y AGOSTO</a:t>
            </a:r>
          </a:p>
        </p:txBody>
      </p:sp>
    </p:spTree>
    <p:extLst>
      <p:ext uri="{BB962C8B-B14F-4D97-AF65-F5344CB8AC3E}">
        <p14:creationId xmlns:p14="http://schemas.microsoft.com/office/powerpoint/2010/main" val="2574212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577372"/>
              </p:ext>
            </p:extLst>
          </p:nvPr>
        </p:nvGraphicFramePr>
        <p:xfrm>
          <a:off x="300706" y="669121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5852476-A9E6-4BE7-B409-5BF7BD81A9AD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MORTALIDAD ES ENTRE 3,4 Y 14,9 VECES MAYOR EN PREMATUROS Y ENTRE 2,6 Y 12,7 VECES MAYOR EN NACIDOS CON BAJO PESO</a:t>
            </a:r>
            <a:endParaRPr lang="es-AR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1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D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921624"/>
              </p:ext>
            </p:extLst>
          </p:nvPr>
        </p:nvGraphicFramePr>
        <p:xfrm>
          <a:off x="300707" y="650264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0752C8C-EF4E-443D-91CB-A299D36281C4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MORTALIDAD ES ENTRE 1,8 Y 30 VECES MAYOR EN LOS NACIDOS CON MADRES DE BAJO NIVEL DE INSTRUCCIÓN (SECUNDARIO INCOMPLETO O MENOR)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D9963-6FB2-4CEA-9DE5-AD05298ECD03}"/>
              </a:ext>
            </a:extLst>
          </p:cNvPr>
          <p:cNvSpPr txBox="1"/>
          <p:nvPr/>
        </p:nvSpPr>
        <p:spPr>
          <a:xfrm>
            <a:off x="6435634" y="3688817"/>
            <a:ext cx="1175657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82563" algn="ctr"/>
            <a:r>
              <a:rPr lang="es-AR" sz="1100" dirty="0">
                <a:latin typeface="Arial Black" panose="020B0A04020102020204" pitchFamily="34" charset="0"/>
              </a:rPr>
              <a:t>6,5 VECES MAYOR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31757F33-9949-432E-A287-DD34F5E894A7}"/>
              </a:ext>
            </a:extLst>
          </p:cNvPr>
          <p:cNvSpPr/>
          <p:nvPr/>
        </p:nvSpPr>
        <p:spPr>
          <a:xfrm flipV="1">
            <a:off x="6461760" y="3770687"/>
            <a:ext cx="243841" cy="24972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DB4B5-E85E-4722-AC6A-C178FBCE6E44}"/>
              </a:ext>
            </a:extLst>
          </p:cNvPr>
          <p:cNvSpPr txBox="1"/>
          <p:nvPr/>
        </p:nvSpPr>
        <p:spPr>
          <a:xfrm>
            <a:off x="7903028" y="3688817"/>
            <a:ext cx="1175657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82563" algn="ctr"/>
            <a:r>
              <a:rPr lang="es-AR" sz="1100" dirty="0">
                <a:latin typeface="Arial Black" panose="020B0A04020102020204" pitchFamily="34" charset="0"/>
              </a:rPr>
              <a:t>3,5 VECES MAYOR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1631D18-FC1F-4891-9983-89532875938D}"/>
              </a:ext>
            </a:extLst>
          </p:cNvPr>
          <p:cNvSpPr/>
          <p:nvPr/>
        </p:nvSpPr>
        <p:spPr>
          <a:xfrm flipV="1">
            <a:off x="7929154" y="3770687"/>
            <a:ext cx="243841" cy="24972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DC938A-A20D-4241-B733-81A93563917F}"/>
              </a:ext>
            </a:extLst>
          </p:cNvPr>
          <p:cNvSpPr txBox="1"/>
          <p:nvPr/>
        </p:nvSpPr>
        <p:spPr>
          <a:xfrm>
            <a:off x="5625738" y="4402240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65,2%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CBA33E8E-5F4B-4F72-9835-3D31001B55E0}"/>
              </a:ext>
            </a:extLst>
          </p:cNvPr>
          <p:cNvSpPr/>
          <p:nvPr/>
        </p:nvSpPr>
        <p:spPr>
          <a:xfrm>
            <a:off x="5769428" y="4463794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7BE99C-880F-4D16-9C82-C036D92CDE39}"/>
              </a:ext>
            </a:extLst>
          </p:cNvPr>
          <p:cNvGrpSpPr/>
          <p:nvPr/>
        </p:nvGrpSpPr>
        <p:grpSpPr>
          <a:xfrm>
            <a:off x="3391989" y="4287892"/>
            <a:ext cx="531223" cy="584775"/>
            <a:chOff x="979715" y="1161515"/>
            <a:chExt cx="531223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9DC726-7574-404F-92D1-CAF112403504}"/>
                </a:ext>
              </a:extLst>
            </p:cNvPr>
            <p:cNvSpPr txBox="1"/>
            <p:nvPr/>
          </p:nvSpPr>
          <p:spPr>
            <a:xfrm>
              <a:off x="979715" y="1161515"/>
              <a:ext cx="531223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r>
                <a:rPr lang="es-AR" sz="800" dirty="0">
                  <a:latin typeface="Arial Black" panose="020B0A04020102020204" pitchFamily="34" charset="0"/>
                </a:rPr>
                <a:t>78,2%</a:t>
              </a:r>
            </a:p>
          </p:txBody>
        </p:sp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3E6EDE5E-E123-45C2-9078-D1DE4B03A9B9}"/>
                </a:ext>
              </a:extLst>
            </p:cNvPr>
            <p:cNvSpPr/>
            <p:nvPr/>
          </p:nvSpPr>
          <p:spPr>
            <a:xfrm flipV="1">
              <a:off x="1123405" y="1218771"/>
              <a:ext cx="243841" cy="24972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E737A7-F6B2-4965-B2B2-017AC54126DA}"/>
              </a:ext>
            </a:extLst>
          </p:cNvPr>
          <p:cNvGrpSpPr/>
          <p:nvPr/>
        </p:nvGrpSpPr>
        <p:grpSpPr>
          <a:xfrm>
            <a:off x="2603863" y="4034889"/>
            <a:ext cx="642257" cy="707886"/>
            <a:chOff x="979715" y="1161515"/>
            <a:chExt cx="531223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62D6D7-1CFE-422D-9924-DB8B090770E0}"/>
                </a:ext>
              </a:extLst>
            </p:cNvPr>
            <p:cNvSpPr txBox="1"/>
            <p:nvPr/>
          </p:nvSpPr>
          <p:spPr>
            <a:xfrm>
              <a:off x="979715" y="1161515"/>
              <a:ext cx="531223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r>
                <a:rPr lang="es-AR" sz="800" dirty="0">
                  <a:latin typeface="Arial Black" panose="020B0A04020102020204" pitchFamily="34" charset="0"/>
                </a:rPr>
                <a:t>152,2%</a:t>
              </a:r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308E9C14-384C-4BB7-B940-4A60B9C8450F}"/>
                </a:ext>
              </a:extLst>
            </p:cNvPr>
            <p:cNvSpPr/>
            <p:nvPr/>
          </p:nvSpPr>
          <p:spPr>
            <a:xfrm flipV="1">
              <a:off x="1123405" y="1218771"/>
              <a:ext cx="243841" cy="24972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FDAF19-9F4D-4F62-89B4-B64B03CA695A}"/>
              </a:ext>
            </a:extLst>
          </p:cNvPr>
          <p:cNvGrpSpPr/>
          <p:nvPr/>
        </p:nvGrpSpPr>
        <p:grpSpPr>
          <a:xfrm>
            <a:off x="1867858" y="3580006"/>
            <a:ext cx="642257" cy="584775"/>
            <a:chOff x="979715" y="1161515"/>
            <a:chExt cx="531223" cy="5847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54ADC2-BAEC-4C8C-B1E3-E5856D750753}"/>
                </a:ext>
              </a:extLst>
            </p:cNvPr>
            <p:cNvSpPr txBox="1"/>
            <p:nvPr/>
          </p:nvSpPr>
          <p:spPr>
            <a:xfrm>
              <a:off x="979715" y="1161515"/>
              <a:ext cx="531223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r>
                <a:rPr lang="es-AR" sz="800" dirty="0">
                  <a:latin typeface="Arial Black" panose="020B0A04020102020204" pitchFamily="34" charset="0"/>
                </a:rPr>
                <a:t>582,6%</a:t>
              </a: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269E087B-ACE9-4798-8162-DBFACA3503C4}"/>
                </a:ext>
              </a:extLst>
            </p:cNvPr>
            <p:cNvSpPr/>
            <p:nvPr/>
          </p:nvSpPr>
          <p:spPr>
            <a:xfrm flipV="1">
              <a:off x="1123405" y="1218771"/>
              <a:ext cx="243841" cy="24972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2658AB-1538-4D26-9B24-C2431501D5C4}"/>
              </a:ext>
            </a:extLst>
          </p:cNvPr>
          <p:cNvGrpSpPr/>
          <p:nvPr/>
        </p:nvGrpSpPr>
        <p:grpSpPr>
          <a:xfrm>
            <a:off x="1044898" y="1250464"/>
            <a:ext cx="735874" cy="707886"/>
            <a:chOff x="979715" y="1161515"/>
            <a:chExt cx="531223" cy="70788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F7FBF8-1477-4ACA-BBA1-41F0C19AA9E6}"/>
                </a:ext>
              </a:extLst>
            </p:cNvPr>
            <p:cNvSpPr txBox="1"/>
            <p:nvPr/>
          </p:nvSpPr>
          <p:spPr>
            <a:xfrm>
              <a:off x="979715" y="1161515"/>
              <a:ext cx="531223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endParaRPr lang="es-AR" sz="800" dirty="0">
                <a:latin typeface="Arial Black" panose="020B0A04020102020204" pitchFamily="34" charset="0"/>
              </a:endParaRPr>
            </a:p>
            <a:p>
              <a:r>
                <a:rPr lang="es-AR" sz="800" dirty="0">
                  <a:latin typeface="Arial Black" panose="020B0A04020102020204" pitchFamily="34" charset="0"/>
                </a:rPr>
                <a:t>2900,0%</a:t>
              </a: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4D4AFC92-450B-480D-80DD-B9B8CCE0738C}"/>
                </a:ext>
              </a:extLst>
            </p:cNvPr>
            <p:cNvSpPr/>
            <p:nvPr/>
          </p:nvSpPr>
          <p:spPr>
            <a:xfrm flipV="1">
              <a:off x="1123405" y="1218771"/>
              <a:ext cx="243841" cy="24972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97E061A-D33C-4F18-AFBB-29505AD9F565}"/>
              </a:ext>
            </a:extLst>
          </p:cNvPr>
          <p:cNvSpPr txBox="1"/>
          <p:nvPr/>
        </p:nvSpPr>
        <p:spPr>
          <a:xfrm>
            <a:off x="4881155" y="4397886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52,2%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797595A2-406A-49C7-9A17-00AA424EA773}"/>
              </a:ext>
            </a:extLst>
          </p:cNvPr>
          <p:cNvSpPr/>
          <p:nvPr/>
        </p:nvSpPr>
        <p:spPr>
          <a:xfrm>
            <a:off x="5024845" y="4459440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DE3D3974-B56D-4A9C-83AE-782CA8E09E01}"/>
              </a:ext>
            </a:extLst>
          </p:cNvPr>
          <p:cNvSpPr/>
          <p:nvPr/>
        </p:nvSpPr>
        <p:spPr>
          <a:xfrm>
            <a:off x="4332514" y="4807352"/>
            <a:ext cx="139338" cy="1306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7749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1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18805"/>
              </p:ext>
            </p:extLst>
          </p:nvPr>
        </p:nvGraphicFramePr>
        <p:xfrm>
          <a:off x="300706" y="78089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46DAC47-F910-4A50-8A6B-E3F827C9D8B3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 FALTA DE CÓNYUGE DE LA MADRE ES DOS VECES MÁS FRECUENTE ENTRE LAS MUERTES POR ENFERMEDADES RESPIRATORIAS</a:t>
            </a:r>
            <a:endParaRPr lang="es-AR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00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999305" y="342868"/>
            <a:ext cx="7907383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A8454B4-2FE6-4AE5-9A06-5B6063C294CA}"/>
              </a:ext>
            </a:extLst>
          </p:cNvPr>
          <p:cNvSpPr txBox="1">
            <a:spLocks/>
          </p:cNvSpPr>
          <p:nvPr/>
        </p:nvSpPr>
        <p:spPr>
          <a:xfrm>
            <a:off x="463412" y="2317734"/>
            <a:ext cx="8979175" cy="2095579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Mortalidad por enfermedades del sistema respiratorio en menores de cinco años en la Provincia de Entre Ríos</a:t>
            </a:r>
          </a:p>
          <a:p>
            <a:endParaRPr lang="es-AR" sz="2800" b="1" dirty="0">
              <a:solidFill>
                <a:schemeClr val="tx1"/>
              </a:solidFill>
            </a:endParaRPr>
          </a:p>
          <a:p>
            <a:r>
              <a:rPr lang="es-AR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MAGNITUD, TENDENCIA Y DISTRIBUCIÓN</a:t>
            </a:r>
          </a:p>
        </p:txBody>
      </p:sp>
    </p:spTree>
    <p:extLst>
      <p:ext uri="{BB962C8B-B14F-4D97-AF65-F5344CB8AC3E}">
        <p14:creationId xmlns:p14="http://schemas.microsoft.com/office/powerpoint/2010/main" val="138828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0AA7532-ACC1-4AAE-87B5-B7DFC6791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876609"/>
              </p:ext>
            </p:extLst>
          </p:nvPr>
        </p:nvGraphicFramePr>
        <p:xfrm>
          <a:off x="296091" y="644434"/>
          <a:ext cx="9292045" cy="613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8BDD50-A238-4797-A539-3A633D791BE2}"/>
              </a:ext>
            </a:extLst>
          </p:cNvPr>
          <p:cNvSpPr txBox="1"/>
          <p:nvPr/>
        </p:nvSpPr>
        <p:spPr>
          <a:xfrm>
            <a:off x="104503" y="78377"/>
            <a:ext cx="963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>
                <a:latin typeface="Arial Black" panose="020B0A04020102020204" pitchFamily="34" charset="0"/>
              </a:rPr>
              <a:t>CUATRO DEPARTAMENTOS NO REGISTRARON MUERTES POR ENFERMEDADES RESPIRATORIAS EN MENORES DE CINCO AÑOS EN LOS ÚLTIMOS CINCO AÑOS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3C1D3C-2B8F-454E-98EB-47094FF7A7CC}"/>
              </a:ext>
            </a:extLst>
          </p:cNvPr>
          <p:cNvSpPr txBox="1"/>
          <p:nvPr/>
        </p:nvSpPr>
        <p:spPr>
          <a:xfrm>
            <a:off x="5216434" y="1619794"/>
            <a:ext cx="4101737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b="1" dirty="0"/>
              <a:t>SÓLO DOS DEPARTAMENTOS REGISTRARON MUERTES TODOS LOS AÑOS ENTRE 2013 Y 2017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b="1" dirty="0"/>
              <a:t>LA MORTALIDAD EN EL DEPARTAMENTO COLÓN FUE 4,7 VECES MAYOR QUE EN EL DEPARTAMENTO FEDERACIÓN</a:t>
            </a:r>
          </a:p>
        </p:txBody>
      </p:sp>
    </p:spTree>
    <p:extLst>
      <p:ext uri="{BB962C8B-B14F-4D97-AF65-F5344CB8AC3E}">
        <p14:creationId xmlns:p14="http://schemas.microsoft.com/office/powerpoint/2010/main" val="3905562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3EFC8DF-F00E-44BE-BD8B-E9D26732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64153"/>
              </p:ext>
            </p:extLst>
          </p:nvPr>
        </p:nvGraphicFramePr>
        <p:xfrm>
          <a:off x="300706" y="634286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7EFCE2-99D1-4B50-A820-7D11EFD1CA30}"/>
              </a:ext>
            </a:extLst>
          </p:cNvPr>
          <p:cNvSpPr txBox="1"/>
          <p:nvPr/>
        </p:nvSpPr>
        <p:spPr>
          <a:xfrm>
            <a:off x="217714" y="130629"/>
            <a:ext cx="9387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latin typeface="Arial Black" panose="020B0A04020102020204" pitchFamily="34" charset="0"/>
              </a:rPr>
              <a:t>ENTRE 1983-1987 Y 2013-2017 LA MORTALIDAD SE REDUJO 62%</a:t>
            </a: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8F1F5333-1D34-4843-A71B-1CBFA220F9A2}"/>
              </a:ext>
            </a:extLst>
          </p:cNvPr>
          <p:cNvSpPr txBox="1"/>
          <p:nvPr/>
        </p:nvSpPr>
        <p:spPr>
          <a:xfrm>
            <a:off x="5399315" y="1332060"/>
            <a:ext cx="3366002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57188" algn="ctr"/>
            <a:r>
              <a:rPr lang="es-AR" sz="1400" b="1" dirty="0"/>
              <a:t>EN EL ÚLTIMO QUINQUENIO, LAS MUERTES POR ENFERMEDADES RESPIRATORIAS SE REDUJERON 15,8% Y LA TASA DE MORTALIDAD 17,4%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E7AFC84-35C2-466F-A583-22C17121742B}"/>
              </a:ext>
            </a:extLst>
          </p:cNvPr>
          <p:cNvSpPr/>
          <p:nvPr/>
        </p:nvSpPr>
        <p:spPr>
          <a:xfrm>
            <a:off x="5399315" y="1649262"/>
            <a:ext cx="348343" cy="26125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3117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D79FAF3-AE8F-4C6B-99DD-2F64B79B0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751293"/>
              </p:ext>
            </p:extLst>
          </p:nvPr>
        </p:nvGraphicFramePr>
        <p:xfrm>
          <a:off x="300707" y="653849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D459EB-D94E-4929-9082-457E8B193EEB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MÁS DEL 95% DE LAS MUERTES POR ENFERMEDADES DEL SISTEMA RESPIRATORIO REGISTRADAS EN LA PROVINCIA OCURREN A PARTIR DEL MES DE VIDA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C9A8D-1DAE-477E-9E80-27F6EBBBB6B8}"/>
              </a:ext>
            </a:extLst>
          </p:cNvPr>
          <p:cNvSpPr txBox="1"/>
          <p:nvPr/>
        </p:nvSpPr>
        <p:spPr>
          <a:xfrm>
            <a:off x="8051075" y="2046572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24,1%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738458E-7BB8-4CF8-84D3-1F688E730197}"/>
              </a:ext>
            </a:extLst>
          </p:cNvPr>
          <p:cNvSpPr/>
          <p:nvPr/>
        </p:nvSpPr>
        <p:spPr>
          <a:xfrm>
            <a:off x="8194765" y="2108126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743879-DB0E-45EC-86D9-6924A21C731C}"/>
              </a:ext>
            </a:extLst>
          </p:cNvPr>
          <p:cNvSpPr txBox="1"/>
          <p:nvPr/>
        </p:nvSpPr>
        <p:spPr>
          <a:xfrm>
            <a:off x="1454331" y="1750423"/>
            <a:ext cx="318733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EL NÚMERO DE MUERTES EN EL GRUPO DE 1 A 11 MESES SE REDUJO 24,1% ENTRE 2003-2007 Y 2013-2017</a:t>
            </a:r>
          </a:p>
        </p:txBody>
      </p:sp>
    </p:spTree>
    <p:extLst>
      <p:ext uri="{BB962C8B-B14F-4D97-AF65-F5344CB8AC3E}">
        <p14:creationId xmlns:p14="http://schemas.microsoft.com/office/powerpoint/2010/main" val="2144676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36DF62E-B88B-4C7E-905A-EA2A001D0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71989"/>
              </p:ext>
            </p:extLst>
          </p:nvPr>
        </p:nvGraphicFramePr>
        <p:xfrm>
          <a:off x="259209" y="78089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DDD5747-AC72-4C2D-B3D7-C345E3395472}"/>
              </a:ext>
            </a:extLst>
          </p:cNvPr>
          <p:cNvSpPr txBox="1"/>
          <p:nvPr/>
        </p:nvSpPr>
        <p:spPr>
          <a:xfrm>
            <a:off x="217714" y="130629"/>
            <a:ext cx="93875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LAS MUERTES POR ENFERMEDADES RESPIRATORIAS SE CONCENTRARON ENTRE JUNIO Y AGOSTO EN 2003-2007 (52,4%) Y EN 2008-2012 (58,2%); EN 2013-2017 EL 39,7% DE LAS MUERTES SE REGISTRÓ EN ESE PERÍODO</a:t>
            </a:r>
            <a:endParaRPr lang="es-AR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45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999305" y="342868"/>
            <a:ext cx="7907383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A8454B4-2FE6-4AE5-9A06-5B6063C294CA}"/>
              </a:ext>
            </a:extLst>
          </p:cNvPr>
          <p:cNvSpPr txBox="1">
            <a:spLocks/>
          </p:cNvSpPr>
          <p:nvPr/>
        </p:nvSpPr>
        <p:spPr>
          <a:xfrm>
            <a:off x="463412" y="2317734"/>
            <a:ext cx="8979175" cy="2095579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Mortalidad por enfermedades del sistema respiratorio en menores de cinco años en la Provincia de Entre Ríos</a:t>
            </a:r>
          </a:p>
          <a:p>
            <a:endParaRPr lang="es-AR" sz="2800" b="1" dirty="0">
              <a:solidFill>
                <a:schemeClr val="tx1"/>
              </a:solidFill>
            </a:endParaRPr>
          </a:p>
          <a:p>
            <a:r>
              <a:rPr lang="es-AR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CARACTERÍSTICAS DE LAS MUERTES</a:t>
            </a:r>
          </a:p>
        </p:txBody>
      </p:sp>
    </p:spTree>
    <p:extLst>
      <p:ext uri="{BB962C8B-B14F-4D97-AF65-F5344CB8AC3E}">
        <p14:creationId xmlns:p14="http://schemas.microsoft.com/office/powerpoint/2010/main" val="203196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615B7A0-AB8A-4FA7-9F48-2A468AAAA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70158"/>
              </p:ext>
            </p:extLst>
          </p:nvPr>
        </p:nvGraphicFramePr>
        <p:xfrm>
          <a:off x="300706" y="78089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864A43-2853-4182-8856-320847F870EB}"/>
              </a:ext>
            </a:extLst>
          </p:cNvPr>
          <p:cNvSpPr txBox="1"/>
          <p:nvPr/>
        </p:nvSpPr>
        <p:spPr>
          <a:xfrm>
            <a:off x="8643257" y="1524057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4,4%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4CA48BB-635B-4346-BCAA-F800E119EAD9}"/>
              </a:ext>
            </a:extLst>
          </p:cNvPr>
          <p:cNvSpPr/>
          <p:nvPr/>
        </p:nvSpPr>
        <p:spPr>
          <a:xfrm>
            <a:off x="8786947" y="1585611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E4EF33-0AD9-4173-A2FE-947D579767E6}"/>
              </a:ext>
            </a:extLst>
          </p:cNvPr>
          <p:cNvSpPr txBox="1"/>
          <p:nvPr/>
        </p:nvSpPr>
        <p:spPr>
          <a:xfrm>
            <a:off x="6592389" y="3740389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25,0%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134CC8C-6023-432C-B125-D7FB592113DD}"/>
              </a:ext>
            </a:extLst>
          </p:cNvPr>
          <p:cNvSpPr/>
          <p:nvPr/>
        </p:nvSpPr>
        <p:spPr>
          <a:xfrm>
            <a:off x="6736079" y="3801943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3B143-04E9-42EE-9873-D222B5ADDC63}"/>
              </a:ext>
            </a:extLst>
          </p:cNvPr>
          <p:cNvSpPr txBox="1"/>
          <p:nvPr/>
        </p:nvSpPr>
        <p:spPr>
          <a:xfrm>
            <a:off x="4528457" y="4427322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60,0%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8FDBC47-AF00-4738-8F8D-3E742357BD37}"/>
              </a:ext>
            </a:extLst>
          </p:cNvPr>
          <p:cNvSpPr/>
          <p:nvPr/>
        </p:nvSpPr>
        <p:spPr>
          <a:xfrm>
            <a:off x="4672147" y="4488876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09851-9E6A-467F-BC2D-192C7E361026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30,6% DE LAS MUERTES POR ENFERMEDADES RESPIRATORIAS FUE EN PREMATUROS.</a:t>
            </a:r>
          </a:p>
          <a:p>
            <a:pPr algn="ctr"/>
            <a:r>
              <a:rPr lang="en-US" sz="1400" dirty="0">
                <a:latin typeface="Arial Black" panose="020B0A04020102020204" pitchFamily="34" charset="0"/>
              </a:rPr>
              <a:t>ESTA PROPORCIÓN SE REDUJO 18,4% ENTRE 2003-2007 Y 2013-2017</a:t>
            </a:r>
            <a:endParaRPr lang="es-AR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32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228D3C6-674F-4895-A7AA-10045092B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220131"/>
              </p:ext>
            </p:extLst>
          </p:nvPr>
        </p:nvGraphicFramePr>
        <p:xfrm>
          <a:off x="300706" y="634286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3B983B0-AA58-47B0-92EF-F374EC73BFE7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EN 2013-2017 EL 34,4% DE LAS MUERTES POR ENFERMEDADES RESPIRATORIAS OCURRIÓ EN NACIDOS CON PESO MENOR A 2500 GRAMOS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D79E3-43F1-4B7B-A542-C909CBCC4C60}"/>
              </a:ext>
            </a:extLst>
          </p:cNvPr>
          <p:cNvSpPr txBox="1"/>
          <p:nvPr/>
        </p:nvSpPr>
        <p:spPr>
          <a:xfrm>
            <a:off x="7650480" y="2908720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20,4%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6B812B9-0576-4DE0-A76E-DF756E8EA22F}"/>
              </a:ext>
            </a:extLst>
          </p:cNvPr>
          <p:cNvSpPr/>
          <p:nvPr/>
        </p:nvSpPr>
        <p:spPr>
          <a:xfrm>
            <a:off x="7794170" y="2970274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D9AAB5-35A4-4580-8321-07CF8BDF3DD2}"/>
              </a:ext>
            </a:extLst>
          </p:cNvPr>
          <p:cNvSpPr txBox="1"/>
          <p:nvPr/>
        </p:nvSpPr>
        <p:spPr>
          <a:xfrm>
            <a:off x="1314993" y="1619794"/>
            <a:ext cx="318733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EL NÚMERO DE MUERTES EN NACIDOS CON BAJO PESO PERMANECIÓ ESTABLE ENTRE 2003 Y 2017: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20 EN 2003-2007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21 EN 2013-2017</a:t>
            </a:r>
          </a:p>
        </p:txBody>
      </p:sp>
    </p:spTree>
    <p:extLst>
      <p:ext uri="{BB962C8B-B14F-4D97-AF65-F5344CB8AC3E}">
        <p14:creationId xmlns:p14="http://schemas.microsoft.com/office/powerpoint/2010/main" val="2329939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EDAD50-CED1-4D82-8AE4-E245E1283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47795"/>
              </p:ext>
            </p:extLst>
          </p:nvPr>
        </p:nvGraphicFramePr>
        <p:xfrm>
          <a:off x="300706" y="677829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0CA3874-31D3-489D-A0FC-8A75F3E84FE5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UNA DE CADA CUATRO MUERTES (26,7%) POR ENFERMEDADES RESPIRATORIAS OCURRIÓ EN NACIDOS DE MADRES MENORES DE 20 AÑOS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B0D1D7-4EF3-457B-80A1-E03AF45B0500}"/>
              </a:ext>
            </a:extLst>
          </p:cNvPr>
          <p:cNvSpPr txBox="1"/>
          <p:nvPr/>
        </p:nvSpPr>
        <p:spPr>
          <a:xfrm>
            <a:off x="6017623" y="1719911"/>
            <a:ext cx="336150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LA MORTALIDAD EN NACIDOS DE MADRES MENORES DE 20 AÑOS SE MANTUVO ESTABLE: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19,7% EN 2003-2007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38,2% EN 2008-2012</a:t>
            </a:r>
          </a:p>
          <a:p>
            <a:pPr algn="ctr"/>
            <a:r>
              <a:rPr lang="es-AR" sz="1200" dirty="0">
                <a:latin typeface="Arial Black" panose="020B0A04020102020204" pitchFamily="34" charset="0"/>
              </a:rPr>
              <a:t>26,7% EN 2013-2017</a:t>
            </a:r>
          </a:p>
        </p:txBody>
      </p:sp>
    </p:spTree>
    <p:extLst>
      <p:ext uri="{BB962C8B-B14F-4D97-AF65-F5344CB8AC3E}">
        <p14:creationId xmlns:p14="http://schemas.microsoft.com/office/powerpoint/2010/main" val="2841878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341F643-EFA0-4D37-A3A6-DF3F4AB50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516758"/>
              </p:ext>
            </p:extLst>
          </p:nvPr>
        </p:nvGraphicFramePr>
        <p:xfrm>
          <a:off x="300706" y="65170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BF5E47-4E29-4F77-91EA-D4B589FC42BE}"/>
              </a:ext>
            </a:extLst>
          </p:cNvPr>
          <p:cNvSpPr txBox="1"/>
          <p:nvPr/>
        </p:nvSpPr>
        <p:spPr>
          <a:xfrm>
            <a:off x="2669178" y="4275967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25,5%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046B6C4C-B3B5-437F-8E7F-3113E9738635}"/>
              </a:ext>
            </a:extLst>
          </p:cNvPr>
          <p:cNvSpPr/>
          <p:nvPr/>
        </p:nvSpPr>
        <p:spPr>
          <a:xfrm>
            <a:off x="2812868" y="4337521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4A1EE-D0D4-4594-8C99-0EC9A65DB4A6}"/>
              </a:ext>
            </a:extLst>
          </p:cNvPr>
          <p:cNvSpPr txBox="1"/>
          <p:nvPr/>
        </p:nvSpPr>
        <p:spPr>
          <a:xfrm>
            <a:off x="6792687" y="2329601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22,8%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AFD5444-7AC6-47B2-B89B-5247FFB3FF05}"/>
              </a:ext>
            </a:extLst>
          </p:cNvPr>
          <p:cNvSpPr/>
          <p:nvPr/>
        </p:nvSpPr>
        <p:spPr>
          <a:xfrm>
            <a:off x="6936377" y="2391155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8B9C1-57C1-434E-9BC0-C174BDD6CF92}"/>
              </a:ext>
            </a:extLst>
          </p:cNvPr>
          <p:cNvSpPr txBox="1"/>
          <p:nvPr/>
        </p:nvSpPr>
        <p:spPr>
          <a:xfrm>
            <a:off x="217714" y="0"/>
            <a:ext cx="93875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17,5% DE LAS MUERTES POR ENFERMEDADES RESPIRATORIAS SE REGISTRÓ EN NACIDOS DE MADRES CON NIVEL PRIMARIO INCOMPLETO O MENOR; EL 75,9% CON SECUNDARIO INCOMPLETO O MENOR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D9DB0F-4C8B-4D99-9FEF-D12D399D3958}"/>
              </a:ext>
            </a:extLst>
          </p:cNvPr>
          <p:cNvSpPr txBox="1"/>
          <p:nvPr/>
        </p:nvSpPr>
        <p:spPr>
          <a:xfrm>
            <a:off x="1306286" y="1590937"/>
            <a:ext cx="3074125" cy="11926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latin typeface="Arial Black" panose="020B0A04020102020204" pitchFamily="34" charset="0"/>
              </a:rPr>
              <a:t>LA REDUCCIÓN DE LA MORTALIDAD SE REGISTRÓ EN NACIDOS DE MADRES CON BAJO NIVEL DE INSTRUCCIÓN:</a:t>
            </a:r>
          </a:p>
          <a:p>
            <a:pPr marL="539750" algn="ctr"/>
            <a:r>
              <a:rPr lang="es-AR" sz="1000" dirty="0">
                <a:latin typeface="Arial Black" panose="020B0A04020102020204" pitchFamily="34" charset="0"/>
              </a:rPr>
              <a:t>60,0% PARA NIVEL PRIMARIO INCOMPLETO O MENOR</a:t>
            </a:r>
          </a:p>
          <a:p>
            <a:pPr marL="539750" algn="ctr"/>
            <a:r>
              <a:rPr lang="es-AR" sz="1000" dirty="0">
                <a:latin typeface="Arial Black" panose="020B0A04020102020204" pitchFamily="34" charset="0"/>
              </a:rPr>
              <a:t>22,8% PARA NIVEL SECUNDARIO INCOMPLETO O MENOR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D47302A-FA09-4CB5-BF25-84806899EE64}"/>
              </a:ext>
            </a:extLst>
          </p:cNvPr>
          <p:cNvSpPr/>
          <p:nvPr/>
        </p:nvSpPr>
        <p:spPr>
          <a:xfrm>
            <a:off x="1428204" y="2222743"/>
            <a:ext cx="418013" cy="336823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5532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C119BD8-CCA3-4356-8DC6-F45E2E01B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205395"/>
              </p:ext>
            </p:extLst>
          </p:nvPr>
        </p:nvGraphicFramePr>
        <p:xfrm>
          <a:off x="300706" y="573326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FC8C624-76EF-4313-AEC9-B55885A6F6F9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29,3% DE LAS MUERTES POR ENFERMEDADES RESPIRATORIAS OCURRIÓ EN NACIDOS DE MADRES SIN CÓNYUGE: UN AUMENTO DE 90,3%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EF9B6-F3C4-48FC-A385-458ABBF9A562}"/>
              </a:ext>
            </a:extLst>
          </p:cNvPr>
          <p:cNvSpPr txBox="1"/>
          <p:nvPr/>
        </p:nvSpPr>
        <p:spPr>
          <a:xfrm>
            <a:off x="3975464" y="1968195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25,5%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9B3A6868-82DC-49E6-814A-7E1AE661E607}"/>
              </a:ext>
            </a:extLst>
          </p:cNvPr>
          <p:cNvSpPr/>
          <p:nvPr/>
        </p:nvSpPr>
        <p:spPr>
          <a:xfrm>
            <a:off x="4119154" y="2029749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A165A-2759-4A79-9485-44D6AB370776}"/>
              </a:ext>
            </a:extLst>
          </p:cNvPr>
          <p:cNvSpPr txBox="1"/>
          <p:nvPr/>
        </p:nvSpPr>
        <p:spPr>
          <a:xfrm>
            <a:off x="8016240" y="3544446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70,0%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941E9E2-54A5-4AB4-BA20-1F8055435B53}"/>
              </a:ext>
            </a:extLst>
          </p:cNvPr>
          <p:cNvSpPr/>
          <p:nvPr/>
        </p:nvSpPr>
        <p:spPr>
          <a:xfrm flipV="1">
            <a:off x="8159930" y="3606000"/>
            <a:ext cx="243841" cy="249729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9F1BAF-6FF9-4069-A114-60DE3B1BAF9C}"/>
              </a:ext>
            </a:extLst>
          </p:cNvPr>
          <p:cNvSpPr txBox="1"/>
          <p:nvPr/>
        </p:nvSpPr>
        <p:spPr>
          <a:xfrm>
            <a:off x="6026331" y="1554448"/>
            <a:ext cx="336150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LA MORTALIDAD AUMENTÓ EN NACIDOS DE MADRES SIN CÓNYUGE</a:t>
            </a:r>
          </a:p>
        </p:txBody>
      </p:sp>
    </p:spTree>
    <p:extLst>
      <p:ext uri="{BB962C8B-B14F-4D97-AF65-F5344CB8AC3E}">
        <p14:creationId xmlns:p14="http://schemas.microsoft.com/office/powerpoint/2010/main" val="1829991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178A087-E601-48BE-8CB6-F14CDAF87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78261"/>
              </p:ext>
            </p:extLst>
          </p:nvPr>
        </p:nvGraphicFramePr>
        <p:xfrm>
          <a:off x="300706" y="65170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0C448F0-F08A-483C-B5E6-9705EA844B0A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29,8% DE LAS MUERTES POR ENFERMEDADES RESPIRATORIAS OCURRIÓ EN FAMILIAS SIN TRABAJO: UN AUMENTO DE 46,8%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7A20B2-7844-4585-A74A-593E6A30B3F2}"/>
              </a:ext>
            </a:extLst>
          </p:cNvPr>
          <p:cNvSpPr txBox="1"/>
          <p:nvPr/>
        </p:nvSpPr>
        <p:spPr>
          <a:xfrm>
            <a:off x="2956561" y="2429749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28,6%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74FA173A-7CAE-4038-99EB-658E5819C42D}"/>
              </a:ext>
            </a:extLst>
          </p:cNvPr>
          <p:cNvSpPr/>
          <p:nvPr/>
        </p:nvSpPr>
        <p:spPr>
          <a:xfrm>
            <a:off x="3100251" y="2491303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A1C9DF-934F-478A-AF54-DEEEAFFF7FD5}"/>
              </a:ext>
            </a:extLst>
          </p:cNvPr>
          <p:cNvSpPr txBox="1"/>
          <p:nvPr/>
        </p:nvSpPr>
        <p:spPr>
          <a:xfrm>
            <a:off x="8408126" y="3587632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30,8%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C14D335-15B5-4469-A3DB-55FBFC6C1CE7}"/>
              </a:ext>
            </a:extLst>
          </p:cNvPr>
          <p:cNvSpPr/>
          <p:nvPr/>
        </p:nvSpPr>
        <p:spPr>
          <a:xfrm flipV="1">
            <a:off x="8551816" y="3649186"/>
            <a:ext cx="243841" cy="249729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F06AC4-7D5B-4E30-9CA5-A6580C552075}"/>
              </a:ext>
            </a:extLst>
          </p:cNvPr>
          <p:cNvSpPr txBox="1"/>
          <p:nvPr/>
        </p:nvSpPr>
        <p:spPr>
          <a:xfrm>
            <a:off x="6043748" y="1638620"/>
            <a:ext cx="336150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LA MORTALIDAD AUMENTÓ EN NACIDOS DE FAMILIAS SIN TRABAJO</a:t>
            </a:r>
          </a:p>
        </p:txBody>
      </p:sp>
    </p:spTree>
    <p:extLst>
      <p:ext uri="{BB962C8B-B14F-4D97-AF65-F5344CB8AC3E}">
        <p14:creationId xmlns:p14="http://schemas.microsoft.com/office/powerpoint/2010/main" val="3110216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2FA6E23-A6D1-412F-957D-D3F054079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976605"/>
              </p:ext>
            </p:extLst>
          </p:nvPr>
        </p:nvGraphicFramePr>
        <p:xfrm>
          <a:off x="300706" y="642994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2FE9BF-7018-4D74-8BDD-A1E6DD374403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23,7% DE LAS MUERTES POR ENFERMEDADES RESPIRATORIAS OCURRIÓ SIN HABER TENIDO ATENCIÓN MÉDICA PREVIA: UN AUMENTO DE 22,2%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AD9658-5012-4158-A4FD-F8D1B1BF5761}"/>
              </a:ext>
            </a:extLst>
          </p:cNvPr>
          <p:cNvSpPr txBox="1"/>
          <p:nvPr/>
        </p:nvSpPr>
        <p:spPr>
          <a:xfrm>
            <a:off x="3940630" y="2809812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42,0%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02684FDA-0A17-4244-B34E-6A79134557CE}"/>
              </a:ext>
            </a:extLst>
          </p:cNvPr>
          <p:cNvSpPr/>
          <p:nvPr/>
        </p:nvSpPr>
        <p:spPr>
          <a:xfrm>
            <a:off x="4084320" y="2871366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2B38FB-F2E6-449B-84E4-4755AE9E050E}"/>
              </a:ext>
            </a:extLst>
          </p:cNvPr>
          <p:cNvSpPr txBox="1"/>
          <p:nvPr/>
        </p:nvSpPr>
        <p:spPr>
          <a:xfrm>
            <a:off x="6043748" y="1638620"/>
            <a:ext cx="336150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LA REDUCCIÓN DE LA MORTALIDAD SE REGISTRÓ PRINCIPALMENTE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8F964-EEA1-4F43-9CDD-C43E440EF196}"/>
              </a:ext>
            </a:extLst>
          </p:cNvPr>
          <p:cNvSpPr txBox="1"/>
          <p:nvPr/>
        </p:nvSpPr>
        <p:spPr>
          <a:xfrm>
            <a:off x="8020596" y="4137869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25,0%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0E56DCA-FF34-4FDF-B9EB-104A9D2036AC}"/>
              </a:ext>
            </a:extLst>
          </p:cNvPr>
          <p:cNvSpPr/>
          <p:nvPr/>
        </p:nvSpPr>
        <p:spPr>
          <a:xfrm>
            <a:off x="8164286" y="4199423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5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ED0568F-AB17-48F2-8983-4C412DBF3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527316"/>
              </p:ext>
            </p:extLst>
          </p:nvPr>
        </p:nvGraphicFramePr>
        <p:xfrm>
          <a:off x="300706" y="590743"/>
          <a:ext cx="9304587" cy="607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CCEBDB0-33CD-42A4-BB6A-2B87E93710F8}"/>
              </a:ext>
            </a:extLst>
          </p:cNvPr>
          <p:cNvSpPr txBox="1"/>
          <p:nvPr/>
        </p:nvSpPr>
        <p:spPr>
          <a:xfrm>
            <a:off x="217714" y="130629"/>
            <a:ext cx="93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Black" panose="020B0A04020102020204" pitchFamily="34" charset="0"/>
              </a:rPr>
              <a:t>EL 74,2% DE LAS MUERTES POR ENFERMEDADES RESPIRATORIAS OCURRIÓ EN ESTABLECIMIENTOS PÚBLICOS: UN AUMENTO DE 12,0%</a:t>
            </a:r>
            <a:endParaRPr lang="es-AR" sz="14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04CAC-A667-4FF6-83AB-BA68E2DA2A37}"/>
              </a:ext>
            </a:extLst>
          </p:cNvPr>
          <p:cNvSpPr txBox="1"/>
          <p:nvPr/>
        </p:nvSpPr>
        <p:spPr>
          <a:xfrm>
            <a:off x="5682344" y="4502389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66,7%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FC3FDD9E-9E25-4BD1-B347-C09301388DB5}"/>
              </a:ext>
            </a:extLst>
          </p:cNvPr>
          <p:cNvSpPr/>
          <p:nvPr/>
        </p:nvSpPr>
        <p:spPr>
          <a:xfrm>
            <a:off x="5826034" y="4563943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A82A9-F3C6-4D89-BF90-6172280CAD2F}"/>
              </a:ext>
            </a:extLst>
          </p:cNvPr>
          <p:cNvSpPr txBox="1"/>
          <p:nvPr/>
        </p:nvSpPr>
        <p:spPr>
          <a:xfrm>
            <a:off x="6043748" y="1638620"/>
            <a:ext cx="336150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200" dirty="0">
                <a:latin typeface="Arial Black" panose="020B0A04020102020204" pitchFamily="34" charset="0"/>
              </a:rPr>
              <a:t>LA REDUCCIÓN DE LA MORTALIDAD FUE MAYOR EN LOS ESTABLECIMIENTOS PRIVADOS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10098-8264-45DD-A935-A20F63DEEE31}"/>
              </a:ext>
            </a:extLst>
          </p:cNvPr>
          <p:cNvSpPr txBox="1"/>
          <p:nvPr/>
        </p:nvSpPr>
        <p:spPr>
          <a:xfrm>
            <a:off x="8447315" y="3879726"/>
            <a:ext cx="53122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endParaRPr lang="es-AR" sz="800" dirty="0">
              <a:latin typeface="Arial Black" panose="020B0A04020102020204" pitchFamily="34" charset="0"/>
            </a:endParaRPr>
          </a:p>
          <a:p>
            <a:r>
              <a:rPr lang="es-AR" sz="800" dirty="0">
                <a:latin typeface="Arial Black" panose="020B0A04020102020204" pitchFamily="34" charset="0"/>
              </a:rPr>
              <a:t>23,5%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7AF781C8-92F2-43AC-8C9B-E82FBD5DD156}"/>
              </a:ext>
            </a:extLst>
          </p:cNvPr>
          <p:cNvSpPr/>
          <p:nvPr/>
        </p:nvSpPr>
        <p:spPr>
          <a:xfrm>
            <a:off x="8591005" y="3941280"/>
            <a:ext cx="243841" cy="24972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626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999305" y="342868"/>
            <a:ext cx="7907383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A8454B4-2FE6-4AE5-9A06-5B6063C294CA}"/>
              </a:ext>
            </a:extLst>
          </p:cNvPr>
          <p:cNvSpPr txBox="1">
            <a:spLocks/>
          </p:cNvSpPr>
          <p:nvPr/>
        </p:nvSpPr>
        <p:spPr>
          <a:xfrm>
            <a:off x="463412" y="2317734"/>
            <a:ext cx="8979175" cy="2095579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Mortalidad por enfermedades del sistema respiratorio en menores de cinco años en la Provincia de Entre Ríos</a:t>
            </a:r>
          </a:p>
          <a:p>
            <a:endParaRPr lang="es-AR" sz="2800" b="1" dirty="0">
              <a:solidFill>
                <a:schemeClr val="tx1"/>
              </a:solidFill>
            </a:endParaRPr>
          </a:p>
          <a:p>
            <a:r>
              <a:rPr lang="es-AR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CONCLUSIONES Y 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354446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97089" y="909935"/>
            <a:ext cx="85118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Las enfermedades respiratorias siguen estando entre las primeras tres causas de mortalidad de menores de cinco años, pero se ha logrado una importante reducción del número de muertes y la tasa de mortalidad.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La mortalidad se distribuye de manera desigual, existiendo áreas en las que hay mayor frecuencia y ocurrencia de muertes por esta causa.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La reducción de la mortalidad fue mayor en los nacidos prematuros y de madres con bajo nivel de instrucción.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La mortalidad tuvo una menor reducción o permanece estable en: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Nacidos con bajo peso al nacer;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Nacidos de madres:</a:t>
            </a:r>
          </a:p>
          <a:p>
            <a:pPr marL="1189577" lvl="2" indent="-275177">
              <a:buFont typeface="Arial" panose="020B0604020202020204" pitchFamily="34" charset="0"/>
              <a:buChar char="•"/>
            </a:pPr>
            <a:r>
              <a:rPr lang="es-AR" b="1" dirty="0"/>
              <a:t>Menores de 20 años;</a:t>
            </a:r>
          </a:p>
          <a:p>
            <a:pPr marL="1189577" lvl="2" indent="-275177">
              <a:buFont typeface="Arial" panose="020B0604020202020204" pitchFamily="34" charset="0"/>
              <a:buChar char="•"/>
            </a:pPr>
            <a:r>
              <a:rPr lang="es-AR" b="1" dirty="0"/>
              <a:t>Sin cónyuge;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Nacidos de familias sin trabajo;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Establecimientos públicos.</a:t>
            </a:r>
          </a:p>
        </p:txBody>
      </p:sp>
      <p:sp>
        <p:nvSpPr>
          <p:cNvPr id="5" name="CuadroTexto 10">
            <a:extLst>
              <a:ext uri="{FF2B5EF4-FFF2-40B4-BE49-F238E27FC236}">
                <a16:creationId xmlns:a16="http://schemas.microsoft.com/office/drawing/2014/main" id="{990782E7-BD97-47F4-84F8-03BCB55A0FA6}"/>
              </a:ext>
            </a:extLst>
          </p:cNvPr>
          <p:cNvSpPr txBox="1"/>
          <p:nvPr/>
        </p:nvSpPr>
        <p:spPr>
          <a:xfrm>
            <a:off x="555409" y="120319"/>
            <a:ext cx="8732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335090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97089" y="581984"/>
            <a:ext cx="85118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Fortalecer la evaluación, en la consulta, las características asociadas a una mayor mortalidad, incluyendo: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El bajo peso al nacer y la </a:t>
            </a:r>
            <a:r>
              <a:rPr lang="es-AR" b="1" dirty="0" err="1"/>
              <a:t>prematurez</a:t>
            </a:r>
            <a:r>
              <a:rPr lang="es-AR" b="1" dirty="0"/>
              <a:t>,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La edad de la madre menor de 20 años,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La falta de apoyo (madres sin cónyuge),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El bajo nivel de instrucción de la madre (primario incompleto o menor, secundario incompleto o menor),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La falta de trabajo.</a:t>
            </a:r>
          </a:p>
          <a:p>
            <a:pPr marL="275177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275177" indent="-275177">
              <a:buFont typeface="Arial" panose="020B0604020202020204" pitchFamily="34" charset="0"/>
              <a:buChar char="•"/>
            </a:pPr>
            <a:r>
              <a:rPr lang="es-AR" b="1" dirty="0"/>
              <a:t>Incluir la evaluación anterior;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En todas las consultas de menores de cinco años, especialmente de menores de un año, para informar sobre signos de alerta de enfermedad respiratoria y dar indicaciones sobre los lugares de atención.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En el alta de la maternidad, para brindar un seguimiento especial a nacidos de bajo peso, prematuros, de madres menores de 20 años, sin cónyuge o de bajo nivel de instrucción y condiciones sociales desfavorables (desocupación).</a:t>
            </a:r>
          </a:p>
          <a:p>
            <a:pPr marL="732377" lvl="1" indent="-275177">
              <a:buFont typeface="Arial" panose="020B0604020202020204" pitchFamily="34" charset="0"/>
              <a:buChar char="•"/>
            </a:pPr>
            <a:endParaRPr lang="es-AR" b="1" dirty="0"/>
          </a:p>
          <a:p>
            <a:pPr marL="732377" lvl="1" indent="-275177">
              <a:buFont typeface="Arial" panose="020B0604020202020204" pitchFamily="34" charset="0"/>
              <a:buChar char="•"/>
            </a:pPr>
            <a:r>
              <a:rPr lang="es-AR" b="1" dirty="0"/>
              <a:t>En los servicios de ingreso (guardias de emergencia, consulta ambulatoria).</a:t>
            </a:r>
          </a:p>
        </p:txBody>
      </p:sp>
      <p:sp>
        <p:nvSpPr>
          <p:cNvPr id="4" name="CuadroTexto 10">
            <a:extLst>
              <a:ext uri="{FF2B5EF4-FFF2-40B4-BE49-F238E27FC236}">
                <a16:creationId xmlns:a16="http://schemas.microsoft.com/office/drawing/2014/main" id="{A0D5F6BA-2F8F-4C9A-AF31-F9A7B7332FCB}"/>
              </a:ext>
            </a:extLst>
          </p:cNvPr>
          <p:cNvSpPr txBox="1"/>
          <p:nvPr/>
        </p:nvSpPr>
        <p:spPr>
          <a:xfrm>
            <a:off x="555409" y="120319"/>
            <a:ext cx="8732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34669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463411" y="207991"/>
            <a:ext cx="8979175" cy="23211"/>
          </a:xfrm>
          <a:prstGeom prst="line">
            <a:avLst/>
          </a:prstGeom>
          <a:ln w="762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>
          <a:xfrm>
            <a:off x="463410" y="2395195"/>
            <a:ext cx="8979175" cy="970330"/>
          </a:xfrm>
          <a:prstGeom prst="rect">
            <a:avLst/>
          </a:prstGeom>
        </p:spPr>
        <p:txBody>
          <a:bodyPr vert="horz" lIns="88053" tIns="44027" rIns="88053" bIns="4402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800" b="1" dirty="0">
                <a:solidFill>
                  <a:schemeClr val="tx1"/>
                </a:solidFill>
              </a:rPr>
              <a:t>Las enfermedades del sistema respiratorio como causa de mortalidad en menores de cinco años en Argentina</a:t>
            </a:r>
          </a:p>
        </p:txBody>
      </p:sp>
      <p:pic>
        <p:nvPicPr>
          <p:cNvPr id="16" name="Imagen 4" descr="LOGOCONIletrasnegrasa.png">
            <a:extLst>
              <a:ext uri="{FF2B5EF4-FFF2-40B4-BE49-F238E27FC236}">
                <a16:creationId xmlns:a16="http://schemas.microsoft.com/office/drawing/2014/main" id="{ADA9D5D7-ED87-4D77-AF1B-645390D5B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32" y="6088034"/>
            <a:ext cx="619125" cy="561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A53FCF-F601-49CA-BC28-F2375A7E9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9" t="42649" r="31346" b="43847"/>
          <a:stretch/>
        </p:blipFill>
        <p:spPr>
          <a:xfrm>
            <a:off x="4589145" y="6009022"/>
            <a:ext cx="5238750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98E48F-6797-4D65-BF95-9B0F1938EE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54" t="47436" r="21154" b="33761"/>
          <a:stretch/>
        </p:blipFill>
        <p:spPr>
          <a:xfrm>
            <a:off x="1059455" y="6009022"/>
            <a:ext cx="17149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5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2803</TotalTime>
  <Words>3157</Words>
  <Application>Microsoft Office PowerPoint</Application>
  <PresentationFormat>A4 Paper (210x297 mm)</PresentationFormat>
  <Paragraphs>257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Bossio</dc:creator>
  <cp:lastModifiedBy>Juan Carlos Bossio</cp:lastModifiedBy>
  <cp:revision>35</cp:revision>
  <dcterms:created xsi:type="dcterms:W3CDTF">2019-03-19T12:56:07Z</dcterms:created>
  <dcterms:modified xsi:type="dcterms:W3CDTF">2019-03-21T12:01:22Z</dcterms:modified>
</cp:coreProperties>
</file>