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98" r:id="rId2"/>
    <p:sldId id="399" r:id="rId3"/>
    <p:sldId id="361" r:id="rId4"/>
    <p:sldId id="400" r:id="rId5"/>
    <p:sldId id="260" r:id="rId6"/>
    <p:sldId id="256" r:id="rId7"/>
    <p:sldId id="275" r:id="rId8"/>
    <p:sldId id="258" r:id="rId9"/>
    <p:sldId id="286" r:id="rId10"/>
    <p:sldId id="401" r:id="rId11"/>
    <p:sldId id="261" r:id="rId12"/>
    <p:sldId id="266" r:id="rId13"/>
    <p:sldId id="269" r:id="rId14"/>
    <p:sldId id="279" r:id="rId15"/>
    <p:sldId id="280" r:id="rId16"/>
    <p:sldId id="402" r:id="rId17"/>
    <p:sldId id="315" r:id="rId18"/>
    <p:sldId id="366" r:id="rId19"/>
    <p:sldId id="403" r:id="rId20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ECD5B-0086-4540-8A8F-891A36CBCEC4}" type="datetimeFigureOut">
              <a:rPr lang="es-AR" smtClean="0"/>
              <a:t>8/6/2018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75E5E-2A50-4202-9391-8FFEB4CCC2B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83272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ECD5B-0086-4540-8A8F-891A36CBCEC4}" type="datetimeFigureOut">
              <a:rPr lang="es-AR" smtClean="0"/>
              <a:t>8/6/2018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75E5E-2A50-4202-9391-8FFEB4CCC2B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43706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ECD5B-0086-4540-8A8F-891A36CBCEC4}" type="datetimeFigureOut">
              <a:rPr lang="es-AR" smtClean="0"/>
              <a:t>8/6/2018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75E5E-2A50-4202-9391-8FFEB4CCC2B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55424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ECD5B-0086-4540-8A8F-891A36CBCEC4}" type="datetimeFigureOut">
              <a:rPr lang="es-AR" smtClean="0"/>
              <a:t>8/6/2018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75E5E-2A50-4202-9391-8FFEB4CCC2B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58001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ECD5B-0086-4540-8A8F-891A36CBCEC4}" type="datetimeFigureOut">
              <a:rPr lang="es-AR" smtClean="0"/>
              <a:t>8/6/2018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75E5E-2A50-4202-9391-8FFEB4CCC2B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43757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ECD5B-0086-4540-8A8F-891A36CBCEC4}" type="datetimeFigureOut">
              <a:rPr lang="es-AR" smtClean="0"/>
              <a:t>8/6/2018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75E5E-2A50-4202-9391-8FFEB4CCC2B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88880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ECD5B-0086-4540-8A8F-891A36CBCEC4}" type="datetimeFigureOut">
              <a:rPr lang="es-AR" smtClean="0"/>
              <a:t>8/6/2018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75E5E-2A50-4202-9391-8FFEB4CCC2B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50807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ECD5B-0086-4540-8A8F-891A36CBCEC4}" type="datetimeFigureOut">
              <a:rPr lang="es-AR" smtClean="0"/>
              <a:t>8/6/2018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75E5E-2A50-4202-9391-8FFEB4CCC2B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21995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ECD5B-0086-4540-8A8F-891A36CBCEC4}" type="datetimeFigureOut">
              <a:rPr lang="es-AR" smtClean="0"/>
              <a:t>8/6/2018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75E5E-2A50-4202-9391-8FFEB4CCC2B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40748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ECD5B-0086-4540-8A8F-891A36CBCEC4}" type="datetimeFigureOut">
              <a:rPr lang="es-AR" smtClean="0"/>
              <a:t>8/6/2018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75E5E-2A50-4202-9391-8FFEB4CCC2B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99672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ECD5B-0086-4540-8A8F-891A36CBCEC4}" type="datetimeFigureOut">
              <a:rPr lang="es-AR" smtClean="0"/>
              <a:t>8/6/2018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75E5E-2A50-4202-9391-8FFEB4CCC2B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824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ECD5B-0086-4540-8A8F-891A36CBCEC4}" type="datetimeFigureOut">
              <a:rPr lang="es-AR" smtClean="0"/>
              <a:t>8/6/2018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C75E5E-2A50-4202-9391-8FFEB4CCC2B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8164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ector recto 11"/>
          <p:cNvCxnSpPr/>
          <p:nvPr/>
        </p:nvCxnSpPr>
        <p:spPr>
          <a:xfrm>
            <a:off x="376492" y="259268"/>
            <a:ext cx="8979175" cy="23211"/>
          </a:xfrm>
          <a:prstGeom prst="line">
            <a:avLst/>
          </a:prstGeom>
          <a:ln w="76200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/>
          <p:cNvSpPr txBox="1"/>
          <p:nvPr/>
        </p:nvSpPr>
        <p:spPr>
          <a:xfrm>
            <a:off x="445833" y="447336"/>
            <a:ext cx="8390265" cy="814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8056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696" b="1" dirty="0">
                <a:solidFill>
                  <a:srgbClr val="000000"/>
                </a:solidFill>
                <a:latin typeface="Arial" panose="020B0604020202020204" pitchFamily="34" charset="0"/>
              </a:rPr>
              <a:t>INICIO DE LA C</a:t>
            </a:r>
            <a:r>
              <a:rPr lang="es-AR" sz="2696" b="1" dirty="0">
                <a:solidFill>
                  <a:srgbClr val="000000"/>
                </a:solidFill>
                <a:latin typeface="Arial" panose="020B0604020202020204" pitchFamily="34" charset="0"/>
              </a:rPr>
              <a:t>AMPAÑA DE INVIERNO 2018</a:t>
            </a:r>
          </a:p>
          <a:p>
            <a:pPr algn="ctr" defTabSz="88056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AR" sz="2000" b="1" i="1" dirty="0">
                <a:solidFill>
                  <a:srgbClr val="000000"/>
                </a:solidFill>
                <a:latin typeface="Arial" panose="020B0604020202020204" pitchFamily="34" charset="0"/>
              </a:rPr>
              <a:t>Concordia, Entre Ríos, 29 de mayo de 2018</a:t>
            </a:r>
            <a:endParaRPr lang="es-AR" sz="16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729338" y="2185006"/>
            <a:ext cx="8658578" cy="2080230"/>
          </a:xfrm>
          <a:prstGeom prst="rect">
            <a:avLst/>
          </a:prstGeom>
        </p:spPr>
        <p:txBody>
          <a:bodyPr vert="horz" lIns="88053" tIns="44027" rIns="88053" bIns="44027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s-AR" sz="4237" b="1" dirty="0">
                <a:solidFill>
                  <a:srgbClr val="000000"/>
                </a:solidFill>
              </a:rPr>
              <a:t>LAS ENFERMEDADES RESPIRATORIAS COMO PROBLEMA DE SALUD EN LA NIÑEZ</a:t>
            </a:r>
          </a:p>
        </p:txBody>
      </p:sp>
      <p:pic>
        <p:nvPicPr>
          <p:cNvPr id="13" name="Picture 4" descr="Imagen 1">
            <a:extLst>
              <a:ext uri="{FF2B5EF4-FFF2-40B4-BE49-F238E27FC236}">
                <a16:creationId xmlns:a16="http://schemas.microsoft.com/office/drawing/2014/main" xmlns="" id="{FDDFCFA7-8C4A-4471-90B4-39EF945A00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31614" t="20561" r="37903" b="58456"/>
          <a:stretch>
            <a:fillRect/>
          </a:stretch>
        </p:blipFill>
        <p:spPr bwMode="auto">
          <a:xfrm>
            <a:off x="4170589" y="5803594"/>
            <a:ext cx="1696120" cy="762752"/>
          </a:xfrm>
          <a:prstGeom prst="rect">
            <a:avLst/>
          </a:prstGeom>
          <a:noFill/>
        </p:spPr>
      </p:pic>
      <p:pic>
        <p:nvPicPr>
          <p:cNvPr id="17" name="7 Imagen" descr="LOGOCONIletrasnegrasa.png">
            <a:extLst>
              <a:ext uri="{FF2B5EF4-FFF2-40B4-BE49-F238E27FC236}">
                <a16:creationId xmlns:a16="http://schemas.microsoft.com/office/drawing/2014/main" xmlns="" id="{8C8973B8-63D6-46D2-B7BA-5A2F0F975EB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6491" y="5803635"/>
            <a:ext cx="684000" cy="684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2874A36-2E35-4909-B72D-16A512296C57}"/>
              </a:ext>
            </a:extLst>
          </p:cNvPr>
          <p:cNvSpPr txBox="1"/>
          <p:nvPr/>
        </p:nvSpPr>
        <p:spPr>
          <a:xfrm>
            <a:off x="1210733" y="5933048"/>
            <a:ext cx="2714978" cy="507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48"/>
              <a:t>Instituto Nacional de Enfermedades Respiratorias (INER) “Emilio Coni”</a:t>
            </a:r>
          </a:p>
        </p:txBody>
      </p:sp>
      <p:pic>
        <p:nvPicPr>
          <p:cNvPr id="19" name="Imagen 2" descr="Imagen que contiene captura de pantalla&#10;&#10;Descripción generada con confianza muy alta">
            <a:extLst>
              <a:ext uri="{FF2B5EF4-FFF2-40B4-BE49-F238E27FC236}">
                <a16:creationId xmlns:a16="http://schemas.microsoft.com/office/drawing/2014/main" xmlns="" id="{190CA861-3EB5-4FB3-85A2-D89A26D795D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24" t="82544" r="22680" b="9195"/>
          <a:stretch/>
        </p:blipFill>
        <p:spPr>
          <a:xfrm>
            <a:off x="6810603" y="5842970"/>
            <a:ext cx="2663555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774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ector recto 11"/>
          <p:cNvCxnSpPr/>
          <p:nvPr/>
        </p:nvCxnSpPr>
        <p:spPr>
          <a:xfrm>
            <a:off x="376492" y="259268"/>
            <a:ext cx="8979175" cy="23211"/>
          </a:xfrm>
          <a:prstGeom prst="line">
            <a:avLst/>
          </a:prstGeom>
          <a:ln w="76200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/>
          <p:cNvSpPr txBox="1"/>
          <p:nvPr/>
        </p:nvSpPr>
        <p:spPr>
          <a:xfrm>
            <a:off x="445833" y="447336"/>
            <a:ext cx="8390265" cy="814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8056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696" b="1" dirty="0">
                <a:solidFill>
                  <a:srgbClr val="000000"/>
                </a:solidFill>
                <a:latin typeface="Arial" panose="020B0604020202020204" pitchFamily="34" charset="0"/>
              </a:rPr>
              <a:t>INICIO DE LA C</a:t>
            </a:r>
            <a:r>
              <a:rPr lang="es-AR" sz="2696" b="1" dirty="0">
                <a:solidFill>
                  <a:srgbClr val="000000"/>
                </a:solidFill>
                <a:latin typeface="Arial" panose="020B0604020202020204" pitchFamily="34" charset="0"/>
              </a:rPr>
              <a:t>AMPAÑA DE INVIERNO 2018</a:t>
            </a:r>
          </a:p>
          <a:p>
            <a:pPr algn="ctr" defTabSz="88056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AR" sz="2000" b="1" i="1" dirty="0">
                <a:solidFill>
                  <a:srgbClr val="000000"/>
                </a:solidFill>
                <a:latin typeface="Arial" panose="020B0604020202020204" pitchFamily="34" charset="0"/>
              </a:rPr>
              <a:t>Concordia, Entre Ríos, 29 de mayo de 2018</a:t>
            </a:r>
            <a:endParaRPr lang="es-AR" sz="16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689360" y="1452698"/>
            <a:ext cx="8658578" cy="507190"/>
          </a:xfrm>
          <a:prstGeom prst="rect">
            <a:avLst/>
          </a:prstGeom>
        </p:spPr>
        <p:txBody>
          <a:bodyPr vert="horz" lIns="88053" tIns="44027" rIns="88053" bIns="44027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s-AR" sz="2000" b="1" dirty="0">
                <a:solidFill>
                  <a:srgbClr val="000000"/>
                </a:solidFill>
              </a:rPr>
              <a:t>LAS ENFERMEDADES RESPIRATORIAS COMO PROBLEMA DE SALUD EN LA NIÑEZ</a:t>
            </a:r>
          </a:p>
        </p:txBody>
      </p:sp>
      <p:pic>
        <p:nvPicPr>
          <p:cNvPr id="13" name="Picture 4" descr="Imagen 1">
            <a:extLst>
              <a:ext uri="{FF2B5EF4-FFF2-40B4-BE49-F238E27FC236}">
                <a16:creationId xmlns:a16="http://schemas.microsoft.com/office/drawing/2014/main" xmlns="" id="{FDDFCFA7-8C4A-4471-90B4-39EF945A00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31614" t="20561" r="37903" b="58456"/>
          <a:stretch>
            <a:fillRect/>
          </a:stretch>
        </p:blipFill>
        <p:spPr bwMode="auto">
          <a:xfrm>
            <a:off x="4170589" y="5803594"/>
            <a:ext cx="1696120" cy="762752"/>
          </a:xfrm>
          <a:prstGeom prst="rect">
            <a:avLst/>
          </a:prstGeom>
          <a:noFill/>
        </p:spPr>
      </p:pic>
      <p:pic>
        <p:nvPicPr>
          <p:cNvPr id="17" name="7 Imagen" descr="LOGOCONIletrasnegrasa.png">
            <a:extLst>
              <a:ext uri="{FF2B5EF4-FFF2-40B4-BE49-F238E27FC236}">
                <a16:creationId xmlns:a16="http://schemas.microsoft.com/office/drawing/2014/main" xmlns="" id="{8C8973B8-63D6-46D2-B7BA-5A2F0F975EB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6491" y="5803635"/>
            <a:ext cx="684000" cy="684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2874A36-2E35-4909-B72D-16A512296C57}"/>
              </a:ext>
            </a:extLst>
          </p:cNvPr>
          <p:cNvSpPr txBox="1"/>
          <p:nvPr/>
        </p:nvSpPr>
        <p:spPr>
          <a:xfrm>
            <a:off x="1210733" y="5933048"/>
            <a:ext cx="2714978" cy="507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48"/>
              <a:t>Instituto Nacional de Enfermedades Respiratorias (INER) “Emilio Coni”</a:t>
            </a:r>
          </a:p>
        </p:txBody>
      </p:sp>
      <p:pic>
        <p:nvPicPr>
          <p:cNvPr id="19" name="Imagen 2" descr="Imagen que contiene captura de pantalla&#10;&#10;Descripción generada con confianza muy alta">
            <a:extLst>
              <a:ext uri="{FF2B5EF4-FFF2-40B4-BE49-F238E27FC236}">
                <a16:creationId xmlns:a16="http://schemas.microsoft.com/office/drawing/2014/main" xmlns="" id="{190CA861-3EB5-4FB3-85A2-D89A26D795D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24" t="82544" r="22680" b="9195"/>
          <a:stretch/>
        </p:blipFill>
        <p:spPr>
          <a:xfrm>
            <a:off x="6810603" y="5842970"/>
            <a:ext cx="2663555" cy="684000"/>
          </a:xfrm>
          <a:prstGeom prst="rect">
            <a:avLst/>
          </a:prstGeom>
        </p:spPr>
      </p:pic>
      <p:sp>
        <p:nvSpPr>
          <p:cNvPr id="9" name="CuadroTexto 10">
            <a:extLst>
              <a:ext uri="{FF2B5EF4-FFF2-40B4-BE49-F238E27FC236}">
                <a16:creationId xmlns:a16="http://schemas.microsoft.com/office/drawing/2014/main" xmlns="" id="{7BA75B5D-1265-4E44-A87C-DD6ECB5AFDDD}"/>
              </a:ext>
            </a:extLst>
          </p:cNvPr>
          <p:cNvSpPr txBox="1"/>
          <p:nvPr/>
        </p:nvSpPr>
        <p:spPr>
          <a:xfrm>
            <a:off x="499615" y="3031497"/>
            <a:ext cx="8732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4000" b="1" dirty="0">
                <a:latin typeface="Arial Black" panose="020B0A04020102020204" pitchFamily="34" charset="0"/>
              </a:rPr>
              <a:t>INTRODUCCIÓN</a:t>
            </a:r>
          </a:p>
        </p:txBody>
      </p:sp>
    </p:spTree>
    <p:extLst>
      <p:ext uri="{BB962C8B-B14F-4D97-AF65-F5344CB8AC3E}">
        <p14:creationId xmlns:p14="http://schemas.microsoft.com/office/powerpoint/2010/main" val="2178499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347266" y="239313"/>
            <a:ext cx="6864762" cy="843844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s-MX" sz="2311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Enfermedades Respiratorias en la Niñez</a:t>
            </a:r>
            <a:endParaRPr lang="es-ES" sz="2311" b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61879" y="1418110"/>
            <a:ext cx="8218311" cy="4241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5177" indent="-275177">
              <a:buFont typeface="Arial" panose="020B0604020202020204" pitchFamily="34" charset="0"/>
              <a:buChar char="•"/>
            </a:pPr>
            <a:r>
              <a:rPr lang="es-AR" sz="1926" b="1" dirty="0"/>
              <a:t>Las enfermedades del sistema respiratorio son la razón más frecuente de enfermedad durante los primeros años de vida.</a:t>
            </a:r>
          </a:p>
          <a:p>
            <a:pPr marL="275177" indent="-275177">
              <a:buFont typeface="Arial" panose="020B0604020202020204" pitchFamily="34" charset="0"/>
              <a:buChar char="•"/>
            </a:pPr>
            <a:endParaRPr lang="es-AR" sz="1926" b="1" dirty="0"/>
          </a:p>
          <a:p>
            <a:pPr marL="275177" indent="-275177">
              <a:buFont typeface="Arial" panose="020B0604020202020204" pitchFamily="34" charset="0"/>
              <a:buChar char="•"/>
            </a:pPr>
            <a:r>
              <a:rPr lang="es-AR" sz="1926" b="1" dirty="0"/>
              <a:t>Se estima que, en promedio, todos los niños tienen entre cuatro y seis episodios anuales de enfermedad respiratoria durante sus primeros cinco años.</a:t>
            </a:r>
          </a:p>
          <a:p>
            <a:pPr marL="275177" indent="-275177">
              <a:buFont typeface="Arial" panose="020B0604020202020204" pitchFamily="34" charset="0"/>
              <a:buChar char="•"/>
            </a:pPr>
            <a:endParaRPr lang="es-AR" sz="1926" b="1" dirty="0"/>
          </a:p>
          <a:p>
            <a:pPr marL="275177" indent="-275177">
              <a:buFont typeface="Arial" panose="020B0604020202020204" pitchFamily="34" charset="0"/>
              <a:buChar char="•"/>
            </a:pPr>
            <a:r>
              <a:rPr lang="es-AR" sz="1926" b="1" dirty="0"/>
              <a:t>Por su frecuencia durante la primera infancia, las enfermedades respiratorias afectan la alimentación, el crecimiento y el desarrollo del niño, así como el funcionamiento y la economía familiar.</a:t>
            </a:r>
          </a:p>
          <a:p>
            <a:pPr marL="275177" indent="-275177">
              <a:buFont typeface="Arial" panose="020B0604020202020204" pitchFamily="34" charset="0"/>
              <a:buChar char="•"/>
            </a:pPr>
            <a:endParaRPr lang="es-AR" sz="1926" b="1" dirty="0"/>
          </a:p>
          <a:p>
            <a:pPr marL="275177" indent="-275177">
              <a:buFont typeface="Arial" panose="020B0604020202020204" pitchFamily="34" charset="0"/>
              <a:buChar char="•"/>
            </a:pPr>
            <a:r>
              <a:rPr lang="es-AR" sz="1926" b="1" dirty="0"/>
              <a:t>Las enfermedades respiratorias se encuentran, además, entre las primeras cinco causas de mortalidad antes de los cinco años de vida en la mayoría de los países del mundo.</a:t>
            </a:r>
          </a:p>
        </p:txBody>
      </p:sp>
    </p:spTree>
    <p:extLst>
      <p:ext uri="{BB962C8B-B14F-4D97-AF65-F5344CB8AC3E}">
        <p14:creationId xmlns:p14="http://schemas.microsoft.com/office/powerpoint/2010/main" val="689914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ector recto 11"/>
          <p:cNvCxnSpPr/>
          <p:nvPr/>
        </p:nvCxnSpPr>
        <p:spPr>
          <a:xfrm>
            <a:off x="376492" y="259268"/>
            <a:ext cx="8979175" cy="23211"/>
          </a:xfrm>
          <a:prstGeom prst="line">
            <a:avLst/>
          </a:prstGeom>
          <a:ln w="76200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/>
          <p:cNvSpPr txBox="1"/>
          <p:nvPr/>
        </p:nvSpPr>
        <p:spPr>
          <a:xfrm>
            <a:off x="445833" y="447336"/>
            <a:ext cx="8390265" cy="814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8056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696" b="1" dirty="0">
                <a:solidFill>
                  <a:srgbClr val="000000"/>
                </a:solidFill>
                <a:latin typeface="Arial" panose="020B0604020202020204" pitchFamily="34" charset="0"/>
              </a:rPr>
              <a:t>INICIO DE LA C</a:t>
            </a:r>
            <a:r>
              <a:rPr lang="es-AR" sz="2696" b="1" dirty="0">
                <a:solidFill>
                  <a:srgbClr val="000000"/>
                </a:solidFill>
                <a:latin typeface="Arial" panose="020B0604020202020204" pitchFamily="34" charset="0"/>
              </a:rPr>
              <a:t>AMPAÑA DE INVIERNO 2018</a:t>
            </a:r>
          </a:p>
          <a:p>
            <a:pPr algn="ctr" defTabSz="88056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AR" sz="2000" b="1" i="1" dirty="0">
                <a:solidFill>
                  <a:srgbClr val="000000"/>
                </a:solidFill>
                <a:latin typeface="Arial" panose="020B0604020202020204" pitchFamily="34" charset="0"/>
              </a:rPr>
              <a:t>Concordia, Entre Ríos, 29 de mayo de 2018</a:t>
            </a:r>
            <a:endParaRPr lang="es-AR" sz="16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689360" y="1452698"/>
            <a:ext cx="8658578" cy="507190"/>
          </a:xfrm>
          <a:prstGeom prst="rect">
            <a:avLst/>
          </a:prstGeom>
        </p:spPr>
        <p:txBody>
          <a:bodyPr vert="horz" lIns="88053" tIns="44027" rIns="88053" bIns="44027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s-AR" sz="2000" b="1" dirty="0">
                <a:solidFill>
                  <a:srgbClr val="000000"/>
                </a:solidFill>
              </a:rPr>
              <a:t>LAS ENFERMEDADES RESPIRATORIAS COMO PROBLEMA DE SALUD EN LA NIÑEZ</a:t>
            </a:r>
          </a:p>
        </p:txBody>
      </p:sp>
      <p:pic>
        <p:nvPicPr>
          <p:cNvPr id="13" name="Picture 4" descr="Imagen 1">
            <a:extLst>
              <a:ext uri="{FF2B5EF4-FFF2-40B4-BE49-F238E27FC236}">
                <a16:creationId xmlns:a16="http://schemas.microsoft.com/office/drawing/2014/main" xmlns="" id="{FDDFCFA7-8C4A-4471-90B4-39EF945A00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31614" t="20561" r="37903" b="58456"/>
          <a:stretch>
            <a:fillRect/>
          </a:stretch>
        </p:blipFill>
        <p:spPr bwMode="auto">
          <a:xfrm>
            <a:off x="4170589" y="5803594"/>
            <a:ext cx="1696120" cy="762752"/>
          </a:xfrm>
          <a:prstGeom prst="rect">
            <a:avLst/>
          </a:prstGeom>
          <a:noFill/>
        </p:spPr>
      </p:pic>
      <p:pic>
        <p:nvPicPr>
          <p:cNvPr id="17" name="7 Imagen" descr="LOGOCONIletrasnegrasa.png">
            <a:extLst>
              <a:ext uri="{FF2B5EF4-FFF2-40B4-BE49-F238E27FC236}">
                <a16:creationId xmlns:a16="http://schemas.microsoft.com/office/drawing/2014/main" xmlns="" id="{8C8973B8-63D6-46D2-B7BA-5A2F0F975EB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6491" y="5803635"/>
            <a:ext cx="684000" cy="684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2874A36-2E35-4909-B72D-16A512296C57}"/>
              </a:ext>
            </a:extLst>
          </p:cNvPr>
          <p:cNvSpPr txBox="1"/>
          <p:nvPr/>
        </p:nvSpPr>
        <p:spPr>
          <a:xfrm>
            <a:off x="1210733" y="5933048"/>
            <a:ext cx="2714978" cy="507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48"/>
              <a:t>Instituto Nacional de Enfermedades Respiratorias (INER) “Emilio Coni”</a:t>
            </a:r>
          </a:p>
        </p:txBody>
      </p:sp>
      <p:pic>
        <p:nvPicPr>
          <p:cNvPr id="19" name="Imagen 2" descr="Imagen que contiene captura de pantalla&#10;&#10;Descripción generada con confianza muy alta">
            <a:extLst>
              <a:ext uri="{FF2B5EF4-FFF2-40B4-BE49-F238E27FC236}">
                <a16:creationId xmlns:a16="http://schemas.microsoft.com/office/drawing/2014/main" xmlns="" id="{190CA861-3EB5-4FB3-85A2-D89A26D795D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24" t="82544" r="22680" b="9195"/>
          <a:stretch/>
        </p:blipFill>
        <p:spPr>
          <a:xfrm>
            <a:off x="6810603" y="5842970"/>
            <a:ext cx="2663555" cy="684000"/>
          </a:xfrm>
          <a:prstGeom prst="rect">
            <a:avLst/>
          </a:prstGeom>
        </p:spPr>
      </p:pic>
      <p:sp>
        <p:nvSpPr>
          <p:cNvPr id="9" name="CuadroTexto 10">
            <a:extLst>
              <a:ext uri="{FF2B5EF4-FFF2-40B4-BE49-F238E27FC236}">
                <a16:creationId xmlns:a16="http://schemas.microsoft.com/office/drawing/2014/main" xmlns="" id="{7BA75B5D-1265-4E44-A87C-DD6ECB5AFDDD}"/>
              </a:ext>
            </a:extLst>
          </p:cNvPr>
          <p:cNvSpPr txBox="1"/>
          <p:nvPr/>
        </p:nvSpPr>
        <p:spPr>
          <a:xfrm>
            <a:off x="499616" y="2432522"/>
            <a:ext cx="873292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4000" b="1" dirty="0">
                <a:latin typeface="Arial Black" panose="020B0A04020102020204" pitchFamily="34" charset="0"/>
              </a:rPr>
              <a:t>MORTALIDAD POR ENFERMEDADES RESPIRATORIAS EN ARGENTINA</a:t>
            </a:r>
          </a:p>
        </p:txBody>
      </p:sp>
    </p:spTree>
    <p:extLst>
      <p:ext uri="{BB962C8B-B14F-4D97-AF65-F5344CB8AC3E}">
        <p14:creationId xmlns:p14="http://schemas.microsoft.com/office/powerpoint/2010/main" val="1291142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FC40365-278A-492D-AA01-FF58C05B0D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326" y="314035"/>
            <a:ext cx="9337965" cy="625301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1510C75-7A5C-460A-8FA1-78CEAA856BD2}"/>
              </a:ext>
            </a:extLst>
          </p:cNvPr>
          <p:cNvSpPr txBox="1"/>
          <p:nvPr/>
        </p:nvSpPr>
        <p:spPr>
          <a:xfrm>
            <a:off x="5412509" y="979055"/>
            <a:ext cx="3389746" cy="9541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1400" dirty="0">
                <a:latin typeface="Arial Black" panose="020B0A04020102020204" pitchFamily="34" charset="0"/>
              </a:rPr>
              <a:t>EN 2016 SE REGISTRÓ UN AUMENTO DE LA MORTALIDAD:</a:t>
            </a:r>
          </a:p>
          <a:p>
            <a:pPr algn="ctr"/>
            <a:r>
              <a:rPr lang="es-AR" sz="1400" dirty="0">
                <a:latin typeface="Arial Black" panose="020B0A04020102020204" pitchFamily="34" charset="0"/>
              </a:rPr>
              <a:t>Número de muertes:        13,3%</a:t>
            </a:r>
          </a:p>
          <a:p>
            <a:pPr algn="ctr"/>
            <a:r>
              <a:rPr lang="es-AR" sz="1400" dirty="0">
                <a:latin typeface="Arial Black" panose="020B0A04020102020204" pitchFamily="34" charset="0"/>
              </a:rPr>
              <a:t>Tasa de mortalidad:       20,2%</a:t>
            </a: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xmlns="" id="{C51A09FF-3A54-4EAE-B7DF-EAD5152449D6}"/>
              </a:ext>
            </a:extLst>
          </p:cNvPr>
          <p:cNvSpPr/>
          <p:nvPr/>
        </p:nvSpPr>
        <p:spPr>
          <a:xfrm flipV="1">
            <a:off x="7675418" y="1681017"/>
            <a:ext cx="193964" cy="170873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xmlns="" id="{8185C442-66DC-49A2-B6A1-A42C5CC4366A}"/>
              </a:ext>
            </a:extLst>
          </p:cNvPr>
          <p:cNvSpPr/>
          <p:nvPr/>
        </p:nvSpPr>
        <p:spPr>
          <a:xfrm flipV="1">
            <a:off x="7675418" y="1477343"/>
            <a:ext cx="193964" cy="170873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94864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462108F-0230-47F1-AD77-2865D6542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49" y="392929"/>
            <a:ext cx="9303302" cy="60721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FCAF780-F9EE-4C76-BE3D-A8FE14BE8D73}"/>
              </a:ext>
            </a:extLst>
          </p:cNvPr>
          <p:cNvSpPr txBox="1"/>
          <p:nvPr/>
        </p:nvSpPr>
        <p:spPr>
          <a:xfrm>
            <a:off x="4867564" y="1366982"/>
            <a:ext cx="4267200" cy="7386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1400" dirty="0">
                <a:latin typeface="Arial Black" panose="020B0A04020102020204" pitchFamily="34" charset="0"/>
              </a:rPr>
              <a:t>LA TASA DE MORTALIDAD DE FORMOSA ES 9,7 VECES MÁS ALTA QUE LA DE CHUBUT</a:t>
            </a:r>
          </a:p>
        </p:txBody>
      </p:sp>
    </p:spTree>
    <p:extLst>
      <p:ext uri="{BB962C8B-B14F-4D97-AF65-F5344CB8AC3E}">
        <p14:creationId xmlns:p14="http://schemas.microsoft.com/office/powerpoint/2010/main" val="2305815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F64F6432-EEBE-49DB-B695-6C2EE064EF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00" y="386832"/>
            <a:ext cx="9309399" cy="6084335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5181600" y="1111046"/>
            <a:ext cx="3982065" cy="11695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1400" b="1" dirty="0"/>
              <a:t>En 2016, Formosa registró una tasa de mortalidad similar a la que el país registraba en 1990.</a:t>
            </a:r>
          </a:p>
          <a:p>
            <a:pPr algn="ctr"/>
            <a:r>
              <a:rPr lang="es-AR" sz="1400" b="1" dirty="0"/>
              <a:t>Con la tendencia registrada entre 1980 y 2016, el país alcanzaría en 2042 la tasa actual de Córdoba y Jujuy; y en 2047 la tasa actual de Chubut.</a:t>
            </a:r>
          </a:p>
        </p:txBody>
      </p:sp>
    </p:spTree>
    <p:extLst>
      <p:ext uri="{BB962C8B-B14F-4D97-AF65-F5344CB8AC3E}">
        <p14:creationId xmlns:p14="http://schemas.microsoft.com/office/powerpoint/2010/main" val="711864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04B0EFE-C0A5-4CF8-BA83-F11225356E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00" y="386832"/>
            <a:ext cx="9309399" cy="608433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54BC330-A458-4E3E-8F99-C29FF44F8492}"/>
              </a:ext>
            </a:extLst>
          </p:cNvPr>
          <p:cNvSpPr txBox="1"/>
          <p:nvPr/>
        </p:nvSpPr>
        <p:spPr>
          <a:xfrm>
            <a:off x="4952999" y="4322619"/>
            <a:ext cx="4384964" cy="9541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1400" dirty="0">
                <a:latin typeface="Arial Black" panose="020B0A04020102020204" pitchFamily="34" charset="0"/>
              </a:rPr>
              <a:t>LA TASA DE MORTALIDAD DE RAMÓN LISTA (FORMOSA) ES 95,6 VECES MÁS ALTA QUE LA DE LA COMUNA DE MONSERRAT (CIUDAD DE BUENOS AIRES)</a:t>
            </a:r>
          </a:p>
        </p:txBody>
      </p:sp>
    </p:spTree>
    <p:extLst>
      <p:ext uri="{BB962C8B-B14F-4D97-AF65-F5344CB8AC3E}">
        <p14:creationId xmlns:p14="http://schemas.microsoft.com/office/powerpoint/2010/main" val="32111616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C0648E3-AF31-4828-812F-259D181D4A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49" y="389880"/>
            <a:ext cx="9303302" cy="6078239"/>
          </a:xfrm>
          <a:prstGeom prst="rect">
            <a:avLst/>
          </a:prstGeom>
        </p:spPr>
      </p:pic>
      <p:sp>
        <p:nvSpPr>
          <p:cNvPr id="5" name="CuadroTexto 2">
            <a:extLst>
              <a:ext uri="{FF2B5EF4-FFF2-40B4-BE49-F238E27FC236}">
                <a16:creationId xmlns:a16="http://schemas.microsoft.com/office/drawing/2014/main" xmlns="" id="{701DD628-4EF8-48DE-925A-4B2AC71EA413}"/>
              </a:ext>
            </a:extLst>
          </p:cNvPr>
          <p:cNvSpPr txBox="1"/>
          <p:nvPr/>
        </p:nvSpPr>
        <p:spPr>
          <a:xfrm>
            <a:off x="4953000" y="1111046"/>
            <a:ext cx="4210665" cy="11695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1400" b="1" dirty="0"/>
              <a:t>En 2016, Ramón Lista (Formosa) registró una tasa de mortalidad similar a la que el país registraba en 1966.</a:t>
            </a:r>
          </a:p>
          <a:p>
            <a:pPr algn="ctr"/>
            <a:r>
              <a:rPr lang="es-AR" sz="1400" b="1" dirty="0"/>
              <a:t>Con la tendencia registrada entre 1980 y 2016, el país alcanzaría después de 2070 la tasa actual de algunas Comunas de la Ciudad de Buenos Aires.</a:t>
            </a:r>
          </a:p>
        </p:txBody>
      </p:sp>
    </p:spTree>
    <p:extLst>
      <p:ext uri="{BB962C8B-B14F-4D97-AF65-F5344CB8AC3E}">
        <p14:creationId xmlns:p14="http://schemas.microsoft.com/office/powerpoint/2010/main" val="34656745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ector recto 11"/>
          <p:cNvCxnSpPr/>
          <p:nvPr/>
        </p:nvCxnSpPr>
        <p:spPr>
          <a:xfrm>
            <a:off x="376492" y="259268"/>
            <a:ext cx="8979175" cy="23211"/>
          </a:xfrm>
          <a:prstGeom prst="line">
            <a:avLst/>
          </a:prstGeom>
          <a:ln w="76200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/>
          <p:cNvSpPr txBox="1"/>
          <p:nvPr/>
        </p:nvSpPr>
        <p:spPr>
          <a:xfrm>
            <a:off x="757867" y="460105"/>
            <a:ext cx="8390265" cy="814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8056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696" b="1" dirty="0">
                <a:solidFill>
                  <a:srgbClr val="000000"/>
                </a:solidFill>
                <a:latin typeface="Arial" panose="020B0604020202020204" pitchFamily="34" charset="0"/>
              </a:rPr>
              <a:t>INICIO DE LA C</a:t>
            </a:r>
            <a:r>
              <a:rPr lang="es-AR" sz="2696" b="1" dirty="0">
                <a:solidFill>
                  <a:srgbClr val="000000"/>
                </a:solidFill>
                <a:latin typeface="Arial" panose="020B0604020202020204" pitchFamily="34" charset="0"/>
              </a:rPr>
              <a:t>AMPAÑA DE INVIERNO 2018</a:t>
            </a:r>
          </a:p>
          <a:p>
            <a:pPr algn="ctr" defTabSz="88056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AR" sz="2000" b="1" i="1" dirty="0">
                <a:solidFill>
                  <a:srgbClr val="000000"/>
                </a:solidFill>
                <a:latin typeface="Arial" panose="020B0604020202020204" pitchFamily="34" charset="0"/>
              </a:rPr>
              <a:t>Concordia, Entre Ríos, 29 de mayo de 2018</a:t>
            </a:r>
            <a:endParaRPr lang="es-AR" sz="16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689360" y="1452698"/>
            <a:ext cx="8658578" cy="507190"/>
          </a:xfrm>
          <a:prstGeom prst="rect">
            <a:avLst/>
          </a:prstGeom>
        </p:spPr>
        <p:txBody>
          <a:bodyPr vert="horz" lIns="88053" tIns="44027" rIns="88053" bIns="44027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s-AR" sz="2000" b="1" dirty="0">
                <a:solidFill>
                  <a:srgbClr val="000000"/>
                </a:solidFill>
              </a:rPr>
              <a:t>LAS ENFERMEDADES RESPIRATORIAS COMO PROBLEMA DE SALUD EN LA NIÑEZ</a:t>
            </a:r>
          </a:p>
        </p:txBody>
      </p:sp>
      <p:pic>
        <p:nvPicPr>
          <p:cNvPr id="13" name="Picture 4" descr="Imagen 1">
            <a:extLst>
              <a:ext uri="{FF2B5EF4-FFF2-40B4-BE49-F238E27FC236}">
                <a16:creationId xmlns:a16="http://schemas.microsoft.com/office/drawing/2014/main" xmlns="" id="{FDDFCFA7-8C4A-4471-90B4-39EF945A00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31614" t="20561" r="37903" b="58456"/>
          <a:stretch>
            <a:fillRect/>
          </a:stretch>
        </p:blipFill>
        <p:spPr bwMode="auto">
          <a:xfrm>
            <a:off x="4170589" y="5803594"/>
            <a:ext cx="1696120" cy="762752"/>
          </a:xfrm>
          <a:prstGeom prst="rect">
            <a:avLst/>
          </a:prstGeom>
          <a:noFill/>
        </p:spPr>
      </p:pic>
      <p:pic>
        <p:nvPicPr>
          <p:cNvPr id="17" name="7 Imagen" descr="LOGOCONIletrasnegrasa.png">
            <a:extLst>
              <a:ext uri="{FF2B5EF4-FFF2-40B4-BE49-F238E27FC236}">
                <a16:creationId xmlns:a16="http://schemas.microsoft.com/office/drawing/2014/main" xmlns="" id="{8C8973B8-63D6-46D2-B7BA-5A2F0F975EB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6491" y="5803635"/>
            <a:ext cx="684000" cy="684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2874A36-2E35-4909-B72D-16A512296C57}"/>
              </a:ext>
            </a:extLst>
          </p:cNvPr>
          <p:cNvSpPr txBox="1"/>
          <p:nvPr/>
        </p:nvSpPr>
        <p:spPr>
          <a:xfrm>
            <a:off x="1210733" y="5933048"/>
            <a:ext cx="2714978" cy="507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48"/>
              <a:t>Instituto Nacional de Enfermedades Respiratorias (INER) “Emilio Coni”</a:t>
            </a:r>
          </a:p>
        </p:txBody>
      </p:sp>
      <p:pic>
        <p:nvPicPr>
          <p:cNvPr id="19" name="Imagen 2" descr="Imagen que contiene captura de pantalla&#10;&#10;Descripción generada con confianza muy alta">
            <a:extLst>
              <a:ext uri="{FF2B5EF4-FFF2-40B4-BE49-F238E27FC236}">
                <a16:creationId xmlns:a16="http://schemas.microsoft.com/office/drawing/2014/main" xmlns="" id="{190CA861-3EB5-4FB3-85A2-D89A26D795D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24" t="82544" r="22680" b="9195"/>
          <a:stretch/>
        </p:blipFill>
        <p:spPr>
          <a:xfrm>
            <a:off x="6810603" y="5842970"/>
            <a:ext cx="2663555" cy="684000"/>
          </a:xfrm>
          <a:prstGeom prst="rect">
            <a:avLst/>
          </a:prstGeom>
        </p:spPr>
      </p:pic>
      <p:sp>
        <p:nvSpPr>
          <p:cNvPr id="9" name="CuadroTexto 10">
            <a:extLst>
              <a:ext uri="{FF2B5EF4-FFF2-40B4-BE49-F238E27FC236}">
                <a16:creationId xmlns:a16="http://schemas.microsoft.com/office/drawing/2014/main" xmlns="" id="{7BA75B5D-1265-4E44-A87C-DD6ECB5AFDDD}"/>
              </a:ext>
            </a:extLst>
          </p:cNvPr>
          <p:cNvSpPr txBox="1"/>
          <p:nvPr/>
        </p:nvSpPr>
        <p:spPr>
          <a:xfrm>
            <a:off x="499616" y="2231965"/>
            <a:ext cx="873292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4000" b="1" dirty="0">
                <a:latin typeface="Arial Black" panose="020B0A04020102020204" pitchFamily="34" charset="0"/>
              </a:rPr>
              <a:t>CARACTERÍSTICAS DE LAS MUERTES POR ENFERMEDADES RESPIRATORIAS EN ARGENTINA</a:t>
            </a:r>
          </a:p>
        </p:txBody>
      </p:sp>
    </p:spTree>
    <p:extLst>
      <p:ext uri="{BB962C8B-B14F-4D97-AF65-F5344CB8AC3E}">
        <p14:creationId xmlns:p14="http://schemas.microsoft.com/office/powerpoint/2010/main" val="324882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6597B95E-1771-4E1B-89BE-6A4807BB14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00" y="386832"/>
            <a:ext cx="9309399" cy="60843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4870C5F-4BB7-45C9-BF79-A09F1B9EFA22}"/>
              </a:ext>
            </a:extLst>
          </p:cNvPr>
          <p:cNvSpPr txBox="1"/>
          <p:nvPr/>
        </p:nvSpPr>
        <p:spPr>
          <a:xfrm>
            <a:off x="1171574" y="1074594"/>
            <a:ext cx="3257551" cy="7386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1400" dirty="0">
                <a:latin typeface="Arial Black" panose="020B0A04020102020204" pitchFamily="34" charset="0"/>
              </a:rPr>
              <a:t>EN 2016 EL 63,5% DE LAS MUERTES SE REGISTRÓ ENTRE MAYO Y SEPTIEMBRE</a:t>
            </a:r>
          </a:p>
        </p:txBody>
      </p:sp>
    </p:spTree>
    <p:extLst>
      <p:ext uri="{BB962C8B-B14F-4D97-AF65-F5344CB8AC3E}">
        <p14:creationId xmlns:p14="http://schemas.microsoft.com/office/powerpoint/2010/main" val="12544514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73FD30F-FB10-43D4-85DA-C9BBDBD362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00" y="386832"/>
            <a:ext cx="9309399" cy="60843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31773E7-07CE-4569-938E-92C5E83113B0}"/>
              </a:ext>
            </a:extLst>
          </p:cNvPr>
          <p:cNvSpPr txBox="1"/>
          <p:nvPr/>
        </p:nvSpPr>
        <p:spPr>
          <a:xfrm>
            <a:off x="6124574" y="1131744"/>
            <a:ext cx="3257551" cy="11695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1400" dirty="0">
                <a:latin typeface="Arial Black" panose="020B0A04020102020204" pitchFamily="34" charset="0"/>
              </a:rPr>
              <a:t>EL 73,5% DE LAS MUERTES ENTRE MAYO Y SEPTIEMBRE SE REGISTRÓ EN LA EDAD POSNEONATAL, ENTRE LOS 28 DÍAS Y LOS 11 MESES</a:t>
            </a:r>
          </a:p>
        </p:txBody>
      </p:sp>
    </p:spTree>
    <p:extLst>
      <p:ext uri="{BB962C8B-B14F-4D97-AF65-F5344CB8AC3E}">
        <p14:creationId xmlns:p14="http://schemas.microsoft.com/office/powerpoint/2010/main" val="2770776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FBF563C3-41BD-41E5-9551-B7D2CB9A37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00" y="386832"/>
            <a:ext cx="9309399" cy="60843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C8EC538-CE7A-4B85-8DC5-BC1EC6ACBC27}"/>
              </a:ext>
            </a:extLst>
          </p:cNvPr>
          <p:cNvSpPr txBox="1"/>
          <p:nvPr/>
        </p:nvSpPr>
        <p:spPr>
          <a:xfrm>
            <a:off x="2642758" y="2029805"/>
            <a:ext cx="738909" cy="4308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1,1 </a:t>
            </a:r>
            <a:r>
              <a:rPr lang="en-US" sz="1100" b="1" dirty="0" err="1"/>
              <a:t>veces</a:t>
            </a:r>
            <a:r>
              <a:rPr lang="en-US" sz="1100" b="1" dirty="0"/>
              <a:t> mayor</a:t>
            </a:r>
            <a:endParaRPr lang="es-AR" sz="1100" b="1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0259F316-3124-4413-83F7-12F72677E540}"/>
              </a:ext>
            </a:extLst>
          </p:cNvPr>
          <p:cNvGrpSpPr/>
          <p:nvPr/>
        </p:nvGrpSpPr>
        <p:grpSpPr>
          <a:xfrm>
            <a:off x="2425651" y="2569950"/>
            <a:ext cx="1186886" cy="204168"/>
            <a:chOff x="2416681" y="1578450"/>
            <a:chExt cx="1186886" cy="204168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xmlns="" id="{9536E3B7-CCCF-4DFA-9705-4DFB79BC26F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16681" y="1579418"/>
              <a:ext cx="1186886" cy="923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xmlns="" id="{E09BC3B5-EB0A-4442-B6C8-6879EE16334A}"/>
                </a:ext>
              </a:extLst>
            </p:cNvPr>
            <p:cNvCxnSpPr>
              <a:cxnSpLocks/>
            </p:cNvCxnSpPr>
            <p:nvPr/>
          </p:nvCxnSpPr>
          <p:spPr>
            <a:xfrm>
              <a:off x="2429150" y="1578450"/>
              <a:ext cx="0" cy="193963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xmlns="" id="{471E35EF-6820-42A7-B38D-AD001A9F3FA3}"/>
                </a:ext>
              </a:extLst>
            </p:cNvPr>
            <p:cNvCxnSpPr>
              <a:cxnSpLocks/>
            </p:cNvCxnSpPr>
            <p:nvPr/>
          </p:nvCxnSpPr>
          <p:spPr>
            <a:xfrm>
              <a:off x="3587246" y="1588655"/>
              <a:ext cx="0" cy="193963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8367DAD8-D3A0-4C18-BEC3-75038E721770}"/>
              </a:ext>
            </a:extLst>
          </p:cNvPr>
          <p:cNvSpPr txBox="1"/>
          <p:nvPr/>
        </p:nvSpPr>
        <p:spPr>
          <a:xfrm>
            <a:off x="8179180" y="2029805"/>
            <a:ext cx="738909" cy="4308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2,0 </a:t>
            </a:r>
            <a:r>
              <a:rPr lang="en-US" sz="1100" b="1" dirty="0" err="1"/>
              <a:t>veces</a:t>
            </a:r>
            <a:r>
              <a:rPr lang="en-US" sz="1100" b="1" dirty="0"/>
              <a:t> mayor</a:t>
            </a:r>
            <a:endParaRPr lang="es-AR" sz="1100" b="1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52276051-7136-4B99-9201-095C83FD0CF6}"/>
              </a:ext>
            </a:extLst>
          </p:cNvPr>
          <p:cNvGrpSpPr/>
          <p:nvPr/>
        </p:nvGrpSpPr>
        <p:grpSpPr>
          <a:xfrm>
            <a:off x="7962073" y="2569950"/>
            <a:ext cx="1186886" cy="204168"/>
            <a:chOff x="2416681" y="1578450"/>
            <a:chExt cx="1186886" cy="204168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16DB4E89-6B4C-4EDE-A2D1-54172A3062A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16681" y="1579418"/>
              <a:ext cx="1186886" cy="923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xmlns="" id="{E6904469-0817-429C-8C14-C938C8131B9F}"/>
                </a:ext>
              </a:extLst>
            </p:cNvPr>
            <p:cNvCxnSpPr>
              <a:cxnSpLocks/>
            </p:cNvCxnSpPr>
            <p:nvPr/>
          </p:nvCxnSpPr>
          <p:spPr>
            <a:xfrm>
              <a:off x="2429150" y="1578450"/>
              <a:ext cx="0" cy="193963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xmlns="" id="{91A79DB3-CA75-42FD-BFE0-4056F9A09369}"/>
                </a:ext>
              </a:extLst>
            </p:cNvPr>
            <p:cNvCxnSpPr>
              <a:cxnSpLocks/>
            </p:cNvCxnSpPr>
            <p:nvPr/>
          </p:nvCxnSpPr>
          <p:spPr>
            <a:xfrm>
              <a:off x="3587246" y="1588655"/>
              <a:ext cx="0" cy="193963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7A1C651B-1D9C-42E6-A324-64D23834844C}"/>
              </a:ext>
            </a:extLst>
          </p:cNvPr>
          <p:cNvSpPr txBox="1"/>
          <p:nvPr/>
        </p:nvSpPr>
        <p:spPr>
          <a:xfrm>
            <a:off x="6207832" y="2029805"/>
            <a:ext cx="738909" cy="4308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4,0 </a:t>
            </a:r>
            <a:r>
              <a:rPr lang="en-US" sz="1100" b="1" dirty="0" err="1"/>
              <a:t>veces</a:t>
            </a:r>
            <a:r>
              <a:rPr lang="en-US" sz="1100" b="1" dirty="0"/>
              <a:t> mayor</a:t>
            </a:r>
            <a:endParaRPr lang="es-AR" sz="1100" b="1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0451B088-0FF3-4688-83EA-6509FFF9ABE5}"/>
              </a:ext>
            </a:extLst>
          </p:cNvPr>
          <p:cNvGrpSpPr/>
          <p:nvPr/>
        </p:nvGrpSpPr>
        <p:grpSpPr>
          <a:xfrm>
            <a:off x="5990725" y="2569950"/>
            <a:ext cx="1186886" cy="204168"/>
            <a:chOff x="2416681" y="1578450"/>
            <a:chExt cx="1186886" cy="204168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xmlns="" id="{4349ED82-24EF-4D75-87AB-A20E95D086F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16681" y="1579418"/>
              <a:ext cx="1186886" cy="923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xmlns="" id="{FDDF561B-E3D9-4CE0-AB3F-D8F87C546660}"/>
                </a:ext>
              </a:extLst>
            </p:cNvPr>
            <p:cNvCxnSpPr>
              <a:cxnSpLocks/>
            </p:cNvCxnSpPr>
            <p:nvPr/>
          </p:nvCxnSpPr>
          <p:spPr>
            <a:xfrm>
              <a:off x="2429150" y="1578450"/>
              <a:ext cx="0" cy="193963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xmlns="" id="{049E1E1D-872B-4C15-A34F-5353487A7C63}"/>
                </a:ext>
              </a:extLst>
            </p:cNvPr>
            <p:cNvCxnSpPr>
              <a:cxnSpLocks/>
            </p:cNvCxnSpPr>
            <p:nvPr/>
          </p:nvCxnSpPr>
          <p:spPr>
            <a:xfrm>
              <a:off x="3587246" y="1588655"/>
              <a:ext cx="0" cy="193963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F288DDFE-27F3-43AF-8EB3-EFFB5CE98602}"/>
              </a:ext>
            </a:extLst>
          </p:cNvPr>
          <p:cNvSpPr txBox="1"/>
          <p:nvPr/>
        </p:nvSpPr>
        <p:spPr>
          <a:xfrm>
            <a:off x="4571979" y="2029805"/>
            <a:ext cx="738909" cy="4308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3,8 </a:t>
            </a:r>
            <a:r>
              <a:rPr lang="en-US" sz="1100" b="1" dirty="0" err="1"/>
              <a:t>veces</a:t>
            </a:r>
            <a:r>
              <a:rPr lang="en-US" sz="1100" b="1" dirty="0"/>
              <a:t> mayor</a:t>
            </a:r>
            <a:endParaRPr lang="es-AR" sz="1100" b="1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xmlns="" id="{43303A72-65CE-42B0-B48C-3DC825678F1C}"/>
              </a:ext>
            </a:extLst>
          </p:cNvPr>
          <p:cNvGrpSpPr/>
          <p:nvPr/>
        </p:nvGrpSpPr>
        <p:grpSpPr>
          <a:xfrm>
            <a:off x="4354872" y="2569950"/>
            <a:ext cx="1186886" cy="204168"/>
            <a:chOff x="2416681" y="1578450"/>
            <a:chExt cx="1186886" cy="204168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xmlns="" id="{785CC5E6-58D0-45F6-BBB1-FC99BCFB6A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16681" y="1579418"/>
              <a:ext cx="1186886" cy="923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xmlns="" id="{461D89D8-250B-4A7F-95EC-5574DB1DB137}"/>
                </a:ext>
              </a:extLst>
            </p:cNvPr>
            <p:cNvCxnSpPr>
              <a:cxnSpLocks/>
            </p:cNvCxnSpPr>
            <p:nvPr/>
          </p:nvCxnSpPr>
          <p:spPr>
            <a:xfrm>
              <a:off x="2429150" y="1578450"/>
              <a:ext cx="0" cy="193963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xmlns="" id="{B08CB274-256B-45FC-9F4A-5CAB25AFBFE6}"/>
                </a:ext>
              </a:extLst>
            </p:cNvPr>
            <p:cNvCxnSpPr>
              <a:cxnSpLocks/>
            </p:cNvCxnSpPr>
            <p:nvPr/>
          </p:nvCxnSpPr>
          <p:spPr>
            <a:xfrm>
              <a:off x="3587246" y="1588655"/>
              <a:ext cx="0" cy="193963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499280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1BBC010-05D5-425F-AA83-2D03049DEF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00" y="386832"/>
            <a:ext cx="9309399" cy="6084335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172968" y="1143368"/>
            <a:ext cx="4292000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1200" b="1" dirty="0"/>
              <a:t>La baja edad de la madre, el bajo nivel de instrucción materno y paterno, la falta de cónyuge y la falta de cobertura social y trabajo son hasta 4 veces más frecuentes entre los fallecidos por enfermedades respiratorias que entre los nacidos vivos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4ECD52E-DE1F-486F-90D8-11A11C1BBE6A}"/>
              </a:ext>
            </a:extLst>
          </p:cNvPr>
          <p:cNvSpPr txBox="1"/>
          <p:nvPr/>
        </p:nvSpPr>
        <p:spPr>
          <a:xfrm>
            <a:off x="2318327" y="2159820"/>
            <a:ext cx="738909" cy="4308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1,5 </a:t>
            </a:r>
            <a:r>
              <a:rPr lang="en-US" sz="1100" b="1" dirty="0" err="1"/>
              <a:t>veces</a:t>
            </a:r>
            <a:r>
              <a:rPr lang="en-US" sz="1100" b="1" dirty="0"/>
              <a:t> mayor</a:t>
            </a:r>
            <a:endParaRPr lang="es-AR" sz="11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AB0CB8D-E7B4-4844-A76B-0682CA86D591}"/>
              </a:ext>
            </a:extLst>
          </p:cNvPr>
          <p:cNvSpPr txBox="1"/>
          <p:nvPr/>
        </p:nvSpPr>
        <p:spPr>
          <a:xfrm>
            <a:off x="3529916" y="2159820"/>
            <a:ext cx="738909" cy="4308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3,9 </a:t>
            </a:r>
            <a:r>
              <a:rPr lang="en-US" sz="1100" b="1" dirty="0" err="1"/>
              <a:t>veces</a:t>
            </a:r>
            <a:r>
              <a:rPr lang="en-US" sz="1100" b="1" dirty="0"/>
              <a:t> mayor</a:t>
            </a:r>
            <a:endParaRPr lang="es-AR" sz="11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F5E5012-4214-49EC-A346-CF37010E2280}"/>
              </a:ext>
            </a:extLst>
          </p:cNvPr>
          <p:cNvSpPr txBox="1"/>
          <p:nvPr/>
        </p:nvSpPr>
        <p:spPr>
          <a:xfrm>
            <a:off x="4741504" y="2159820"/>
            <a:ext cx="738909" cy="4308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100" b="1"/>
            </a:lvl1pPr>
          </a:lstStyle>
          <a:p>
            <a:r>
              <a:rPr lang="en-US" dirty="0"/>
              <a:t>1,8 </a:t>
            </a:r>
            <a:r>
              <a:rPr lang="en-US" dirty="0" err="1"/>
              <a:t>veces</a:t>
            </a:r>
            <a:r>
              <a:rPr lang="en-US" dirty="0"/>
              <a:t> mayor</a:t>
            </a:r>
            <a:endParaRPr lang="es-AR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51D3834-8107-4158-ACEE-7CDF05287EE6}"/>
              </a:ext>
            </a:extLst>
          </p:cNvPr>
          <p:cNvSpPr txBox="1"/>
          <p:nvPr/>
        </p:nvSpPr>
        <p:spPr>
          <a:xfrm>
            <a:off x="5953092" y="2159820"/>
            <a:ext cx="738909" cy="4308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100" b="1"/>
            </a:lvl1pPr>
          </a:lstStyle>
          <a:p>
            <a:r>
              <a:rPr lang="en-US" dirty="0"/>
              <a:t>3,3 </a:t>
            </a:r>
            <a:r>
              <a:rPr lang="en-US" dirty="0" err="1"/>
              <a:t>veces</a:t>
            </a:r>
            <a:r>
              <a:rPr lang="en-US" dirty="0"/>
              <a:t> mayor</a:t>
            </a:r>
            <a:endParaRPr lang="es-AR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044C219B-6341-419D-92DB-25E4E3C222CA}"/>
              </a:ext>
            </a:extLst>
          </p:cNvPr>
          <p:cNvSpPr txBox="1"/>
          <p:nvPr/>
        </p:nvSpPr>
        <p:spPr>
          <a:xfrm>
            <a:off x="7190456" y="1994611"/>
            <a:ext cx="738909" cy="4308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100" b="1"/>
            </a:lvl1pPr>
          </a:lstStyle>
          <a:p>
            <a:r>
              <a:rPr lang="en-US" dirty="0"/>
              <a:t>2,2 </a:t>
            </a:r>
            <a:r>
              <a:rPr lang="en-US" dirty="0" err="1"/>
              <a:t>veces</a:t>
            </a:r>
            <a:r>
              <a:rPr lang="en-US" dirty="0"/>
              <a:t> mayor</a:t>
            </a:r>
            <a:endParaRPr lang="es-AR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9D55925-6EA6-4606-BEB0-928181D43A9C}"/>
              </a:ext>
            </a:extLst>
          </p:cNvPr>
          <p:cNvSpPr txBox="1"/>
          <p:nvPr/>
        </p:nvSpPr>
        <p:spPr>
          <a:xfrm>
            <a:off x="8491124" y="533195"/>
            <a:ext cx="738909" cy="4308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100" b="1"/>
            </a:lvl1pPr>
          </a:lstStyle>
          <a:p>
            <a:r>
              <a:rPr lang="en-US" dirty="0"/>
              <a:t>1,8 </a:t>
            </a:r>
            <a:r>
              <a:rPr lang="en-US" dirty="0" err="1"/>
              <a:t>veces</a:t>
            </a:r>
            <a:r>
              <a:rPr lang="en-US" dirty="0"/>
              <a:t> mayor</a:t>
            </a:r>
            <a:endParaRPr lang="es-AR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9E9CCA66-3E4E-4121-AAE2-047948211A71}"/>
              </a:ext>
            </a:extLst>
          </p:cNvPr>
          <p:cNvGrpSpPr/>
          <p:nvPr/>
        </p:nvGrpSpPr>
        <p:grpSpPr>
          <a:xfrm>
            <a:off x="2318327" y="2795225"/>
            <a:ext cx="803564" cy="194319"/>
            <a:chOff x="2318327" y="2795225"/>
            <a:chExt cx="803564" cy="194319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xmlns="" id="{7E7458BB-7DB8-4AB5-8EA7-044B164EC7EE}"/>
                </a:ext>
              </a:extLst>
            </p:cNvPr>
            <p:cNvCxnSpPr/>
            <p:nvPr/>
          </p:nvCxnSpPr>
          <p:spPr>
            <a:xfrm>
              <a:off x="2318327" y="2807855"/>
              <a:ext cx="80356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xmlns="" id="{3B497F7E-671C-4C62-95D7-8314F63DF3F3}"/>
                </a:ext>
              </a:extLst>
            </p:cNvPr>
            <p:cNvCxnSpPr>
              <a:cxnSpLocks/>
            </p:cNvCxnSpPr>
            <p:nvPr/>
          </p:nvCxnSpPr>
          <p:spPr>
            <a:xfrm>
              <a:off x="2330956" y="2795225"/>
              <a:ext cx="0" cy="193963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33824993-D75C-4A44-81F2-85CD66CB9770}"/>
                </a:ext>
              </a:extLst>
            </p:cNvPr>
            <p:cNvCxnSpPr>
              <a:cxnSpLocks/>
            </p:cNvCxnSpPr>
            <p:nvPr/>
          </p:nvCxnSpPr>
          <p:spPr>
            <a:xfrm>
              <a:off x="3110996" y="2795581"/>
              <a:ext cx="0" cy="193963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F0CB9DDC-A30C-4BBA-93C5-5DC16ADD1CA5}"/>
              </a:ext>
            </a:extLst>
          </p:cNvPr>
          <p:cNvGrpSpPr/>
          <p:nvPr/>
        </p:nvGrpSpPr>
        <p:grpSpPr>
          <a:xfrm>
            <a:off x="3489254" y="2807855"/>
            <a:ext cx="803564" cy="194319"/>
            <a:chOff x="2318327" y="2795225"/>
            <a:chExt cx="803564" cy="194319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xmlns="" id="{C6A86499-285F-457F-B69B-33D558EFB342}"/>
                </a:ext>
              </a:extLst>
            </p:cNvPr>
            <p:cNvCxnSpPr/>
            <p:nvPr/>
          </p:nvCxnSpPr>
          <p:spPr>
            <a:xfrm>
              <a:off x="2318327" y="2807855"/>
              <a:ext cx="80356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xmlns="" id="{9377DC6D-128D-4AEA-8B89-397C065DA6B1}"/>
                </a:ext>
              </a:extLst>
            </p:cNvPr>
            <p:cNvCxnSpPr>
              <a:cxnSpLocks/>
            </p:cNvCxnSpPr>
            <p:nvPr/>
          </p:nvCxnSpPr>
          <p:spPr>
            <a:xfrm>
              <a:off x="2330956" y="2795225"/>
              <a:ext cx="0" cy="193963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xmlns="" id="{005226BD-8817-482D-BDAA-5CF259DEC08B}"/>
                </a:ext>
              </a:extLst>
            </p:cNvPr>
            <p:cNvCxnSpPr>
              <a:cxnSpLocks/>
            </p:cNvCxnSpPr>
            <p:nvPr/>
          </p:nvCxnSpPr>
          <p:spPr>
            <a:xfrm>
              <a:off x="3110996" y="2795581"/>
              <a:ext cx="0" cy="193963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B53B4CDC-8AEC-4818-BB0E-29B809C2E2C1}"/>
              </a:ext>
            </a:extLst>
          </p:cNvPr>
          <p:cNvGrpSpPr/>
          <p:nvPr/>
        </p:nvGrpSpPr>
        <p:grpSpPr>
          <a:xfrm>
            <a:off x="4755770" y="2654232"/>
            <a:ext cx="803564" cy="194319"/>
            <a:chOff x="2318327" y="2795225"/>
            <a:chExt cx="803564" cy="194319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xmlns="" id="{0F1DBA71-B1DF-4E37-9B0F-9A6EA569C28B}"/>
                </a:ext>
              </a:extLst>
            </p:cNvPr>
            <p:cNvCxnSpPr/>
            <p:nvPr/>
          </p:nvCxnSpPr>
          <p:spPr>
            <a:xfrm>
              <a:off x="2318327" y="2807855"/>
              <a:ext cx="80356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xmlns="" id="{27091BA1-AFE1-4CFC-A7B9-F7ABF63CB6C4}"/>
                </a:ext>
              </a:extLst>
            </p:cNvPr>
            <p:cNvCxnSpPr>
              <a:cxnSpLocks/>
            </p:cNvCxnSpPr>
            <p:nvPr/>
          </p:nvCxnSpPr>
          <p:spPr>
            <a:xfrm>
              <a:off x="2330956" y="2795225"/>
              <a:ext cx="0" cy="193963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xmlns="" id="{7EA42C95-F4A6-442E-AC5B-0892FAA31DB5}"/>
                </a:ext>
              </a:extLst>
            </p:cNvPr>
            <p:cNvCxnSpPr>
              <a:cxnSpLocks/>
            </p:cNvCxnSpPr>
            <p:nvPr/>
          </p:nvCxnSpPr>
          <p:spPr>
            <a:xfrm>
              <a:off x="3110996" y="2795581"/>
              <a:ext cx="0" cy="193963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66EFAFEA-8EE8-45EB-9E87-9DA1AC649AFD}"/>
              </a:ext>
            </a:extLst>
          </p:cNvPr>
          <p:cNvGrpSpPr/>
          <p:nvPr/>
        </p:nvGrpSpPr>
        <p:grpSpPr>
          <a:xfrm>
            <a:off x="5953092" y="2829254"/>
            <a:ext cx="803564" cy="194319"/>
            <a:chOff x="2318327" y="2795225"/>
            <a:chExt cx="803564" cy="194319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xmlns="" id="{8B1E180B-0D37-41A3-9C65-DDEB4B8BC814}"/>
                </a:ext>
              </a:extLst>
            </p:cNvPr>
            <p:cNvCxnSpPr/>
            <p:nvPr/>
          </p:nvCxnSpPr>
          <p:spPr>
            <a:xfrm>
              <a:off x="2318327" y="2807855"/>
              <a:ext cx="80356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xmlns="" id="{B8E46940-129B-4D36-B6CF-6165AC1A9AD6}"/>
                </a:ext>
              </a:extLst>
            </p:cNvPr>
            <p:cNvCxnSpPr>
              <a:cxnSpLocks/>
            </p:cNvCxnSpPr>
            <p:nvPr/>
          </p:nvCxnSpPr>
          <p:spPr>
            <a:xfrm>
              <a:off x="2330956" y="2795225"/>
              <a:ext cx="0" cy="193963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D86E7638-A4DE-477C-BF5F-84662C10D7AE}"/>
                </a:ext>
              </a:extLst>
            </p:cNvPr>
            <p:cNvCxnSpPr>
              <a:cxnSpLocks/>
            </p:cNvCxnSpPr>
            <p:nvPr/>
          </p:nvCxnSpPr>
          <p:spPr>
            <a:xfrm>
              <a:off x="3110996" y="2795581"/>
              <a:ext cx="0" cy="193963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xmlns="" id="{17670B38-4F4F-40C8-9E77-C61F07F0114D}"/>
              </a:ext>
            </a:extLst>
          </p:cNvPr>
          <p:cNvGrpSpPr/>
          <p:nvPr/>
        </p:nvGrpSpPr>
        <p:grpSpPr>
          <a:xfrm>
            <a:off x="7193212" y="2472543"/>
            <a:ext cx="803564" cy="194319"/>
            <a:chOff x="2318327" y="2795225"/>
            <a:chExt cx="803564" cy="194319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6C0E727C-AAAC-43E2-981C-4ABD290976DF}"/>
                </a:ext>
              </a:extLst>
            </p:cNvPr>
            <p:cNvCxnSpPr/>
            <p:nvPr/>
          </p:nvCxnSpPr>
          <p:spPr>
            <a:xfrm>
              <a:off x="2318327" y="2807855"/>
              <a:ext cx="80356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21EAA04D-EB17-4571-9953-C8A522A0BCDA}"/>
                </a:ext>
              </a:extLst>
            </p:cNvPr>
            <p:cNvCxnSpPr>
              <a:cxnSpLocks/>
            </p:cNvCxnSpPr>
            <p:nvPr/>
          </p:nvCxnSpPr>
          <p:spPr>
            <a:xfrm>
              <a:off x="2330956" y="2795225"/>
              <a:ext cx="0" cy="193963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xmlns="" id="{E83CC221-1765-4826-91EC-8DB9EBCFAA81}"/>
                </a:ext>
              </a:extLst>
            </p:cNvPr>
            <p:cNvCxnSpPr>
              <a:cxnSpLocks/>
            </p:cNvCxnSpPr>
            <p:nvPr/>
          </p:nvCxnSpPr>
          <p:spPr>
            <a:xfrm>
              <a:off x="3110996" y="2795581"/>
              <a:ext cx="0" cy="193963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xmlns="" id="{A6E8B59B-50D3-4DC3-9ED8-E349C274ACCF}"/>
              </a:ext>
            </a:extLst>
          </p:cNvPr>
          <p:cNvGrpSpPr/>
          <p:nvPr/>
        </p:nvGrpSpPr>
        <p:grpSpPr>
          <a:xfrm>
            <a:off x="8478495" y="1076228"/>
            <a:ext cx="803564" cy="194319"/>
            <a:chOff x="2318327" y="2795225"/>
            <a:chExt cx="803564" cy="194319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xmlns="" id="{EB993601-41A0-4A89-9867-70BCF726C6B1}"/>
                </a:ext>
              </a:extLst>
            </p:cNvPr>
            <p:cNvCxnSpPr/>
            <p:nvPr/>
          </p:nvCxnSpPr>
          <p:spPr>
            <a:xfrm>
              <a:off x="2318327" y="2807855"/>
              <a:ext cx="80356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xmlns="" id="{444A1EE5-6461-47E8-93E2-E8B3E1790C98}"/>
                </a:ext>
              </a:extLst>
            </p:cNvPr>
            <p:cNvCxnSpPr>
              <a:cxnSpLocks/>
            </p:cNvCxnSpPr>
            <p:nvPr/>
          </p:nvCxnSpPr>
          <p:spPr>
            <a:xfrm>
              <a:off x="2330956" y="2795225"/>
              <a:ext cx="0" cy="193963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xmlns="" id="{E5B0976E-184A-45CA-9EE9-189656A0A8E1}"/>
                </a:ext>
              </a:extLst>
            </p:cNvPr>
            <p:cNvCxnSpPr>
              <a:cxnSpLocks/>
            </p:cNvCxnSpPr>
            <p:nvPr/>
          </p:nvCxnSpPr>
          <p:spPr>
            <a:xfrm>
              <a:off x="3110996" y="2795581"/>
              <a:ext cx="0" cy="193963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30143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467760" y="77946"/>
            <a:ext cx="8970477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1400" b="1" dirty="0"/>
              <a:t>Por cada punto de aumento del porcentaje de población en hogares con NBI aumenta 0,04 puntos la tasa de mortalidad por enfermedades del sistema respiratorio en menores de cinco años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962FC50-9AA4-471F-93A2-3980BC58B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00" y="673055"/>
            <a:ext cx="9309399" cy="608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62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ector recto 11"/>
          <p:cNvCxnSpPr/>
          <p:nvPr/>
        </p:nvCxnSpPr>
        <p:spPr>
          <a:xfrm>
            <a:off x="376492" y="259268"/>
            <a:ext cx="8979175" cy="23211"/>
          </a:xfrm>
          <a:prstGeom prst="line">
            <a:avLst/>
          </a:prstGeom>
          <a:ln w="76200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/>
          <p:cNvSpPr txBox="1"/>
          <p:nvPr/>
        </p:nvSpPr>
        <p:spPr>
          <a:xfrm>
            <a:off x="445833" y="447336"/>
            <a:ext cx="8390265" cy="814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8056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696" b="1" dirty="0">
                <a:solidFill>
                  <a:srgbClr val="000000"/>
                </a:solidFill>
                <a:latin typeface="Arial" panose="020B0604020202020204" pitchFamily="34" charset="0"/>
              </a:rPr>
              <a:t>INICIO DE LA C</a:t>
            </a:r>
            <a:r>
              <a:rPr lang="es-AR" sz="2696" b="1" dirty="0">
                <a:solidFill>
                  <a:srgbClr val="000000"/>
                </a:solidFill>
                <a:latin typeface="Arial" panose="020B0604020202020204" pitchFamily="34" charset="0"/>
              </a:rPr>
              <a:t>AMPAÑA DE INVIERNO 2018</a:t>
            </a:r>
          </a:p>
          <a:p>
            <a:pPr algn="ctr" defTabSz="88056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AR" sz="2000" b="1" i="1" dirty="0">
                <a:solidFill>
                  <a:srgbClr val="000000"/>
                </a:solidFill>
                <a:latin typeface="Arial" panose="020B0604020202020204" pitchFamily="34" charset="0"/>
              </a:rPr>
              <a:t>Concordia, Entre Ríos, 29 de mayo de 2018</a:t>
            </a:r>
            <a:endParaRPr lang="es-AR" sz="16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689360" y="1452698"/>
            <a:ext cx="8658578" cy="507190"/>
          </a:xfrm>
          <a:prstGeom prst="rect">
            <a:avLst/>
          </a:prstGeom>
        </p:spPr>
        <p:txBody>
          <a:bodyPr vert="horz" lIns="88053" tIns="44027" rIns="88053" bIns="44027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s-AR" sz="2000" b="1" dirty="0">
                <a:solidFill>
                  <a:srgbClr val="000000"/>
                </a:solidFill>
              </a:rPr>
              <a:t>LAS ENFERMEDADES RESPIRATORIAS COMO PROBLEMA DE SALUD EN LA NIÑEZ</a:t>
            </a:r>
          </a:p>
        </p:txBody>
      </p:sp>
      <p:pic>
        <p:nvPicPr>
          <p:cNvPr id="13" name="Picture 4" descr="Imagen 1">
            <a:extLst>
              <a:ext uri="{FF2B5EF4-FFF2-40B4-BE49-F238E27FC236}">
                <a16:creationId xmlns:a16="http://schemas.microsoft.com/office/drawing/2014/main" xmlns="" id="{FDDFCFA7-8C4A-4471-90B4-39EF945A00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31614" t="20561" r="37903" b="58456"/>
          <a:stretch>
            <a:fillRect/>
          </a:stretch>
        </p:blipFill>
        <p:spPr bwMode="auto">
          <a:xfrm>
            <a:off x="4170589" y="5803594"/>
            <a:ext cx="1696120" cy="762752"/>
          </a:xfrm>
          <a:prstGeom prst="rect">
            <a:avLst/>
          </a:prstGeom>
          <a:noFill/>
        </p:spPr>
      </p:pic>
      <p:pic>
        <p:nvPicPr>
          <p:cNvPr id="17" name="7 Imagen" descr="LOGOCONIletrasnegrasa.png">
            <a:extLst>
              <a:ext uri="{FF2B5EF4-FFF2-40B4-BE49-F238E27FC236}">
                <a16:creationId xmlns:a16="http://schemas.microsoft.com/office/drawing/2014/main" xmlns="" id="{8C8973B8-63D6-46D2-B7BA-5A2F0F975EB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6491" y="5803635"/>
            <a:ext cx="684000" cy="684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2874A36-2E35-4909-B72D-16A512296C57}"/>
              </a:ext>
            </a:extLst>
          </p:cNvPr>
          <p:cNvSpPr txBox="1"/>
          <p:nvPr/>
        </p:nvSpPr>
        <p:spPr>
          <a:xfrm>
            <a:off x="1210733" y="5933048"/>
            <a:ext cx="2714978" cy="507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48"/>
              <a:t>Instituto Nacional de Enfermedades Respiratorias (INER) “Emilio Coni”</a:t>
            </a:r>
          </a:p>
        </p:txBody>
      </p:sp>
      <p:pic>
        <p:nvPicPr>
          <p:cNvPr id="19" name="Imagen 2" descr="Imagen que contiene captura de pantalla&#10;&#10;Descripción generada con confianza muy alta">
            <a:extLst>
              <a:ext uri="{FF2B5EF4-FFF2-40B4-BE49-F238E27FC236}">
                <a16:creationId xmlns:a16="http://schemas.microsoft.com/office/drawing/2014/main" xmlns="" id="{190CA861-3EB5-4FB3-85A2-D89A26D795D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24" t="82544" r="22680" b="9195"/>
          <a:stretch/>
        </p:blipFill>
        <p:spPr>
          <a:xfrm>
            <a:off x="6810603" y="5842970"/>
            <a:ext cx="2663555" cy="684000"/>
          </a:xfrm>
          <a:prstGeom prst="rect">
            <a:avLst/>
          </a:prstGeom>
        </p:spPr>
      </p:pic>
      <p:sp>
        <p:nvSpPr>
          <p:cNvPr id="9" name="CuadroTexto 10">
            <a:extLst>
              <a:ext uri="{FF2B5EF4-FFF2-40B4-BE49-F238E27FC236}">
                <a16:creationId xmlns:a16="http://schemas.microsoft.com/office/drawing/2014/main" xmlns="" id="{7BA75B5D-1265-4E44-A87C-DD6ECB5AFDDD}"/>
              </a:ext>
            </a:extLst>
          </p:cNvPr>
          <p:cNvSpPr txBox="1"/>
          <p:nvPr/>
        </p:nvSpPr>
        <p:spPr>
          <a:xfrm>
            <a:off x="499616" y="2767280"/>
            <a:ext cx="87329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4000" b="1" dirty="0">
                <a:latin typeface="Arial Black" panose="020B0A04020102020204" pitchFamily="34" charset="0"/>
              </a:rPr>
              <a:t>CONCLUSIONES Y CONSIDERACIONES FINALES</a:t>
            </a:r>
          </a:p>
        </p:txBody>
      </p:sp>
    </p:spTree>
    <p:extLst>
      <p:ext uri="{BB962C8B-B14F-4D97-AF65-F5344CB8AC3E}">
        <p14:creationId xmlns:p14="http://schemas.microsoft.com/office/powerpoint/2010/main" val="539062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295400" y="152400"/>
            <a:ext cx="7128791" cy="6858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EVOLUC</a:t>
            </a:r>
            <a:r>
              <a:rPr kumimoji="0" lang="es-AR" sz="20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IÓN</a:t>
            </a:r>
            <a:r>
              <a:rPr kumimoji="0" lang="es-AR" sz="2000" b="1" i="0" u="none" strike="noStrike" kern="1200" cap="none" spc="0" normalizeH="0" noProof="0" dirty="0">
                <a:ln>
                  <a:noFill/>
                </a:ln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DE LA </a:t>
            </a: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MORTALIDAD POR IRA EN LOS ÚLTIMOS</a:t>
            </a:r>
            <a:r>
              <a:rPr kumimoji="0" lang="es-MX" sz="2000" b="1" i="0" u="none" strike="noStrike" kern="1200" cap="none" spc="0" normalizeH="0" noProof="0" dirty="0">
                <a:ln>
                  <a:noFill/>
                </a:ln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AÑOS: BRECHAS ENTRE PROVINCIAS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533400" y="1447800"/>
            <a:ext cx="883920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b="1" dirty="0"/>
              <a:t>Las Enfermedades del Sistema Respiratoria continúa siendo una importante causa de mortalidad evitable antes de los cinco años de edad y, especialmente, antes del año de vida</a:t>
            </a:r>
            <a:r>
              <a:rPr lang="es-AR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b="1" dirty="0"/>
              <a:t>A pesar del descenso en el problema, persisten áreas y grupos de población con un riesgo elevado de morir, y las brechas entre ellos se incrementaron.</a:t>
            </a:r>
            <a:endParaRPr lang="es-A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b="1" dirty="0"/>
              <a:t>Es posible identificar un conjunto de áreas con mayor riesgo de mortalidad y complementarlas con áreas de elevado número de defunciones (en las que se pueden identificar sub-áreas de alto riesgo).</a:t>
            </a:r>
            <a:endParaRPr lang="es-A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b="1" dirty="0"/>
              <a:t>Es posible identificar determinantes asociados a un mayor riesgo de morir por enfermedades del sistema respiratorio, que pueden servir para dar un seguimiento especial, durante la infancia, a quienes las presentan.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8569339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520620" y="130823"/>
            <a:ext cx="6864762" cy="6604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s-AR" sz="1926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Aportes para acelerar la reducción de la mortalidad por enfermedades respiratorias en menores de cinco años</a:t>
            </a:r>
            <a:endParaRPr lang="es-ES" sz="1926" b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697090" y="1493410"/>
            <a:ext cx="851182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5177" indent="-275177">
              <a:buFont typeface="Arial" panose="020B0604020202020204" pitchFamily="34" charset="0"/>
              <a:buChar char="•"/>
            </a:pPr>
            <a:r>
              <a:rPr lang="es-AR" b="1" dirty="0"/>
              <a:t>En la consulta, hay un conjunto de signos clínicos que deberían ser empleados para la clasificación de la gravedad de los episodios de enfermedad respiratoria.</a:t>
            </a:r>
          </a:p>
          <a:p>
            <a:pPr marL="275177" indent="-275177">
              <a:buFont typeface="Arial" panose="020B0604020202020204" pitchFamily="34" charset="0"/>
              <a:buChar char="•"/>
            </a:pPr>
            <a:endParaRPr lang="es-AR" b="1" dirty="0"/>
          </a:p>
          <a:p>
            <a:pPr marL="275177" indent="-275177">
              <a:buFont typeface="Arial" panose="020B0604020202020204" pitchFamily="34" charset="0"/>
              <a:buChar char="•"/>
            </a:pPr>
            <a:r>
              <a:rPr lang="es-AR" b="1" dirty="0"/>
              <a:t>En la consulta, otro conjunto de determinantes del paciente (peso y edad gestacional al nacer), de la madre (edad, nivel de instrucción y situación conyugal) y de su familia (cobertura de salud, situación laboral y nivel de instrucción), y del contexto en el que viven (nivel de pobreza, nivel educativo, nivel de hacinamiento) también deberían ser empleados para clasificar la posible evolución desfavorable del episodio.</a:t>
            </a:r>
          </a:p>
          <a:p>
            <a:pPr marL="275177" indent="-275177">
              <a:buFont typeface="Arial" panose="020B0604020202020204" pitchFamily="34" charset="0"/>
              <a:buChar char="•"/>
            </a:pPr>
            <a:endParaRPr lang="es-AR" b="1" dirty="0"/>
          </a:p>
          <a:p>
            <a:pPr marL="275177" indent="-275177">
              <a:buFont typeface="Arial" panose="020B0604020202020204" pitchFamily="34" charset="0"/>
              <a:buChar char="•"/>
            </a:pPr>
            <a:r>
              <a:rPr lang="es-AR" b="1" dirty="0"/>
              <a:t>La organización y ejecución de las actividades generales de atención, de prevención y de promoción de la salud, también deberían ser empleados para diferenciar la forma de llevarlas a cabo:</a:t>
            </a:r>
          </a:p>
          <a:p>
            <a:pPr marL="275177" indent="-275177">
              <a:buFont typeface="Arial" panose="020B0604020202020204" pitchFamily="34" charset="0"/>
              <a:buChar char="•"/>
            </a:pPr>
            <a:endParaRPr lang="es-AR" b="1" dirty="0"/>
          </a:p>
          <a:p>
            <a:pPr algn="ctr"/>
            <a:r>
              <a:rPr lang="es-AR" b="1" dirty="0"/>
              <a:t>Un conjunto de áreas con mayor riesgo de mortalidad y con elevado número de defunciones (en las que se pueden identificar sub-áreas de alto riesgo).</a:t>
            </a:r>
            <a:endParaRPr lang="es-AR" sz="1600" dirty="0"/>
          </a:p>
        </p:txBody>
      </p:sp>
    </p:spTree>
    <p:extLst>
      <p:ext uri="{BB962C8B-B14F-4D97-AF65-F5344CB8AC3E}">
        <p14:creationId xmlns:p14="http://schemas.microsoft.com/office/powerpoint/2010/main" val="1278154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ector recto 11"/>
          <p:cNvCxnSpPr/>
          <p:nvPr/>
        </p:nvCxnSpPr>
        <p:spPr>
          <a:xfrm>
            <a:off x="376492" y="259268"/>
            <a:ext cx="8979175" cy="23211"/>
          </a:xfrm>
          <a:prstGeom prst="line">
            <a:avLst/>
          </a:prstGeom>
          <a:ln w="76200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/>
          <p:cNvSpPr txBox="1"/>
          <p:nvPr/>
        </p:nvSpPr>
        <p:spPr>
          <a:xfrm>
            <a:off x="445833" y="447336"/>
            <a:ext cx="8390265" cy="814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8056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696" b="1" dirty="0">
                <a:solidFill>
                  <a:srgbClr val="000000"/>
                </a:solidFill>
                <a:latin typeface="Arial" panose="020B0604020202020204" pitchFamily="34" charset="0"/>
              </a:rPr>
              <a:t>INICIO DE LA C</a:t>
            </a:r>
            <a:r>
              <a:rPr lang="es-AR" sz="2696" b="1" dirty="0">
                <a:solidFill>
                  <a:srgbClr val="000000"/>
                </a:solidFill>
                <a:latin typeface="Arial" panose="020B0604020202020204" pitchFamily="34" charset="0"/>
              </a:rPr>
              <a:t>AMPAÑA DE INVIERNO 2018</a:t>
            </a:r>
          </a:p>
          <a:p>
            <a:pPr algn="ctr" defTabSz="88056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AR" sz="2000" b="1" i="1" dirty="0">
                <a:solidFill>
                  <a:srgbClr val="000000"/>
                </a:solidFill>
                <a:latin typeface="Arial" panose="020B0604020202020204" pitchFamily="34" charset="0"/>
              </a:rPr>
              <a:t>Concordia, Entre Ríos, 29 de mayo de 2018</a:t>
            </a:r>
            <a:endParaRPr lang="es-AR" sz="16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729338" y="2185006"/>
            <a:ext cx="8658578" cy="2080230"/>
          </a:xfrm>
          <a:prstGeom prst="rect">
            <a:avLst/>
          </a:prstGeom>
        </p:spPr>
        <p:txBody>
          <a:bodyPr vert="horz" lIns="88053" tIns="44027" rIns="88053" bIns="44027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s-AR" sz="4237" b="1" dirty="0">
                <a:solidFill>
                  <a:srgbClr val="000000"/>
                </a:solidFill>
              </a:rPr>
              <a:t>LAS ENFERMEDADES RESPIRATORIAS COMO PROBLEMA DE SALUD EN LA NIÑEZ</a:t>
            </a:r>
          </a:p>
        </p:txBody>
      </p:sp>
      <p:pic>
        <p:nvPicPr>
          <p:cNvPr id="13" name="Picture 4" descr="Imagen 1">
            <a:extLst>
              <a:ext uri="{FF2B5EF4-FFF2-40B4-BE49-F238E27FC236}">
                <a16:creationId xmlns:a16="http://schemas.microsoft.com/office/drawing/2014/main" xmlns="" id="{FDDFCFA7-8C4A-4471-90B4-39EF945A00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31614" t="20561" r="37903" b="58456"/>
          <a:stretch>
            <a:fillRect/>
          </a:stretch>
        </p:blipFill>
        <p:spPr bwMode="auto">
          <a:xfrm>
            <a:off x="4170589" y="5803594"/>
            <a:ext cx="1696120" cy="762752"/>
          </a:xfrm>
          <a:prstGeom prst="rect">
            <a:avLst/>
          </a:prstGeom>
          <a:noFill/>
        </p:spPr>
      </p:pic>
      <p:pic>
        <p:nvPicPr>
          <p:cNvPr id="17" name="7 Imagen" descr="LOGOCONIletrasnegrasa.png">
            <a:extLst>
              <a:ext uri="{FF2B5EF4-FFF2-40B4-BE49-F238E27FC236}">
                <a16:creationId xmlns:a16="http://schemas.microsoft.com/office/drawing/2014/main" xmlns="" id="{8C8973B8-63D6-46D2-B7BA-5A2F0F975EB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6491" y="5803635"/>
            <a:ext cx="684000" cy="684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2874A36-2E35-4909-B72D-16A512296C57}"/>
              </a:ext>
            </a:extLst>
          </p:cNvPr>
          <p:cNvSpPr txBox="1"/>
          <p:nvPr/>
        </p:nvSpPr>
        <p:spPr>
          <a:xfrm>
            <a:off x="1210733" y="5933048"/>
            <a:ext cx="2714978" cy="507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348"/>
              <a:t>Instituto Nacional de Enfermedades Respiratorias (INER) “Emilio Coni”</a:t>
            </a:r>
          </a:p>
        </p:txBody>
      </p:sp>
      <p:pic>
        <p:nvPicPr>
          <p:cNvPr id="19" name="Imagen 2" descr="Imagen que contiene captura de pantalla&#10;&#10;Descripción generada con confianza muy alta">
            <a:extLst>
              <a:ext uri="{FF2B5EF4-FFF2-40B4-BE49-F238E27FC236}">
                <a16:creationId xmlns:a16="http://schemas.microsoft.com/office/drawing/2014/main" xmlns="" id="{190CA861-3EB5-4FB3-85A2-D89A26D795D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24" t="82544" r="22680" b="9195"/>
          <a:stretch/>
        </p:blipFill>
        <p:spPr>
          <a:xfrm>
            <a:off x="6810603" y="5842970"/>
            <a:ext cx="2663555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72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1404</TotalTime>
  <Words>1007</Words>
  <Application>Microsoft Office PowerPoint</Application>
  <PresentationFormat>A4 (210 x 297 mm)</PresentationFormat>
  <Paragraphs>75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4" baseType="lpstr">
      <vt:lpstr>Arial</vt:lpstr>
      <vt:lpstr>Arial Black</vt:lpstr>
      <vt:lpstr>Calibri</vt:lpstr>
      <vt:lpstr>Calibri Light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Juan Carlos Bossio</dc:creator>
  <cp:lastModifiedBy>Rocio</cp:lastModifiedBy>
  <cp:revision>41</cp:revision>
  <dcterms:created xsi:type="dcterms:W3CDTF">2018-03-17T18:56:58Z</dcterms:created>
  <dcterms:modified xsi:type="dcterms:W3CDTF">2018-06-08T11:12:22Z</dcterms:modified>
</cp:coreProperties>
</file>