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72" r:id="rId2"/>
    <p:sldId id="506" r:id="rId3"/>
    <p:sldId id="498" r:id="rId4"/>
    <p:sldId id="499" r:id="rId5"/>
    <p:sldId id="406" r:id="rId6"/>
    <p:sldId id="266" r:id="rId7"/>
    <p:sldId id="492" r:id="rId8"/>
    <p:sldId id="512" r:id="rId9"/>
    <p:sldId id="263" r:id="rId10"/>
    <p:sldId id="401" r:id="rId11"/>
    <p:sldId id="504" r:id="rId12"/>
    <p:sldId id="507" r:id="rId13"/>
    <p:sldId id="405" r:id="rId14"/>
    <p:sldId id="494" r:id="rId15"/>
    <p:sldId id="508" r:id="rId16"/>
    <p:sldId id="511" r:id="rId17"/>
    <p:sldId id="509" r:id="rId18"/>
    <p:sldId id="389" r:id="rId19"/>
    <p:sldId id="505" r:id="rId20"/>
    <p:sldId id="510" r:id="rId21"/>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1205"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FF1C78-DC98-4216-8AC1-FF712E07BBF4}" type="datetimeFigureOut">
              <a:rPr lang="es-AR" smtClean="0"/>
              <a:t>7/5/2018</a:t>
            </a:fld>
            <a:endParaRPr lang="es-AR"/>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0E52B9-CF72-4657-9363-11D2FB36DA63}" type="slidenum">
              <a:rPr lang="es-AR" smtClean="0"/>
              <a:t>‹#›</a:t>
            </a:fld>
            <a:endParaRPr lang="es-AR"/>
          </a:p>
        </p:txBody>
      </p:sp>
    </p:spTree>
    <p:extLst>
      <p:ext uri="{BB962C8B-B14F-4D97-AF65-F5344CB8AC3E}">
        <p14:creationId xmlns:p14="http://schemas.microsoft.com/office/powerpoint/2010/main" val="88338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8ECD5B-0086-4540-8A8F-891A36CBCEC4}" type="datetimeFigureOut">
              <a:rPr lang="es-AR" smtClean="0"/>
              <a:t>7/5/2018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CC75E5E-2A50-4202-9391-8FFEB4CCC2B4}" type="slidenum">
              <a:rPr lang="es-AR" smtClean="0"/>
              <a:t>‹#›</a:t>
            </a:fld>
            <a:endParaRPr lang="es-AR"/>
          </a:p>
        </p:txBody>
      </p:sp>
    </p:spTree>
    <p:extLst>
      <p:ext uri="{BB962C8B-B14F-4D97-AF65-F5344CB8AC3E}">
        <p14:creationId xmlns:p14="http://schemas.microsoft.com/office/powerpoint/2010/main" val="3783272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8ECD5B-0086-4540-8A8F-891A36CBCEC4}" type="datetimeFigureOut">
              <a:rPr lang="es-AR" smtClean="0"/>
              <a:t>7/5/2018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CC75E5E-2A50-4202-9391-8FFEB4CCC2B4}" type="slidenum">
              <a:rPr lang="es-AR" smtClean="0"/>
              <a:t>‹#›</a:t>
            </a:fld>
            <a:endParaRPr lang="es-AR"/>
          </a:p>
        </p:txBody>
      </p:sp>
    </p:spTree>
    <p:extLst>
      <p:ext uri="{BB962C8B-B14F-4D97-AF65-F5344CB8AC3E}">
        <p14:creationId xmlns:p14="http://schemas.microsoft.com/office/powerpoint/2010/main" val="1543706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8ECD5B-0086-4540-8A8F-891A36CBCEC4}" type="datetimeFigureOut">
              <a:rPr lang="es-AR" smtClean="0"/>
              <a:t>7/5/2018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CC75E5E-2A50-4202-9391-8FFEB4CCC2B4}" type="slidenum">
              <a:rPr lang="es-AR" smtClean="0"/>
              <a:t>‹#›</a:t>
            </a:fld>
            <a:endParaRPr lang="es-AR"/>
          </a:p>
        </p:txBody>
      </p:sp>
    </p:spTree>
    <p:extLst>
      <p:ext uri="{BB962C8B-B14F-4D97-AF65-F5344CB8AC3E}">
        <p14:creationId xmlns:p14="http://schemas.microsoft.com/office/powerpoint/2010/main" val="4055424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8ECD5B-0086-4540-8A8F-891A36CBCEC4}" type="datetimeFigureOut">
              <a:rPr lang="es-AR" smtClean="0"/>
              <a:t>7/5/2018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5CC75E5E-2A50-4202-9391-8FFEB4CCC2B4}" type="slidenum">
              <a:rPr lang="es-AR" smtClean="0"/>
              <a:t>‹#›</a:t>
            </a:fld>
            <a:endParaRPr lang="es-AR"/>
          </a:p>
        </p:txBody>
      </p:sp>
    </p:spTree>
    <p:extLst>
      <p:ext uri="{BB962C8B-B14F-4D97-AF65-F5344CB8AC3E}">
        <p14:creationId xmlns:p14="http://schemas.microsoft.com/office/powerpoint/2010/main" val="3258001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8ECD5B-0086-4540-8A8F-891A36CBCEC4}" type="datetimeFigureOut">
              <a:rPr lang="es-AR" smtClean="0"/>
              <a:t>7/5/2018</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5CC75E5E-2A50-4202-9391-8FFEB4CCC2B4}" type="slidenum">
              <a:rPr lang="es-AR" smtClean="0"/>
              <a:t>‹#›</a:t>
            </a:fld>
            <a:endParaRPr lang="es-AR"/>
          </a:p>
        </p:txBody>
      </p:sp>
    </p:spTree>
    <p:extLst>
      <p:ext uri="{BB962C8B-B14F-4D97-AF65-F5344CB8AC3E}">
        <p14:creationId xmlns:p14="http://schemas.microsoft.com/office/powerpoint/2010/main" val="543757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8ECD5B-0086-4540-8A8F-891A36CBCEC4}" type="datetimeFigureOut">
              <a:rPr lang="es-AR" smtClean="0"/>
              <a:t>7/5/2018</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5CC75E5E-2A50-4202-9391-8FFEB4CCC2B4}" type="slidenum">
              <a:rPr lang="es-AR" smtClean="0"/>
              <a:t>‹#›</a:t>
            </a:fld>
            <a:endParaRPr lang="es-AR"/>
          </a:p>
        </p:txBody>
      </p:sp>
    </p:spTree>
    <p:extLst>
      <p:ext uri="{BB962C8B-B14F-4D97-AF65-F5344CB8AC3E}">
        <p14:creationId xmlns:p14="http://schemas.microsoft.com/office/powerpoint/2010/main" val="188888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8ECD5B-0086-4540-8A8F-891A36CBCEC4}" type="datetimeFigureOut">
              <a:rPr lang="es-AR" smtClean="0"/>
              <a:t>7/5/2018</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5CC75E5E-2A50-4202-9391-8FFEB4CCC2B4}" type="slidenum">
              <a:rPr lang="es-AR" smtClean="0"/>
              <a:t>‹#›</a:t>
            </a:fld>
            <a:endParaRPr lang="es-AR"/>
          </a:p>
        </p:txBody>
      </p:sp>
    </p:spTree>
    <p:extLst>
      <p:ext uri="{BB962C8B-B14F-4D97-AF65-F5344CB8AC3E}">
        <p14:creationId xmlns:p14="http://schemas.microsoft.com/office/powerpoint/2010/main" val="3550807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8ECD5B-0086-4540-8A8F-891A36CBCEC4}" type="datetimeFigureOut">
              <a:rPr lang="es-AR" smtClean="0"/>
              <a:t>7/5/2018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5CC75E5E-2A50-4202-9391-8FFEB4CCC2B4}" type="slidenum">
              <a:rPr lang="es-AR" smtClean="0"/>
              <a:t>‹#›</a:t>
            </a:fld>
            <a:endParaRPr lang="es-AR"/>
          </a:p>
        </p:txBody>
      </p:sp>
    </p:spTree>
    <p:extLst>
      <p:ext uri="{BB962C8B-B14F-4D97-AF65-F5344CB8AC3E}">
        <p14:creationId xmlns:p14="http://schemas.microsoft.com/office/powerpoint/2010/main" val="3521995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8ECD5B-0086-4540-8A8F-891A36CBCEC4}" type="datetimeFigureOut">
              <a:rPr lang="es-AR" smtClean="0"/>
              <a:t>7/5/2018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5CC75E5E-2A50-4202-9391-8FFEB4CCC2B4}" type="slidenum">
              <a:rPr lang="es-AR" smtClean="0"/>
              <a:t>‹#›</a:t>
            </a:fld>
            <a:endParaRPr lang="es-AR"/>
          </a:p>
        </p:txBody>
      </p:sp>
    </p:spTree>
    <p:extLst>
      <p:ext uri="{BB962C8B-B14F-4D97-AF65-F5344CB8AC3E}">
        <p14:creationId xmlns:p14="http://schemas.microsoft.com/office/powerpoint/2010/main" val="3640748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8ECD5B-0086-4540-8A8F-891A36CBCEC4}" type="datetimeFigureOut">
              <a:rPr lang="es-AR" smtClean="0"/>
              <a:t>7/5/2018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CC75E5E-2A50-4202-9391-8FFEB4CCC2B4}" type="slidenum">
              <a:rPr lang="es-AR" smtClean="0"/>
              <a:t>‹#›</a:t>
            </a:fld>
            <a:endParaRPr lang="es-AR"/>
          </a:p>
        </p:txBody>
      </p:sp>
    </p:spTree>
    <p:extLst>
      <p:ext uri="{BB962C8B-B14F-4D97-AF65-F5344CB8AC3E}">
        <p14:creationId xmlns:p14="http://schemas.microsoft.com/office/powerpoint/2010/main" val="2999672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8ECD5B-0086-4540-8A8F-891A36CBCEC4}" type="datetimeFigureOut">
              <a:rPr lang="es-AR" smtClean="0"/>
              <a:t>7/5/2018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CC75E5E-2A50-4202-9391-8FFEB4CCC2B4}" type="slidenum">
              <a:rPr lang="es-AR" smtClean="0"/>
              <a:t>‹#›</a:t>
            </a:fld>
            <a:endParaRPr lang="es-AR"/>
          </a:p>
        </p:txBody>
      </p:sp>
    </p:spTree>
    <p:extLst>
      <p:ext uri="{BB962C8B-B14F-4D97-AF65-F5344CB8AC3E}">
        <p14:creationId xmlns:p14="http://schemas.microsoft.com/office/powerpoint/2010/main" val="16824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8ECD5B-0086-4540-8A8F-891A36CBCEC4}" type="datetimeFigureOut">
              <a:rPr lang="es-AR" smtClean="0"/>
              <a:t>7/5/2018</a:t>
            </a:fld>
            <a:endParaRPr lang="es-A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C75E5E-2A50-4202-9391-8FFEB4CCC2B4}" type="slidenum">
              <a:rPr lang="es-AR" smtClean="0"/>
              <a:t>‹#›</a:t>
            </a:fld>
            <a:endParaRPr lang="es-AR"/>
          </a:p>
        </p:txBody>
      </p:sp>
    </p:spTree>
    <p:extLst>
      <p:ext uri="{BB962C8B-B14F-4D97-AF65-F5344CB8AC3E}">
        <p14:creationId xmlns:p14="http://schemas.microsoft.com/office/powerpoint/2010/main" val="2581645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anlis.gov.ar/iner/" TargetMode="External"/><Relationship Id="rId5" Type="http://schemas.openxmlformats.org/officeDocument/2006/relationships/hyperlink" Target="mailto:Jcbossio29@gmail.com"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sp>
        <p:nvSpPr>
          <p:cNvPr id="15" name="Subtitle 2"/>
          <p:cNvSpPr txBox="1">
            <a:spLocks/>
          </p:cNvSpPr>
          <p:nvPr/>
        </p:nvSpPr>
        <p:spPr>
          <a:xfrm>
            <a:off x="463412" y="2512184"/>
            <a:ext cx="8979175" cy="1201580"/>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3600" b="1" dirty="0">
                <a:solidFill>
                  <a:schemeClr val="tx1"/>
                </a:solidFill>
              </a:rPr>
              <a:t>Situación de la Tuberculosis Infantil en Argentina</a:t>
            </a:r>
          </a:p>
        </p:txBody>
      </p:sp>
      <p:sp>
        <p:nvSpPr>
          <p:cNvPr id="14" name="CuadroTexto 13"/>
          <p:cNvSpPr txBox="1"/>
          <p:nvPr/>
        </p:nvSpPr>
        <p:spPr>
          <a:xfrm>
            <a:off x="601957" y="1552410"/>
            <a:ext cx="8979175" cy="461665"/>
          </a:xfrm>
          <a:prstGeom prst="rect">
            <a:avLst/>
          </a:prstGeom>
          <a:noFill/>
        </p:spPr>
        <p:txBody>
          <a:bodyPr wrap="square" rtlCol="0">
            <a:spAutoFit/>
          </a:bodyPr>
          <a:lstStyle/>
          <a:p>
            <a:pPr algn="ctr"/>
            <a:r>
              <a:rPr lang="es-AR" sz="2400" b="1" dirty="0"/>
              <a:t>4 de mayo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id="{CAB3E0B2-87D5-4CDE-94D7-57FB0DE17E84}"/>
              </a:ext>
            </a:extLst>
          </p:cNvPr>
          <p:cNvSpPr txBox="1"/>
          <p:nvPr/>
        </p:nvSpPr>
        <p:spPr>
          <a:xfrm>
            <a:off x="5874715" y="4058173"/>
            <a:ext cx="3794958" cy="1384995"/>
          </a:xfrm>
          <a:prstGeom prst="rect">
            <a:avLst/>
          </a:prstGeom>
          <a:noFill/>
        </p:spPr>
        <p:txBody>
          <a:bodyPr wrap="square" rtlCol="0">
            <a:spAutoFit/>
          </a:bodyPr>
          <a:lstStyle/>
          <a:p>
            <a:pPr algn="ctr"/>
            <a:r>
              <a:rPr lang="es-AR" sz="1200" b="1" dirty="0"/>
              <a:t>Juan Carlos Bossio</a:t>
            </a:r>
          </a:p>
          <a:p>
            <a:pPr algn="ctr"/>
            <a:r>
              <a:rPr lang="es-AR" sz="1200" dirty="0"/>
              <a:t>Departamento Programas de Salud</a:t>
            </a:r>
          </a:p>
          <a:p>
            <a:pPr algn="ctr"/>
            <a:r>
              <a:rPr lang="es-AR" sz="1200" dirty="0"/>
              <a:t>INER “Emilio Coni” – ANLIS “Carlos G. Malbrán”</a:t>
            </a:r>
          </a:p>
          <a:p>
            <a:pPr algn="ctr"/>
            <a:r>
              <a:rPr lang="es-AR" sz="1200" dirty="0"/>
              <a:t>Ministerio de Salud de la Nación</a:t>
            </a:r>
          </a:p>
          <a:p>
            <a:pPr algn="ctr"/>
            <a:r>
              <a:rPr lang="es-AR" sz="1200" dirty="0">
                <a:hlinkClick r:id="rId5"/>
              </a:rPr>
              <a:t>Jcbossio29</a:t>
            </a:r>
            <a:r>
              <a:rPr lang="en-US" sz="1200" dirty="0">
                <a:hlinkClick r:id="rId5"/>
              </a:rPr>
              <a:t>@gmail.com</a:t>
            </a:r>
            <a:endParaRPr lang="en-US" sz="1200" dirty="0"/>
          </a:p>
          <a:p>
            <a:pPr algn="ctr"/>
            <a:r>
              <a:rPr lang="es-AR" sz="1200" i="1" dirty="0">
                <a:hlinkClick r:id="rId6"/>
              </a:rPr>
              <a:t>www.anlis.gov.ar/iner/</a:t>
            </a:r>
            <a:endParaRPr lang="es-AR" sz="1200" i="1" dirty="0"/>
          </a:p>
          <a:p>
            <a:pPr algn="ctr"/>
            <a:endParaRPr lang="es-AR" sz="1200" dirty="0"/>
          </a:p>
        </p:txBody>
      </p:sp>
      <p:pic>
        <p:nvPicPr>
          <p:cNvPr id="16" name="Picture 15">
            <a:extLst>
              <a:ext uri="{FF2B5EF4-FFF2-40B4-BE49-F238E27FC236}">
                <a16:creationId xmlns:a16="http://schemas.microsoft.com/office/drawing/2014/main" id="{2F5BAE7B-139E-4F9E-892A-490BFB880A43}"/>
              </a:ext>
            </a:extLst>
          </p:cNvPr>
          <p:cNvPicPr>
            <a:picLocks noChangeAspect="1"/>
          </p:cNvPicPr>
          <p:nvPr/>
        </p:nvPicPr>
        <p:blipFill rotWithShape="1">
          <a:blip r:embed="rId7"/>
          <a:srcRect l="14145" t="26571" r="66647" b="51864"/>
          <a:stretch/>
        </p:blipFill>
        <p:spPr>
          <a:xfrm>
            <a:off x="299332" y="399864"/>
            <a:ext cx="1902691" cy="1201580"/>
          </a:xfrm>
          <a:prstGeom prst="rect">
            <a:avLst/>
          </a:prstGeom>
        </p:spPr>
      </p:pic>
      <p:pic>
        <p:nvPicPr>
          <p:cNvPr id="17" name="Picture 16">
            <a:extLst>
              <a:ext uri="{FF2B5EF4-FFF2-40B4-BE49-F238E27FC236}">
                <a16:creationId xmlns:a16="http://schemas.microsoft.com/office/drawing/2014/main" id="{AF8DFB19-8ECC-4ECC-B210-6D7E12F34CD9}"/>
              </a:ext>
            </a:extLst>
          </p:cNvPr>
          <p:cNvPicPr>
            <a:picLocks noChangeAspect="1"/>
          </p:cNvPicPr>
          <p:nvPr/>
        </p:nvPicPr>
        <p:blipFill rotWithShape="1">
          <a:blip r:embed="rId7"/>
          <a:srcRect l="80159" t="18052" r="10983" b="57058"/>
          <a:stretch/>
        </p:blipFill>
        <p:spPr>
          <a:xfrm>
            <a:off x="8865982" y="307215"/>
            <a:ext cx="877454" cy="1386879"/>
          </a:xfrm>
          <a:prstGeom prst="rect">
            <a:avLst/>
          </a:prstGeom>
        </p:spPr>
      </p:pic>
      <p:sp>
        <p:nvSpPr>
          <p:cNvPr id="7" name="TextBox 6">
            <a:extLst>
              <a:ext uri="{FF2B5EF4-FFF2-40B4-BE49-F238E27FC236}">
                <a16:creationId xmlns:a16="http://schemas.microsoft.com/office/drawing/2014/main" id="{166C4064-4608-4175-AA56-E9F00411C832}"/>
              </a:ext>
            </a:extLst>
          </p:cNvPr>
          <p:cNvSpPr txBox="1"/>
          <p:nvPr/>
        </p:nvSpPr>
        <p:spPr>
          <a:xfrm>
            <a:off x="2029562" y="538990"/>
            <a:ext cx="6271492" cy="923330"/>
          </a:xfrm>
          <a:prstGeom prst="rect">
            <a:avLst/>
          </a:prstGeom>
          <a:noFill/>
        </p:spPr>
        <p:txBody>
          <a:bodyPr wrap="square" rtlCol="0">
            <a:spAutoFit/>
          </a:bodyPr>
          <a:lstStyle/>
          <a:p>
            <a:pPr algn="ctr"/>
            <a:r>
              <a:rPr lang="es-AR" b="1" dirty="0">
                <a:latin typeface="Arial" panose="020B0604020202020204" pitchFamily="34" charset="0"/>
                <a:cs typeface="Arial" panose="020B0604020202020204" pitchFamily="34" charset="0"/>
              </a:rPr>
              <a:t>TUBERCULOSIS EN PEDIATRÍA</a:t>
            </a:r>
          </a:p>
          <a:p>
            <a:pPr algn="ctr"/>
            <a:r>
              <a:rPr lang="es-AR" b="1" dirty="0">
                <a:latin typeface="Arial" panose="020B0604020202020204" pitchFamily="34" charset="0"/>
                <a:cs typeface="Arial" panose="020B0604020202020204" pitchFamily="34" charset="0"/>
              </a:rPr>
              <a:t>Ateneo Conjunto</a:t>
            </a:r>
          </a:p>
          <a:p>
            <a:pPr algn="ctr"/>
            <a:r>
              <a:rPr lang="es-AR" b="1" dirty="0">
                <a:latin typeface="Arial" panose="020B0604020202020204" pitchFamily="34" charset="0"/>
                <a:cs typeface="Arial" panose="020B0604020202020204" pitchFamily="34" charset="0"/>
              </a:rPr>
              <a:t>Programa TBC Santa Cruz – Instituto Raúl </a:t>
            </a:r>
            <a:r>
              <a:rPr lang="es-AR" b="1" dirty="0" err="1">
                <a:latin typeface="Arial" panose="020B0604020202020204" pitchFamily="34" charset="0"/>
                <a:cs typeface="Arial" panose="020B0604020202020204" pitchFamily="34" charset="0"/>
              </a:rPr>
              <a:t>Vaccarezza</a:t>
            </a:r>
            <a:endParaRPr lang="es-AR" b="1" dirty="0">
              <a:latin typeface="Arial" panose="020B0604020202020204" pitchFamily="34" charset="0"/>
              <a:cs typeface="Arial" panose="020B0604020202020204" pitchFamily="34" charset="0"/>
            </a:endParaRPr>
          </a:p>
        </p:txBody>
      </p:sp>
      <p:cxnSp>
        <p:nvCxnSpPr>
          <p:cNvPr id="18" name="Conector recto 11">
            <a:extLst>
              <a:ext uri="{FF2B5EF4-FFF2-40B4-BE49-F238E27FC236}">
                <a16:creationId xmlns:a16="http://schemas.microsoft.com/office/drawing/2014/main" id="{0B694D7C-74B0-48BD-8466-AE134EC310A7}"/>
              </a:ext>
            </a:extLst>
          </p:cNvPr>
          <p:cNvCxnSpPr>
            <a:cxnSpLocks/>
          </p:cNvCxnSpPr>
          <p:nvPr/>
        </p:nvCxnSpPr>
        <p:spPr>
          <a:xfrm flipV="1">
            <a:off x="299332" y="262318"/>
            <a:ext cx="9370341" cy="10080"/>
          </a:xfrm>
          <a:prstGeom prst="line">
            <a:avLst/>
          </a:prstGeom>
          <a:ln w="76200" cmpd="tri"/>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5201424"/>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sp>
        <p:nvSpPr>
          <p:cNvPr id="15" name="Subtitle 2"/>
          <p:cNvSpPr txBox="1">
            <a:spLocks/>
          </p:cNvSpPr>
          <p:nvPr/>
        </p:nvSpPr>
        <p:spPr>
          <a:xfrm>
            <a:off x="463412" y="2224228"/>
            <a:ext cx="8979175" cy="684000"/>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b="1" dirty="0">
                <a:solidFill>
                  <a:schemeClr val="tx1"/>
                </a:solidFill>
              </a:rPr>
              <a:t>Situación de la Tuberculosis Infantil en Argentina</a:t>
            </a:r>
          </a:p>
        </p:txBody>
      </p:sp>
      <p:sp>
        <p:nvSpPr>
          <p:cNvPr id="14" name="CuadroTexto 13"/>
          <p:cNvSpPr txBox="1"/>
          <p:nvPr/>
        </p:nvSpPr>
        <p:spPr>
          <a:xfrm>
            <a:off x="601957" y="1552410"/>
            <a:ext cx="8979175" cy="461665"/>
          </a:xfrm>
          <a:prstGeom prst="rect">
            <a:avLst/>
          </a:prstGeom>
          <a:noFill/>
        </p:spPr>
        <p:txBody>
          <a:bodyPr wrap="square" rtlCol="0">
            <a:spAutoFit/>
          </a:bodyPr>
          <a:lstStyle/>
          <a:p>
            <a:pPr algn="ctr"/>
            <a:r>
              <a:rPr lang="es-AR" sz="2400" b="1" dirty="0"/>
              <a:t>4 de mayo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id="{CAB3E0B2-87D5-4CDE-94D7-57FB0DE17E84}"/>
              </a:ext>
            </a:extLst>
          </p:cNvPr>
          <p:cNvSpPr txBox="1"/>
          <p:nvPr/>
        </p:nvSpPr>
        <p:spPr>
          <a:xfrm>
            <a:off x="5948478" y="4490250"/>
            <a:ext cx="3794958" cy="1384995"/>
          </a:xfrm>
          <a:prstGeom prst="rect">
            <a:avLst/>
          </a:prstGeom>
          <a:noFill/>
        </p:spPr>
        <p:txBody>
          <a:bodyPr wrap="square" rtlCol="0">
            <a:spAutoFit/>
          </a:bodyPr>
          <a:lstStyle/>
          <a:p>
            <a:pPr algn="ctr"/>
            <a:r>
              <a:rPr lang="es-AR" sz="1200" b="1" dirty="0"/>
              <a:t>Juan Carlos Bossio</a:t>
            </a:r>
          </a:p>
          <a:p>
            <a:pPr algn="ctr"/>
            <a:r>
              <a:rPr lang="es-AR" sz="1200" dirty="0"/>
              <a:t>Departamento Programas de Salud</a:t>
            </a:r>
          </a:p>
          <a:p>
            <a:pPr algn="ctr"/>
            <a:r>
              <a:rPr lang="es-AR" sz="1200" dirty="0"/>
              <a:t>INER “Emilio Coni” – ANLIS “Carlos G. Malbrán”</a:t>
            </a:r>
          </a:p>
          <a:p>
            <a:pPr algn="ctr"/>
            <a:r>
              <a:rPr lang="es-AR" sz="1200" dirty="0"/>
              <a:t>Ministerio de Salud de la Nación</a:t>
            </a:r>
          </a:p>
          <a:p>
            <a:pPr algn="ctr"/>
            <a:r>
              <a:rPr lang="es-AR" sz="1200" dirty="0">
                <a:hlinkClick r:id="rId5"/>
              </a:rPr>
              <a:t>Jcbossio29</a:t>
            </a:r>
            <a:r>
              <a:rPr lang="en-US" sz="1200" dirty="0">
                <a:hlinkClick r:id="rId5"/>
              </a:rPr>
              <a:t>@gmail.com</a:t>
            </a:r>
            <a:endParaRPr lang="en-US" sz="1200" dirty="0"/>
          </a:p>
          <a:p>
            <a:pPr algn="ctr"/>
            <a:r>
              <a:rPr lang="es-AR" sz="1200" i="1" dirty="0">
                <a:hlinkClick r:id="rId6"/>
              </a:rPr>
              <a:t>www.anlis.gov.ar/iner/</a:t>
            </a:r>
            <a:endParaRPr lang="es-AR" sz="1200" i="1" dirty="0"/>
          </a:p>
          <a:p>
            <a:pPr algn="ctr"/>
            <a:endParaRPr lang="es-AR" sz="1200" dirty="0"/>
          </a:p>
        </p:txBody>
      </p:sp>
      <p:pic>
        <p:nvPicPr>
          <p:cNvPr id="16" name="Picture 15">
            <a:extLst>
              <a:ext uri="{FF2B5EF4-FFF2-40B4-BE49-F238E27FC236}">
                <a16:creationId xmlns:a16="http://schemas.microsoft.com/office/drawing/2014/main" id="{2F5BAE7B-139E-4F9E-892A-490BFB880A43}"/>
              </a:ext>
            </a:extLst>
          </p:cNvPr>
          <p:cNvPicPr>
            <a:picLocks noChangeAspect="1"/>
          </p:cNvPicPr>
          <p:nvPr/>
        </p:nvPicPr>
        <p:blipFill rotWithShape="1">
          <a:blip r:embed="rId7"/>
          <a:srcRect l="14145" t="26571" r="66647" b="51864"/>
          <a:stretch/>
        </p:blipFill>
        <p:spPr>
          <a:xfrm>
            <a:off x="299332" y="399864"/>
            <a:ext cx="1902691" cy="1201580"/>
          </a:xfrm>
          <a:prstGeom prst="rect">
            <a:avLst/>
          </a:prstGeom>
        </p:spPr>
      </p:pic>
      <p:pic>
        <p:nvPicPr>
          <p:cNvPr id="17" name="Picture 16">
            <a:extLst>
              <a:ext uri="{FF2B5EF4-FFF2-40B4-BE49-F238E27FC236}">
                <a16:creationId xmlns:a16="http://schemas.microsoft.com/office/drawing/2014/main" id="{AF8DFB19-8ECC-4ECC-B210-6D7E12F34CD9}"/>
              </a:ext>
            </a:extLst>
          </p:cNvPr>
          <p:cNvPicPr>
            <a:picLocks noChangeAspect="1"/>
          </p:cNvPicPr>
          <p:nvPr/>
        </p:nvPicPr>
        <p:blipFill rotWithShape="1">
          <a:blip r:embed="rId7"/>
          <a:srcRect l="80159" t="18052" r="10983" b="57058"/>
          <a:stretch/>
        </p:blipFill>
        <p:spPr>
          <a:xfrm>
            <a:off x="8865982" y="307215"/>
            <a:ext cx="877454" cy="1386879"/>
          </a:xfrm>
          <a:prstGeom prst="rect">
            <a:avLst/>
          </a:prstGeom>
        </p:spPr>
      </p:pic>
      <p:sp>
        <p:nvSpPr>
          <p:cNvPr id="7" name="TextBox 6">
            <a:extLst>
              <a:ext uri="{FF2B5EF4-FFF2-40B4-BE49-F238E27FC236}">
                <a16:creationId xmlns:a16="http://schemas.microsoft.com/office/drawing/2014/main" id="{166C4064-4608-4175-AA56-E9F00411C832}"/>
              </a:ext>
            </a:extLst>
          </p:cNvPr>
          <p:cNvSpPr txBox="1"/>
          <p:nvPr/>
        </p:nvSpPr>
        <p:spPr>
          <a:xfrm>
            <a:off x="2029562" y="538990"/>
            <a:ext cx="6271492" cy="923330"/>
          </a:xfrm>
          <a:prstGeom prst="rect">
            <a:avLst/>
          </a:prstGeom>
          <a:noFill/>
        </p:spPr>
        <p:txBody>
          <a:bodyPr wrap="square" rtlCol="0">
            <a:spAutoFit/>
          </a:bodyPr>
          <a:lstStyle/>
          <a:p>
            <a:pPr algn="ctr"/>
            <a:r>
              <a:rPr lang="es-AR" b="1" dirty="0">
                <a:latin typeface="Arial" panose="020B0604020202020204" pitchFamily="34" charset="0"/>
                <a:cs typeface="Arial" panose="020B0604020202020204" pitchFamily="34" charset="0"/>
              </a:rPr>
              <a:t>TUBERCULOSIS EN PEDIATRÍA</a:t>
            </a:r>
          </a:p>
          <a:p>
            <a:pPr algn="ctr"/>
            <a:r>
              <a:rPr lang="es-AR" b="1" dirty="0">
                <a:latin typeface="Arial" panose="020B0604020202020204" pitchFamily="34" charset="0"/>
                <a:cs typeface="Arial" panose="020B0604020202020204" pitchFamily="34" charset="0"/>
              </a:rPr>
              <a:t>Ateneo Conjunto</a:t>
            </a:r>
          </a:p>
          <a:p>
            <a:pPr algn="ctr"/>
            <a:r>
              <a:rPr lang="es-AR" b="1" dirty="0">
                <a:latin typeface="Arial" panose="020B0604020202020204" pitchFamily="34" charset="0"/>
                <a:cs typeface="Arial" panose="020B0604020202020204" pitchFamily="34" charset="0"/>
              </a:rPr>
              <a:t>Programa TBC Santa Cruz – Instituto Raúl </a:t>
            </a:r>
            <a:r>
              <a:rPr lang="es-AR" b="1" dirty="0" err="1">
                <a:latin typeface="Arial" panose="020B0604020202020204" pitchFamily="34" charset="0"/>
                <a:cs typeface="Arial" panose="020B0604020202020204" pitchFamily="34" charset="0"/>
              </a:rPr>
              <a:t>Vaccarezza</a:t>
            </a:r>
            <a:endParaRPr lang="es-AR" b="1" dirty="0">
              <a:latin typeface="Arial" panose="020B0604020202020204" pitchFamily="34" charset="0"/>
              <a:cs typeface="Arial" panose="020B0604020202020204" pitchFamily="34" charset="0"/>
            </a:endParaRPr>
          </a:p>
        </p:txBody>
      </p:sp>
      <p:cxnSp>
        <p:nvCxnSpPr>
          <p:cNvPr id="18" name="Conector recto 11">
            <a:extLst>
              <a:ext uri="{FF2B5EF4-FFF2-40B4-BE49-F238E27FC236}">
                <a16:creationId xmlns:a16="http://schemas.microsoft.com/office/drawing/2014/main" id="{0B694D7C-74B0-48BD-8466-AE134EC310A7}"/>
              </a:ext>
            </a:extLst>
          </p:cNvPr>
          <p:cNvCxnSpPr>
            <a:cxnSpLocks/>
          </p:cNvCxnSpPr>
          <p:nvPr/>
        </p:nvCxnSpPr>
        <p:spPr>
          <a:xfrm flipV="1">
            <a:off x="299332" y="262318"/>
            <a:ext cx="9370341" cy="10080"/>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F8FE5C7-A0AF-4005-B7B7-AE7DBB4BC05E}"/>
              </a:ext>
            </a:extLst>
          </p:cNvPr>
          <p:cNvSpPr txBox="1"/>
          <p:nvPr/>
        </p:nvSpPr>
        <p:spPr>
          <a:xfrm>
            <a:off x="1076649" y="3398690"/>
            <a:ext cx="7900012" cy="461665"/>
          </a:xfrm>
          <a:prstGeom prst="rect">
            <a:avLst/>
          </a:prstGeom>
          <a:noFill/>
        </p:spPr>
        <p:txBody>
          <a:bodyPr wrap="square" rtlCol="0">
            <a:spAutoFit/>
          </a:bodyPr>
          <a:lstStyle/>
          <a:p>
            <a:pPr algn="ctr"/>
            <a:r>
              <a:rPr lang="es-AR" sz="2400" dirty="0">
                <a:latin typeface="Arial Black" panose="020B0A04020102020204" pitchFamily="34" charset="0"/>
              </a:rPr>
              <a:t>NOTIFICACIÓN DE CASOS DE TUBERCULOSIS</a:t>
            </a:r>
          </a:p>
        </p:txBody>
      </p:sp>
    </p:spTree>
    <p:extLst>
      <p:ext uri="{BB962C8B-B14F-4D97-AF65-F5344CB8AC3E}">
        <p14:creationId xmlns:p14="http://schemas.microsoft.com/office/powerpoint/2010/main" val="1035954781"/>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2CBCC8-8E86-4804-B71B-7402187631DB}"/>
              </a:ext>
            </a:extLst>
          </p:cNvPr>
          <p:cNvSpPr txBox="1"/>
          <p:nvPr/>
        </p:nvSpPr>
        <p:spPr>
          <a:xfrm>
            <a:off x="1002994" y="165219"/>
            <a:ext cx="7900012" cy="646331"/>
          </a:xfrm>
          <a:prstGeom prst="rect">
            <a:avLst/>
          </a:prstGeom>
          <a:noFill/>
        </p:spPr>
        <p:txBody>
          <a:bodyPr wrap="square" rtlCol="0">
            <a:spAutoFit/>
          </a:bodyPr>
          <a:lstStyle/>
          <a:p>
            <a:pPr algn="ctr"/>
            <a:r>
              <a:rPr lang="es-AR" dirty="0">
                <a:latin typeface="Arial Black" panose="020B0A04020102020204" pitchFamily="34" charset="0"/>
              </a:rPr>
              <a:t>NOTIFICACIÓN DE CASOS DE </a:t>
            </a:r>
            <a:r>
              <a:rPr lang="es-AR" b="1" dirty="0">
                <a:latin typeface="Arial Black" panose="020B0A04020102020204" pitchFamily="34" charset="0"/>
              </a:rPr>
              <a:t>TUBERCULOSIS EN ARGENTINA</a:t>
            </a:r>
          </a:p>
        </p:txBody>
      </p:sp>
      <p:sp>
        <p:nvSpPr>
          <p:cNvPr id="6" name="TextBox 5">
            <a:extLst>
              <a:ext uri="{FF2B5EF4-FFF2-40B4-BE49-F238E27FC236}">
                <a16:creationId xmlns:a16="http://schemas.microsoft.com/office/drawing/2014/main" id="{B0712805-83AA-403A-84FF-A9767C9C660D}"/>
              </a:ext>
            </a:extLst>
          </p:cNvPr>
          <p:cNvSpPr txBox="1"/>
          <p:nvPr/>
        </p:nvSpPr>
        <p:spPr>
          <a:xfrm>
            <a:off x="415635" y="844124"/>
            <a:ext cx="9014691" cy="646331"/>
          </a:xfrm>
          <a:prstGeom prst="rect">
            <a:avLst/>
          </a:prstGeom>
          <a:solidFill>
            <a:schemeClr val="accent6">
              <a:lumMod val="60000"/>
              <a:lumOff val="40000"/>
            </a:schemeClr>
          </a:solidFill>
        </p:spPr>
        <p:txBody>
          <a:bodyPr wrap="square" rtlCol="0">
            <a:spAutoFit/>
          </a:bodyPr>
          <a:lstStyle/>
          <a:p>
            <a:pPr algn="ctr"/>
            <a:r>
              <a:rPr lang="es-AR" b="1" dirty="0"/>
              <a:t>Todos los años se notifican en Argentina más de 10.000 casos de tuberculosis; 88,5% son casos pulmonares y 77,9% de los casos pulmonares estudiados son </a:t>
            </a:r>
            <a:r>
              <a:rPr lang="es-AR" b="1" dirty="0" err="1"/>
              <a:t>bacilíferos</a:t>
            </a:r>
            <a:r>
              <a:rPr lang="es-AR" b="1" dirty="0"/>
              <a:t>.</a:t>
            </a:r>
          </a:p>
        </p:txBody>
      </p:sp>
      <p:pic>
        <p:nvPicPr>
          <p:cNvPr id="7" name="Picture 6">
            <a:extLst>
              <a:ext uri="{FF2B5EF4-FFF2-40B4-BE49-F238E27FC236}">
                <a16:creationId xmlns:a16="http://schemas.microsoft.com/office/drawing/2014/main" id="{15CF7378-2730-47CF-9341-D393F1F3B35F}"/>
              </a:ext>
            </a:extLst>
          </p:cNvPr>
          <p:cNvPicPr>
            <a:picLocks noChangeAspect="1"/>
          </p:cNvPicPr>
          <p:nvPr/>
        </p:nvPicPr>
        <p:blipFill>
          <a:blip r:embed="rId2"/>
          <a:stretch>
            <a:fillRect/>
          </a:stretch>
        </p:blipFill>
        <p:spPr>
          <a:xfrm>
            <a:off x="298300" y="1616149"/>
            <a:ext cx="9309399" cy="4855018"/>
          </a:xfrm>
          <a:prstGeom prst="rect">
            <a:avLst/>
          </a:prstGeom>
        </p:spPr>
      </p:pic>
      <p:sp>
        <p:nvSpPr>
          <p:cNvPr id="8" name="TextBox 7">
            <a:extLst>
              <a:ext uri="{FF2B5EF4-FFF2-40B4-BE49-F238E27FC236}">
                <a16:creationId xmlns:a16="http://schemas.microsoft.com/office/drawing/2014/main" id="{39392A3A-2DBA-4466-8C1F-D098B0A57225}"/>
              </a:ext>
            </a:extLst>
          </p:cNvPr>
          <p:cNvSpPr txBox="1"/>
          <p:nvPr/>
        </p:nvSpPr>
        <p:spPr>
          <a:xfrm>
            <a:off x="2142836" y="3796145"/>
            <a:ext cx="840509" cy="369332"/>
          </a:xfrm>
          <a:prstGeom prst="rect">
            <a:avLst/>
          </a:prstGeom>
          <a:solidFill>
            <a:schemeClr val="bg1"/>
          </a:solidFill>
          <a:ln>
            <a:solidFill>
              <a:schemeClr val="tx1"/>
            </a:solidFill>
          </a:ln>
        </p:spPr>
        <p:txBody>
          <a:bodyPr wrap="square" rtlCol="0">
            <a:spAutoFit/>
          </a:bodyPr>
          <a:lstStyle/>
          <a:p>
            <a:pPr algn="ctr"/>
            <a:r>
              <a:rPr lang="es-AR" b="1" dirty="0"/>
              <a:t>11.027</a:t>
            </a:r>
          </a:p>
        </p:txBody>
      </p:sp>
      <p:sp>
        <p:nvSpPr>
          <p:cNvPr id="9" name="TextBox 8">
            <a:extLst>
              <a:ext uri="{FF2B5EF4-FFF2-40B4-BE49-F238E27FC236}">
                <a16:creationId xmlns:a16="http://schemas.microsoft.com/office/drawing/2014/main" id="{93D61AB5-7FC3-411D-B71A-7333F0ACB988}"/>
              </a:ext>
            </a:extLst>
          </p:cNvPr>
          <p:cNvSpPr txBox="1"/>
          <p:nvPr/>
        </p:nvSpPr>
        <p:spPr>
          <a:xfrm>
            <a:off x="4922981" y="3858992"/>
            <a:ext cx="840509" cy="369332"/>
          </a:xfrm>
          <a:prstGeom prst="rect">
            <a:avLst/>
          </a:prstGeom>
          <a:solidFill>
            <a:schemeClr val="bg1"/>
          </a:solidFill>
          <a:ln>
            <a:solidFill>
              <a:schemeClr val="tx1"/>
            </a:solidFill>
          </a:ln>
        </p:spPr>
        <p:txBody>
          <a:bodyPr wrap="square" rtlCol="0">
            <a:spAutoFit/>
          </a:bodyPr>
          <a:lstStyle/>
          <a:p>
            <a:pPr algn="ctr"/>
            <a:r>
              <a:rPr lang="es-AR" b="1" dirty="0"/>
              <a:t>9.759</a:t>
            </a:r>
          </a:p>
        </p:txBody>
      </p:sp>
      <p:sp>
        <p:nvSpPr>
          <p:cNvPr id="10" name="TextBox 9">
            <a:extLst>
              <a:ext uri="{FF2B5EF4-FFF2-40B4-BE49-F238E27FC236}">
                <a16:creationId xmlns:a16="http://schemas.microsoft.com/office/drawing/2014/main" id="{D8886365-E8E1-4C2E-9EAB-D71C0D034134}"/>
              </a:ext>
            </a:extLst>
          </p:cNvPr>
          <p:cNvSpPr txBox="1"/>
          <p:nvPr/>
        </p:nvSpPr>
        <p:spPr>
          <a:xfrm>
            <a:off x="7608026" y="4620992"/>
            <a:ext cx="917138" cy="277122"/>
          </a:xfrm>
          <a:prstGeom prst="rect">
            <a:avLst/>
          </a:prstGeom>
          <a:solidFill>
            <a:schemeClr val="bg1"/>
          </a:solidFill>
          <a:ln>
            <a:solidFill>
              <a:schemeClr val="tx1"/>
            </a:solidFill>
          </a:ln>
        </p:spPr>
        <p:txBody>
          <a:bodyPr wrap="square" rtlCol="0">
            <a:spAutoFit/>
          </a:bodyPr>
          <a:lstStyle>
            <a:defPPr>
              <a:defRPr lang="en-US"/>
            </a:defPPr>
            <a:lvl1pPr algn="ctr">
              <a:defRPr sz="1200" b="1"/>
            </a:lvl1pPr>
          </a:lstStyle>
          <a:p>
            <a:r>
              <a:rPr lang="es-AR" dirty="0"/>
              <a:t>5.239 BK +</a:t>
            </a:r>
          </a:p>
        </p:txBody>
      </p:sp>
      <p:sp>
        <p:nvSpPr>
          <p:cNvPr id="11" name="TextBox 10">
            <a:extLst>
              <a:ext uri="{FF2B5EF4-FFF2-40B4-BE49-F238E27FC236}">
                <a16:creationId xmlns:a16="http://schemas.microsoft.com/office/drawing/2014/main" id="{B20FC75C-C806-4FE6-8C32-A1FC7B93163A}"/>
              </a:ext>
            </a:extLst>
          </p:cNvPr>
          <p:cNvSpPr txBox="1"/>
          <p:nvPr/>
        </p:nvSpPr>
        <p:spPr>
          <a:xfrm>
            <a:off x="7626499" y="3749933"/>
            <a:ext cx="917138" cy="277122"/>
          </a:xfrm>
          <a:prstGeom prst="rect">
            <a:avLst/>
          </a:prstGeom>
          <a:solidFill>
            <a:schemeClr val="bg1"/>
          </a:solidFill>
          <a:ln>
            <a:solidFill>
              <a:schemeClr val="tx1"/>
            </a:solidFill>
          </a:ln>
        </p:spPr>
        <p:txBody>
          <a:bodyPr wrap="square" rtlCol="0">
            <a:spAutoFit/>
          </a:bodyPr>
          <a:lstStyle/>
          <a:p>
            <a:pPr algn="ctr"/>
            <a:r>
              <a:rPr lang="es-AR" sz="1200" b="1" dirty="0"/>
              <a:t>1.485 BK -</a:t>
            </a:r>
          </a:p>
        </p:txBody>
      </p:sp>
      <p:sp>
        <p:nvSpPr>
          <p:cNvPr id="12" name="TextBox 11">
            <a:extLst>
              <a:ext uri="{FF2B5EF4-FFF2-40B4-BE49-F238E27FC236}">
                <a16:creationId xmlns:a16="http://schemas.microsoft.com/office/drawing/2014/main" id="{B46D3058-B4EB-42B3-85EA-32C5FD6D5D57}"/>
              </a:ext>
            </a:extLst>
          </p:cNvPr>
          <p:cNvSpPr txBox="1"/>
          <p:nvPr/>
        </p:nvSpPr>
        <p:spPr>
          <a:xfrm>
            <a:off x="8691418" y="3205187"/>
            <a:ext cx="1214582" cy="600164"/>
          </a:xfrm>
          <a:prstGeom prst="rect">
            <a:avLst/>
          </a:prstGeom>
          <a:solidFill>
            <a:schemeClr val="bg1"/>
          </a:solidFill>
          <a:ln>
            <a:solidFill>
              <a:schemeClr val="tx1"/>
            </a:solidFill>
          </a:ln>
        </p:spPr>
        <p:txBody>
          <a:bodyPr wrap="square" rtlCol="0">
            <a:spAutoFit/>
          </a:bodyPr>
          <a:lstStyle/>
          <a:p>
            <a:pPr algn="ctr"/>
            <a:r>
              <a:rPr lang="es-AR" sz="1100" b="1" dirty="0"/>
              <a:t>1.083 Sin información</a:t>
            </a:r>
          </a:p>
          <a:p>
            <a:pPr algn="ctr"/>
            <a:r>
              <a:rPr lang="es-AR" sz="1100" b="1" dirty="0"/>
              <a:t>325 No realizado</a:t>
            </a:r>
          </a:p>
        </p:txBody>
      </p:sp>
    </p:spTree>
    <p:extLst>
      <p:ext uri="{BB962C8B-B14F-4D97-AF65-F5344CB8AC3E}">
        <p14:creationId xmlns:p14="http://schemas.microsoft.com/office/powerpoint/2010/main" val="2516885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C9E3F9B-EE4F-41C7-9D02-70C706ABDF25}"/>
              </a:ext>
            </a:extLst>
          </p:cNvPr>
          <p:cNvGrpSpPr>
            <a:grpSpLocks noChangeAspect="1"/>
          </p:cNvGrpSpPr>
          <p:nvPr/>
        </p:nvGrpSpPr>
        <p:grpSpPr>
          <a:xfrm>
            <a:off x="206284" y="599689"/>
            <a:ext cx="9198722" cy="6012000"/>
            <a:chOff x="298300" y="386832"/>
            <a:chExt cx="9309399" cy="6084335"/>
          </a:xfrm>
        </p:grpSpPr>
        <p:pic>
          <p:nvPicPr>
            <p:cNvPr id="4" name="Picture 3">
              <a:extLst>
                <a:ext uri="{FF2B5EF4-FFF2-40B4-BE49-F238E27FC236}">
                  <a16:creationId xmlns:a16="http://schemas.microsoft.com/office/drawing/2014/main" id="{90048D7D-4495-4092-9CBB-07F18E3A92E6}"/>
                </a:ext>
              </a:extLst>
            </p:cNvPr>
            <p:cNvPicPr>
              <a:picLocks noChangeAspect="1"/>
            </p:cNvPicPr>
            <p:nvPr/>
          </p:nvPicPr>
          <p:blipFill>
            <a:blip r:embed="rId2"/>
            <a:stretch>
              <a:fillRect/>
            </a:stretch>
          </p:blipFill>
          <p:spPr>
            <a:xfrm>
              <a:off x="298300" y="386832"/>
              <a:ext cx="9309399" cy="6084335"/>
            </a:xfrm>
            <a:prstGeom prst="rect">
              <a:avLst/>
            </a:prstGeom>
          </p:spPr>
        </p:pic>
        <p:sp>
          <p:nvSpPr>
            <p:cNvPr id="5" name="Oval 4">
              <a:extLst>
                <a:ext uri="{FF2B5EF4-FFF2-40B4-BE49-F238E27FC236}">
                  <a16:creationId xmlns:a16="http://schemas.microsoft.com/office/drawing/2014/main" id="{7675886D-CDBB-4E27-9EAE-3462F56FDFA2}"/>
                </a:ext>
              </a:extLst>
            </p:cNvPr>
            <p:cNvSpPr/>
            <p:nvPr/>
          </p:nvSpPr>
          <p:spPr>
            <a:xfrm>
              <a:off x="1519701" y="2049900"/>
              <a:ext cx="1430166" cy="333770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TextBox 5">
              <a:extLst>
                <a:ext uri="{FF2B5EF4-FFF2-40B4-BE49-F238E27FC236}">
                  <a16:creationId xmlns:a16="http://schemas.microsoft.com/office/drawing/2014/main" id="{D03BB55A-B73F-4EFF-BA8E-F705EEBBDE48}"/>
                </a:ext>
              </a:extLst>
            </p:cNvPr>
            <p:cNvSpPr txBox="1"/>
            <p:nvPr/>
          </p:nvSpPr>
          <p:spPr>
            <a:xfrm>
              <a:off x="1832841" y="1397714"/>
              <a:ext cx="803885" cy="560664"/>
            </a:xfrm>
            <a:prstGeom prst="rect">
              <a:avLst/>
            </a:prstGeom>
            <a:solidFill>
              <a:schemeClr val="accent2">
                <a:lumMod val="20000"/>
                <a:lumOff val="80000"/>
              </a:schemeClr>
            </a:solidFill>
            <a:ln>
              <a:solidFill>
                <a:schemeClr val="tx1"/>
              </a:solidFill>
            </a:ln>
          </p:spPr>
          <p:txBody>
            <a:bodyPr wrap="square" rtlCol="0">
              <a:spAutoFit/>
            </a:bodyPr>
            <a:lstStyle/>
            <a:p>
              <a:pPr algn="ctr"/>
              <a:r>
                <a:rPr lang="es-AR" sz="1000" b="1" dirty="0"/>
                <a:t>Más de 900 casos pediátricos</a:t>
              </a:r>
            </a:p>
          </p:txBody>
        </p:sp>
      </p:grpSp>
      <p:sp>
        <p:nvSpPr>
          <p:cNvPr id="9" name="TextBox 8">
            <a:extLst>
              <a:ext uri="{FF2B5EF4-FFF2-40B4-BE49-F238E27FC236}">
                <a16:creationId xmlns:a16="http://schemas.microsoft.com/office/drawing/2014/main" id="{EE8AD081-6BDF-461A-A0E1-B4B81FF485AC}"/>
              </a:ext>
            </a:extLst>
          </p:cNvPr>
          <p:cNvSpPr txBox="1"/>
          <p:nvPr/>
        </p:nvSpPr>
        <p:spPr>
          <a:xfrm>
            <a:off x="298300" y="93756"/>
            <a:ext cx="9014691" cy="369332"/>
          </a:xfrm>
          <a:prstGeom prst="rect">
            <a:avLst/>
          </a:prstGeom>
          <a:solidFill>
            <a:schemeClr val="accent6">
              <a:lumMod val="60000"/>
              <a:lumOff val="40000"/>
            </a:schemeClr>
          </a:solidFill>
        </p:spPr>
        <p:txBody>
          <a:bodyPr wrap="square" rtlCol="0">
            <a:spAutoFit/>
          </a:bodyPr>
          <a:lstStyle/>
          <a:p>
            <a:pPr algn="ctr"/>
            <a:r>
              <a:rPr lang="es-AR" b="1" dirty="0"/>
              <a:t>El 51% de los casos notificados son de 20 a 44 años: 5.613 casos en 2017*</a:t>
            </a:r>
          </a:p>
        </p:txBody>
      </p:sp>
    </p:spTree>
    <p:extLst>
      <p:ext uri="{BB962C8B-B14F-4D97-AF65-F5344CB8AC3E}">
        <p14:creationId xmlns:p14="http://schemas.microsoft.com/office/powerpoint/2010/main" val="3121801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15ACC4-2F09-40F7-BC83-3FF7A7264E69}"/>
              </a:ext>
            </a:extLst>
          </p:cNvPr>
          <p:cNvPicPr>
            <a:picLocks noChangeAspect="1"/>
          </p:cNvPicPr>
          <p:nvPr/>
        </p:nvPicPr>
        <p:blipFill>
          <a:blip r:embed="rId2"/>
          <a:stretch>
            <a:fillRect/>
          </a:stretch>
        </p:blipFill>
        <p:spPr>
          <a:xfrm>
            <a:off x="298300" y="96151"/>
            <a:ext cx="9309399" cy="6008614"/>
          </a:xfrm>
          <a:prstGeom prst="rect">
            <a:avLst/>
          </a:prstGeom>
        </p:spPr>
      </p:pic>
      <p:sp>
        <p:nvSpPr>
          <p:cNvPr id="3" name="TextBox 2">
            <a:extLst>
              <a:ext uri="{FF2B5EF4-FFF2-40B4-BE49-F238E27FC236}">
                <a16:creationId xmlns:a16="http://schemas.microsoft.com/office/drawing/2014/main" id="{9F6C0A39-94FC-41CD-B552-579AD257F5B6}"/>
              </a:ext>
            </a:extLst>
          </p:cNvPr>
          <p:cNvSpPr txBox="1"/>
          <p:nvPr/>
        </p:nvSpPr>
        <p:spPr>
          <a:xfrm>
            <a:off x="298300" y="6104764"/>
            <a:ext cx="9309399" cy="707886"/>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000" dirty="0"/>
              <a:t>* Casos notificados en 2017 y registrados en el Sistema hasta el 3 de abril de 2018.</a:t>
            </a:r>
          </a:p>
        </p:txBody>
      </p:sp>
    </p:spTree>
    <p:extLst>
      <p:ext uri="{BB962C8B-B14F-4D97-AF65-F5344CB8AC3E}">
        <p14:creationId xmlns:p14="http://schemas.microsoft.com/office/powerpoint/2010/main" val="1011910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E6B44FE-23D2-4701-BC4E-17F1B45E1F6D}"/>
              </a:ext>
            </a:extLst>
          </p:cNvPr>
          <p:cNvPicPr>
            <a:picLocks noChangeAspect="1"/>
          </p:cNvPicPr>
          <p:nvPr/>
        </p:nvPicPr>
        <p:blipFill>
          <a:blip r:embed="rId2"/>
          <a:stretch>
            <a:fillRect/>
          </a:stretch>
        </p:blipFill>
        <p:spPr>
          <a:xfrm>
            <a:off x="298300" y="1786867"/>
            <a:ext cx="8578192" cy="4228755"/>
          </a:xfrm>
          <a:prstGeom prst="rect">
            <a:avLst/>
          </a:prstGeom>
        </p:spPr>
      </p:pic>
      <p:sp>
        <p:nvSpPr>
          <p:cNvPr id="3" name="Rectángulo 2">
            <a:extLst>
              <a:ext uri="{FF2B5EF4-FFF2-40B4-BE49-F238E27FC236}">
                <a16:creationId xmlns:a16="http://schemas.microsoft.com/office/drawing/2014/main" id="{6BDA216A-D150-4F8F-9DB7-540BE7F8E637}"/>
              </a:ext>
            </a:extLst>
          </p:cNvPr>
          <p:cNvSpPr/>
          <p:nvPr/>
        </p:nvSpPr>
        <p:spPr>
          <a:xfrm>
            <a:off x="298300" y="1211709"/>
            <a:ext cx="9310092" cy="592470"/>
          </a:xfrm>
          <a:prstGeom prst="rect">
            <a:avLst/>
          </a:prstGeom>
        </p:spPr>
        <p:txBody>
          <a:bodyPr wrap="square">
            <a:spAutoFit/>
          </a:bodyPr>
          <a:lstStyle/>
          <a:p>
            <a:r>
              <a:rPr lang="es-ES" sz="1625" b="1" dirty="0">
                <a:solidFill>
                  <a:schemeClr val="tx1">
                    <a:lumMod val="65000"/>
                    <a:lumOff val="35000"/>
                  </a:schemeClr>
                </a:solidFill>
              </a:rPr>
              <a:t>Tasa por 100.000 habitantes y número de casos de TB en el grupo de nuevos y recaídas.</a:t>
            </a:r>
          </a:p>
          <a:p>
            <a:r>
              <a:rPr lang="es-AR" sz="1625" b="1" dirty="0">
                <a:solidFill>
                  <a:schemeClr val="tx1">
                    <a:lumMod val="65000"/>
                    <a:lumOff val="35000"/>
                  </a:schemeClr>
                </a:solidFill>
              </a:rPr>
              <a:t>Argentina, 1980-2016.</a:t>
            </a:r>
          </a:p>
        </p:txBody>
      </p:sp>
      <p:sp>
        <p:nvSpPr>
          <p:cNvPr id="6" name="TextBox 5">
            <a:extLst>
              <a:ext uri="{FF2B5EF4-FFF2-40B4-BE49-F238E27FC236}">
                <a16:creationId xmlns:a16="http://schemas.microsoft.com/office/drawing/2014/main" id="{13264C7E-29A3-4EBA-A467-BE777E67C1DA}"/>
              </a:ext>
            </a:extLst>
          </p:cNvPr>
          <p:cNvSpPr txBox="1"/>
          <p:nvPr/>
        </p:nvSpPr>
        <p:spPr>
          <a:xfrm>
            <a:off x="298300" y="6245974"/>
            <a:ext cx="9309399" cy="553998"/>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p:txBody>
      </p:sp>
      <p:sp>
        <p:nvSpPr>
          <p:cNvPr id="7" name="TextBox 6">
            <a:extLst>
              <a:ext uri="{FF2B5EF4-FFF2-40B4-BE49-F238E27FC236}">
                <a16:creationId xmlns:a16="http://schemas.microsoft.com/office/drawing/2014/main" id="{B90845A3-C6B7-4D52-B802-DE580BF54E4B}"/>
              </a:ext>
            </a:extLst>
          </p:cNvPr>
          <p:cNvSpPr txBox="1"/>
          <p:nvPr/>
        </p:nvSpPr>
        <p:spPr>
          <a:xfrm>
            <a:off x="445653" y="58028"/>
            <a:ext cx="9014691" cy="923330"/>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notificación de casos de tuberculosis de todas las edades fue al descenso pero la variación anual promedio de la tasa fue diferente a lo largo de todo el período 1980-2016</a:t>
            </a:r>
          </a:p>
        </p:txBody>
      </p:sp>
    </p:spTree>
    <p:extLst>
      <p:ext uri="{BB962C8B-B14F-4D97-AF65-F5344CB8AC3E}">
        <p14:creationId xmlns:p14="http://schemas.microsoft.com/office/powerpoint/2010/main" val="3933374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2BE9AE-7214-4DFC-80FC-C6BF2372C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
        <p:nvSpPr>
          <p:cNvPr id="4" name="TextBox 3">
            <a:extLst>
              <a:ext uri="{FF2B5EF4-FFF2-40B4-BE49-F238E27FC236}">
                <a16:creationId xmlns:a16="http://schemas.microsoft.com/office/drawing/2014/main" id="{CBD74E99-FC75-4601-8B25-F68B0A3D2CD4}"/>
              </a:ext>
            </a:extLst>
          </p:cNvPr>
          <p:cNvSpPr txBox="1"/>
          <p:nvPr/>
        </p:nvSpPr>
        <p:spPr>
          <a:xfrm>
            <a:off x="7352145" y="1794464"/>
            <a:ext cx="2339108" cy="2031325"/>
          </a:xfrm>
          <a:prstGeom prst="rect">
            <a:avLst/>
          </a:prstGeom>
          <a:solidFill>
            <a:schemeClr val="accent6">
              <a:lumMod val="60000"/>
              <a:lumOff val="40000"/>
            </a:schemeClr>
          </a:solidFill>
        </p:spPr>
        <p:txBody>
          <a:bodyPr wrap="square" rtlCol="0">
            <a:spAutoFit/>
          </a:bodyPr>
          <a:lstStyle/>
          <a:p>
            <a:pPr algn="ctr"/>
            <a:r>
              <a:rPr lang="es-AR" b="1"/>
              <a:t>En menores de 15 años, la tendencia de la notificación de casos de tuberculosis fue estable a partir de 2010 y hasta el año 2017*</a:t>
            </a:r>
          </a:p>
        </p:txBody>
      </p:sp>
      <p:sp>
        <p:nvSpPr>
          <p:cNvPr id="5" name="TextBox 4">
            <a:extLst>
              <a:ext uri="{FF2B5EF4-FFF2-40B4-BE49-F238E27FC236}">
                <a16:creationId xmlns:a16="http://schemas.microsoft.com/office/drawing/2014/main" id="{0C39B254-ED93-46B2-AB77-E291E1C000E7}"/>
              </a:ext>
            </a:extLst>
          </p:cNvPr>
          <p:cNvSpPr txBox="1"/>
          <p:nvPr/>
        </p:nvSpPr>
        <p:spPr>
          <a:xfrm>
            <a:off x="7352145" y="4625147"/>
            <a:ext cx="2339108" cy="2092881"/>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000" dirty="0"/>
              <a:t>* Casos notificados en 2017 y registrados en el Sistema hasta el 3 de abril de 2018.</a:t>
            </a:r>
          </a:p>
        </p:txBody>
      </p:sp>
    </p:spTree>
    <p:extLst>
      <p:ext uri="{BB962C8B-B14F-4D97-AF65-F5344CB8AC3E}">
        <p14:creationId xmlns:p14="http://schemas.microsoft.com/office/powerpoint/2010/main" val="2174266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1FDB41-6038-4B72-90C0-8A3486B7BC37}"/>
              </a:ext>
            </a:extLst>
          </p:cNvPr>
          <p:cNvPicPr>
            <a:picLocks noChangeAspect="1"/>
          </p:cNvPicPr>
          <p:nvPr/>
        </p:nvPicPr>
        <p:blipFill rotWithShape="1">
          <a:blip r:embed="rId2"/>
          <a:srcRect l="1859" t="9545" b="11171"/>
          <a:stretch/>
        </p:blipFill>
        <p:spPr>
          <a:xfrm>
            <a:off x="480290" y="518602"/>
            <a:ext cx="8779964" cy="5588000"/>
          </a:xfrm>
          <a:prstGeom prst="rect">
            <a:avLst/>
          </a:prstGeom>
        </p:spPr>
      </p:pic>
      <p:sp>
        <p:nvSpPr>
          <p:cNvPr id="25" name="TextBox 24">
            <a:extLst>
              <a:ext uri="{FF2B5EF4-FFF2-40B4-BE49-F238E27FC236}">
                <a16:creationId xmlns:a16="http://schemas.microsoft.com/office/drawing/2014/main" id="{FEDDEE8B-1C9C-4540-ABE7-53D73C48C47A}"/>
              </a:ext>
            </a:extLst>
          </p:cNvPr>
          <p:cNvSpPr txBox="1"/>
          <p:nvPr/>
        </p:nvSpPr>
        <p:spPr>
          <a:xfrm>
            <a:off x="688702" y="77144"/>
            <a:ext cx="8363141" cy="523220"/>
          </a:xfrm>
          <a:prstGeom prst="rect">
            <a:avLst/>
          </a:prstGeom>
          <a:noFill/>
        </p:spPr>
        <p:txBody>
          <a:bodyPr wrap="square" rtlCol="0">
            <a:spAutoFit/>
          </a:bodyPr>
          <a:lstStyle/>
          <a:p>
            <a:pPr algn="ctr"/>
            <a:r>
              <a:rPr lang="es-AR" sz="1400" b="1" dirty="0"/>
              <a:t>Notificación de casos de tuberculosis en menores de 15 años, por grupos quinquenales de edad. Número de casos y variación porcentual. Argentina, 2016 y 2017*</a:t>
            </a:r>
          </a:p>
        </p:txBody>
      </p:sp>
      <p:pic>
        <p:nvPicPr>
          <p:cNvPr id="26" name="Picture 25">
            <a:extLst>
              <a:ext uri="{FF2B5EF4-FFF2-40B4-BE49-F238E27FC236}">
                <a16:creationId xmlns:a16="http://schemas.microsoft.com/office/drawing/2014/main" id="{6A5CBF12-2B47-4D2B-A38B-F46BAEEA26B8}"/>
              </a:ext>
            </a:extLst>
          </p:cNvPr>
          <p:cNvPicPr>
            <a:picLocks noChangeAspect="1"/>
          </p:cNvPicPr>
          <p:nvPr/>
        </p:nvPicPr>
        <p:blipFill rotWithShape="1">
          <a:blip r:embed="rId3"/>
          <a:srcRect l="1955" t="88417" r="1608" b="1272"/>
          <a:stretch/>
        </p:blipFill>
        <p:spPr>
          <a:xfrm>
            <a:off x="464127" y="6106602"/>
            <a:ext cx="8977745" cy="674254"/>
          </a:xfrm>
          <a:prstGeom prst="rect">
            <a:avLst/>
          </a:prstGeom>
        </p:spPr>
      </p:pic>
    </p:spTree>
    <p:extLst>
      <p:ext uri="{BB962C8B-B14F-4D97-AF65-F5344CB8AC3E}">
        <p14:creationId xmlns:p14="http://schemas.microsoft.com/office/powerpoint/2010/main" val="1841403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EFB0E64-3004-456E-AC9F-37FB98CC258A}"/>
              </a:ext>
            </a:extLst>
          </p:cNvPr>
          <p:cNvPicPr>
            <a:picLocks noChangeAspect="1"/>
          </p:cNvPicPr>
          <p:nvPr/>
        </p:nvPicPr>
        <p:blipFill rotWithShape="1">
          <a:blip r:embed="rId2"/>
          <a:srcRect l="-962" r="962" b="2457"/>
          <a:stretch/>
        </p:blipFill>
        <p:spPr>
          <a:xfrm>
            <a:off x="178590" y="1166403"/>
            <a:ext cx="7225815" cy="3541572"/>
          </a:xfrm>
          <a:prstGeom prst="rect">
            <a:avLst/>
          </a:prstGeom>
        </p:spPr>
      </p:pic>
      <p:sp>
        <p:nvSpPr>
          <p:cNvPr id="4" name="Rectángulo 3">
            <a:extLst>
              <a:ext uri="{FF2B5EF4-FFF2-40B4-BE49-F238E27FC236}">
                <a16:creationId xmlns:a16="http://schemas.microsoft.com/office/drawing/2014/main" id="{2A4199E6-FF59-4BD3-89AC-38411F8D5BDC}"/>
              </a:ext>
            </a:extLst>
          </p:cNvPr>
          <p:cNvSpPr/>
          <p:nvPr/>
        </p:nvSpPr>
        <p:spPr>
          <a:xfrm>
            <a:off x="193909" y="772572"/>
            <a:ext cx="8951747" cy="342401"/>
          </a:xfrm>
          <a:prstGeom prst="rect">
            <a:avLst/>
          </a:prstGeom>
        </p:spPr>
        <p:txBody>
          <a:bodyPr wrap="square">
            <a:spAutoFit/>
          </a:bodyPr>
          <a:lstStyle/>
          <a:p>
            <a:r>
              <a:rPr lang="es-ES" sz="1625" b="1" dirty="0">
                <a:solidFill>
                  <a:schemeClr val="tx1">
                    <a:lumMod val="65000"/>
                    <a:lumOff val="35000"/>
                  </a:schemeClr>
                </a:solidFill>
              </a:rPr>
              <a:t>Tasas de TB entre los casos nuevos y recaídas por jurisdicción de residencia. Argentina, 2016.</a:t>
            </a:r>
            <a:endParaRPr lang="es-AR" sz="1625" b="1" dirty="0">
              <a:solidFill>
                <a:schemeClr val="tx1">
                  <a:lumMod val="65000"/>
                  <a:lumOff val="35000"/>
                </a:schemeClr>
              </a:solidFill>
            </a:endParaRPr>
          </a:p>
        </p:txBody>
      </p:sp>
      <p:pic>
        <p:nvPicPr>
          <p:cNvPr id="5" name="Imagen 4">
            <a:extLst>
              <a:ext uri="{FF2B5EF4-FFF2-40B4-BE49-F238E27FC236}">
                <a16:creationId xmlns:a16="http://schemas.microsoft.com/office/drawing/2014/main" id="{773F79FA-5396-4A66-B501-407E95C54FB3}"/>
              </a:ext>
            </a:extLst>
          </p:cNvPr>
          <p:cNvPicPr>
            <a:picLocks noChangeAspect="1"/>
          </p:cNvPicPr>
          <p:nvPr/>
        </p:nvPicPr>
        <p:blipFill rotWithShape="1">
          <a:blip r:embed="rId3"/>
          <a:srcRect t="1185"/>
          <a:stretch/>
        </p:blipFill>
        <p:spPr>
          <a:xfrm>
            <a:off x="7484929" y="1405762"/>
            <a:ext cx="2393354" cy="4577056"/>
          </a:xfrm>
          <a:prstGeom prst="rect">
            <a:avLst/>
          </a:prstGeom>
        </p:spPr>
      </p:pic>
      <p:sp>
        <p:nvSpPr>
          <p:cNvPr id="2" name="Rectángulo 1">
            <a:extLst>
              <a:ext uri="{FF2B5EF4-FFF2-40B4-BE49-F238E27FC236}">
                <a16:creationId xmlns:a16="http://schemas.microsoft.com/office/drawing/2014/main" id="{6BD148F2-5C48-4E0F-A37D-564ADE7639FB}"/>
              </a:ext>
            </a:extLst>
          </p:cNvPr>
          <p:cNvSpPr/>
          <p:nvPr/>
        </p:nvSpPr>
        <p:spPr>
          <a:xfrm>
            <a:off x="395559" y="4897569"/>
            <a:ext cx="3340017" cy="1092607"/>
          </a:xfrm>
          <a:prstGeom prst="rect">
            <a:avLst/>
          </a:prstGeom>
        </p:spPr>
        <p:txBody>
          <a:bodyPr wrap="square">
            <a:spAutoFit/>
          </a:bodyPr>
          <a:lstStyle/>
          <a:p>
            <a:r>
              <a:rPr lang="es-ES" sz="1625" b="1" i="1" dirty="0">
                <a:latin typeface="Montserrat-Regular"/>
              </a:rPr>
              <a:t>“….la tasa mas alta fue 7,5</a:t>
            </a:r>
          </a:p>
          <a:p>
            <a:r>
              <a:rPr lang="es-ES" sz="1625" b="1" i="1" dirty="0">
                <a:latin typeface="Montserrat-Regular"/>
              </a:rPr>
              <a:t>veces mayor que la menor y 2,3 veces mayor que la tasa del total del país…”</a:t>
            </a:r>
            <a:endParaRPr lang="es-AR" sz="1625" b="1" i="1" dirty="0"/>
          </a:p>
        </p:txBody>
      </p:sp>
      <p:sp>
        <p:nvSpPr>
          <p:cNvPr id="6" name="Rectángulo 5">
            <a:extLst>
              <a:ext uri="{FF2B5EF4-FFF2-40B4-BE49-F238E27FC236}">
                <a16:creationId xmlns:a16="http://schemas.microsoft.com/office/drawing/2014/main" id="{68EA3E69-9636-4306-8391-C06C34FEB385}"/>
              </a:ext>
            </a:extLst>
          </p:cNvPr>
          <p:cNvSpPr/>
          <p:nvPr/>
        </p:nvSpPr>
        <p:spPr>
          <a:xfrm>
            <a:off x="3992971" y="4805657"/>
            <a:ext cx="3770180" cy="1092607"/>
          </a:xfrm>
          <a:prstGeom prst="rect">
            <a:avLst/>
          </a:prstGeom>
        </p:spPr>
        <p:txBody>
          <a:bodyPr wrap="square">
            <a:spAutoFit/>
          </a:bodyPr>
          <a:lstStyle/>
          <a:p>
            <a:r>
              <a:rPr lang="es-AR" sz="1625" b="1" i="1" dirty="0">
                <a:latin typeface="Montserrat-Regular"/>
              </a:rPr>
              <a:t>“…Buenos Aires notificó casi </a:t>
            </a:r>
            <a:r>
              <a:rPr lang="es-ES" sz="1625" b="1" i="1" dirty="0">
                <a:latin typeface="Montserrat-Regular"/>
              </a:rPr>
              <a:t>la mitad (48,9%) del total de casos nuevos y recaídas y el 72,9% de los con tratamiento previo...”</a:t>
            </a:r>
            <a:endParaRPr lang="es-AR" sz="1625" b="1" i="1" dirty="0"/>
          </a:p>
        </p:txBody>
      </p:sp>
    </p:spTree>
    <p:extLst>
      <p:ext uri="{BB962C8B-B14F-4D97-AF65-F5344CB8AC3E}">
        <p14:creationId xmlns:p14="http://schemas.microsoft.com/office/powerpoint/2010/main" val="759944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E2F08D-EBEC-462E-A54A-257EFC1FBDB2}"/>
              </a:ext>
            </a:extLst>
          </p:cNvPr>
          <p:cNvPicPr>
            <a:picLocks noChangeAspect="1"/>
          </p:cNvPicPr>
          <p:nvPr/>
        </p:nvPicPr>
        <p:blipFill>
          <a:blip r:embed="rId2"/>
          <a:stretch>
            <a:fillRect/>
          </a:stretch>
        </p:blipFill>
        <p:spPr>
          <a:xfrm>
            <a:off x="298300" y="174396"/>
            <a:ext cx="9309399" cy="6084335"/>
          </a:xfrm>
          <a:prstGeom prst="rect">
            <a:avLst/>
          </a:prstGeom>
        </p:spPr>
      </p:pic>
      <p:sp>
        <p:nvSpPr>
          <p:cNvPr id="3" name="TextBox 2">
            <a:extLst>
              <a:ext uri="{FF2B5EF4-FFF2-40B4-BE49-F238E27FC236}">
                <a16:creationId xmlns:a16="http://schemas.microsoft.com/office/drawing/2014/main" id="{6D624EF9-7832-4B95-AC80-EEEB6F502511}"/>
              </a:ext>
            </a:extLst>
          </p:cNvPr>
          <p:cNvSpPr txBox="1"/>
          <p:nvPr/>
        </p:nvSpPr>
        <p:spPr>
          <a:xfrm>
            <a:off x="298300" y="6268105"/>
            <a:ext cx="9309399" cy="430887"/>
          </a:xfrm>
          <a:prstGeom prst="rect">
            <a:avLst/>
          </a:prstGeom>
          <a:noFill/>
        </p:spPr>
        <p:txBody>
          <a:bodyPr wrap="square" rtlCol="0">
            <a:spAutoFit/>
          </a:bodyPr>
          <a:lstStyle/>
          <a:p>
            <a:r>
              <a:rPr lang="es-AR" sz="1100" dirty="0"/>
              <a:t>* Casos notificados en 2017 y registrados en el Sistema hasta el 2 de abril de 2018. La comparación con los casos notificados en 2016 se realiza con los casos registrados en el Sistema hasta el 2 de abril de 2017.</a:t>
            </a:r>
          </a:p>
        </p:txBody>
      </p:sp>
      <p:sp>
        <p:nvSpPr>
          <p:cNvPr id="4" name="TextBox 3">
            <a:extLst>
              <a:ext uri="{FF2B5EF4-FFF2-40B4-BE49-F238E27FC236}">
                <a16:creationId xmlns:a16="http://schemas.microsoft.com/office/drawing/2014/main" id="{ECEF02C9-E88D-44DC-A97D-2342743D3CD2}"/>
              </a:ext>
            </a:extLst>
          </p:cNvPr>
          <p:cNvSpPr txBox="1"/>
          <p:nvPr/>
        </p:nvSpPr>
        <p:spPr>
          <a:xfrm>
            <a:off x="7873233" y="414603"/>
            <a:ext cx="245531" cy="369332"/>
          </a:xfrm>
          <a:prstGeom prst="rect">
            <a:avLst/>
          </a:prstGeom>
          <a:noFill/>
        </p:spPr>
        <p:txBody>
          <a:bodyPr wrap="square" rtlCol="0">
            <a:spAutoFit/>
          </a:bodyPr>
          <a:lstStyle/>
          <a:p>
            <a:r>
              <a:rPr lang="en-US" dirty="0"/>
              <a:t>*</a:t>
            </a:r>
            <a:endParaRPr lang="es-AR" dirty="0"/>
          </a:p>
        </p:txBody>
      </p:sp>
    </p:spTree>
    <p:extLst>
      <p:ext uri="{BB962C8B-B14F-4D97-AF65-F5344CB8AC3E}">
        <p14:creationId xmlns:p14="http://schemas.microsoft.com/office/powerpoint/2010/main" val="4137584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CFF962-92AB-4C48-9D29-1ECA051FF300}"/>
              </a:ext>
            </a:extLst>
          </p:cNvPr>
          <p:cNvPicPr>
            <a:picLocks noChangeAspect="1"/>
          </p:cNvPicPr>
          <p:nvPr/>
        </p:nvPicPr>
        <p:blipFill>
          <a:blip r:embed="rId2"/>
          <a:stretch>
            <a:fillRect/>
          </a:stretch>
        </p:blipFill>
        <p:spPr>
          <a:xfrm>
            <a:off x="298300" y="13023"/>
            <a:ext cx="9309399" cy="6084335"/>
          </a:xfrm>
          <a:prstGeom prst="rect">
            <a:avLst/>
          </a:prstGeom>
        </p:spPr>
      </p:pic>
      <p:sp>
        <p:nvSpPr>
          <p:cNvPr id="8" name="Rectangle 7">
            <a:extLst>
              <a:ext uri="{FF2B5EF4-FFF2-40B4-BE49-F238E27FC236}">
                <a16:creationId xmlns:a16="http://schemas.microsoft.com/office/drawing/2014/main" id="{70FD5970-35D2-4949-979A-D73B92682EB4}"/>
              </a:ext>
            </a:extLst>
          </p:cNvPr>
          <p:cNvSpPr/>
          <p:nvPr/>
        </p:nvSpPr>
        <p:spPr>
          <a:xfrm>
            <a:off x="5607104" y="1605296"/>
            <a:ext cx="3536896" cy="4065701"/>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7" name="Group 6">
            <a:extLst>
              <a:ext uri="{FF2B5EF4-FFF2-40B4-BE49-F238E27FC236}">
                <a16:creationId xmlns:a16="http://schemas.microsoft.com/office/drawing/2014/main" id="{375FC85D-66E1-4BB3-B24D-B871BD493768}"/>
              </a:ext>
            </a:extLst>
          </p:cNvPr>
          <p:cNvGrpSpPr>
            <a:grpSpLocks noChangeAspect="1"/>
          </p:cNvGrpSpPr>
          <p:nvPr/>
        </p:nvGrpSpPr>
        <p:grpSpPr>
          <a:xfrm>
            <a:off x="5780455" y="1890997"/>
            <a:ext cx="3291550" cy="3780000"/>
            <a:chOff x="5207157" y="897188"/>
            <a:chExt cx="4698843" cy="5396133"/>
          </a:xfrm>
          <a:solidFill>
            <a:schemeClr val="bg1"/>
          </a:solidFill>
        </p:grpSpPr>
        <p:pic>
          <p:nvPicPr>
            <p:cNvPr id="3" name="Imagen 3">
              <a:extLst>
                <a:ext uri="{FF2B5EF4-FFF2-40B4-BE49-F238E27FC236}">
                  <a16:creationId xmlns:a16="http://schemas.microsoft.com/office/drawing/2014/main" id="{8368EEB6-72F2-45D1-8D96-4D05AD3EFDD7}"/>
                </a:ext>
              </a:extLst>
            </p:cNvPr>
            <p:cNvPicPr>
              <a:picLocks noChangeAspect="1"/>
            </p:cNvPicPr>
            <p:nvPr/>
          </p:nvPicPr>
          <p:blipFill rotWithShape="1">
            <a:blip r:embed="rId3"/>
            <a:srcRect l="32567" r="33716"/>
            <a:stretch/>
          </p:blipFill>
          <p:spPr>
            <a:xfrm>
              <a:off x="5207157" y="897188"/>
              <a:ext cx="3339928" cy="5396133"/>
            </a:xfrm>
            <a:prstGeom prst="rect">
              <a:avLst/>
            </a:prstGeom>
            <a:grpFill/>
          </p:spPr>
        </p:pic>
        <p:pic>
          <p:nvPicPr>
            <p:cNvPr id="4" name="Imagen 4">
              <a:extLst>
                <a:ext uri="{FF2B5EF4-FFF2-40B4-BE49-F238E27FC236}">
                  <a16:creationId xmlns:a16="http://schemas.microsoft.com/office/drawing/2014/main" id="{DEE5AD56-CB8C-4DC7-96C4-F2E9DE8A5662}"/>
                </a:ext>
              </a:extLst>
            </p:cNvPr>
            <p:cNvPicPr>
              <a:picLocks noChangeAspect="1"/>
            </p:cNvPicPr>
            <p:nvPr/>
          </p:nvPicPr>
          <p:blipFill>
            <a:blip r:embed="rId4"/>
            <a:stretch>
              <a:fillRect/>
            </a:stretch>
          </p:blipFill>
          <p:spPr>
            <a:xfrm>
              <a:off x="7151440" y="4801700"/>
              <a:ext cx="1013817" cy="1160859"/>
            </a:xfrm>
            <a:prstGeom prst="rect">
              <a:avLst/>
            </a:prstGeom>
            <a:grpFill/>
          </p:spPr>
        </p:pic>
        <p:sp>
          <p:nvSpPr>
            <p:cNvPr id="5" name="CuadroTexto 5">
              <a:extLst>
                <a:ext uri="{FF2B5EF4-FFF2-40B4-BE49-F238E27FC236}">
                  <a16:creationId xmlns:a16="http://schemas.microsoft.com/office/drawing/2014/main" id="{5E8E833A-5810-45C0-AE3C-741FDD3E98A3}"/>
                </a:ext>
              </a:extLst>
            </p:cNvPr>
            <p:cNvSpPr txBox="1"/>
            <p:nvPr/>
          </p:nvSpPr>
          <p:spPr>
            <a:xfrm>
              <a:off x="6878219" y="4551631"/>
              <a:ext cx="1560258" cy="285588"/>
            </a:xfrm>
            <a:prstGeom prst="rect">
              <a:avLst/>
            </a:prstGeom>
            <a:grpFill/>
          </p:spPr>
          <p:txBody>
            <a:bodyPr wrap="square" rtlCol="0">
              <a:spAutoFit/>
            </a:bodyPr>
            <a:lstStyle/>
            <a:p>
              <a:pPr algn="ctr"/>
              <a:r>
                <a:rPr lang="es-AR" sz="700" dirty="0"/>
                <a:t>Tasas por 100.000</a:t>
              </a:r>
            </a:p>
          </p:txBody>
        </p:sp>
        <p:pic>
          <p:nvPicPr>
            <p:cNvPr id="6" name="Imagen 7">
              <a:extLst>
                <a:ext uri="{FF2B5EF4-FFF2-40B4-BE49-F238E27FC236}">
                  <a16:creationId xmlns:a16="http://schemas.microsoft.com/office/drawing/2014/main" id="{B4B31D85-31BF-462B-9FD8-712DE9578046}"/>
                </a:ext>
              </a:extLst>
            </p:cNvPr>
            <p:cNvPicPr>
              <a:picLocks noChangeAspect="1"/>
            </p:cNvPicPr>
            <p:nvPr/>
          </p:nvPicPr>
          <p:blipFill>
            <a:blip r:embed="rId5"/>
            <a:stretch>
              <a:fillRect/>
            </a:stretch>
          </p:blipFill>
          <p:spPr>
            <a:xfrm>
              <a:off x="8112211" y="2300566"/>
              <a:ext cx="1793789" cy="977138"/>
            </a:xfrm>
            <a:prstGeom prst="rect">
              <a:avLst/>
            </a:prstGeom>
            <a:grpFill/>
          </p:spPr>
        </p:pic>
      </p:grpSp>
      <p:sp>
        <p:nvSpPr>
          <p:cNvPr id="9" name="TextBox 8">
            <a:extLst>
              <a:ext uri="{FF2B5EF4-FFF2-40B4-BE49-F238E27FC236}">
                <a16:creationId xmlns:a16="http://schemas.microsoft.com/office/drawing/2014/main" id="{80C1A3AF-4B21-4F34-A739-7F06F0BA5212}"/>
              </a:ext>
            </a:extLst>
          </p:cNvPr>
          <p:cNvSpPr txBox="1"/>
          <p:nvPr/>
        </p:nvSpPr>
        <p:spPr>
          <a:xfrm>
            <a:off x="142397" y="6097358"/>
            <a:ext cx="9763603" cy="769441"/>
          </a:xfrm>
          <a:prstGeom prst="rect">
            <a:avLst/>
          </a:prstGeom>
          <a:noFill/>
        </p:spPr>
        <p:txBody>
          <a:bodyPr wrap="square" rtlCol="0">
            <a:spAutoFit/>
          </a:bodyPr>
          <a:lstStyle/>
          <a:p>
            <a:r>
              <a:rPr lang="es-AR" sz="11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100" dirty="0"/>
              <a:t>* Casos notificados en 2017 y registrados en el Sistema hasta el 2 de abril de 2018.</a:t>
            </a:r>
          </a:p>
        </p:txBody>
      </p:sp>
    </p:spTree>
    <p:extLst>
      <p:ext uri="{BB962C8B-B14F-4D97-AF65-F5344CB8AC3E}">
        <p14:creationId xmlns:p14="http://schemas.microsoft.com/office/powerpoint/2010/main" val="4006904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sp>
        <p:nvSpPr>
          <p:cNvPr id="15" name="Subtitle 2"/>
          <p:cNvSpPr txBox="1">
            <a:spLocks/>
          </p:cNvSpPr>
          <p:nvPr/>
        </p:nvSpPr>
        <p:spPr>
          <a:xfrm>
            <a:off x="463412" y="2224228"/>
            <a:ext cx="8979175" cy="684000"/>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b="1" dirty="0">
                <a:solidFill>
                  <a:schemeClr val="tx1"/>
                </a:solidFill>
              </a:rPr>
              <a:t>Situación de la Tuberculosis Infantil en Argentina</a:t>
            </a:r>
          </a:p>
        </p:txBody>
      </p:sp>
      <p:sp>
        <p:nvSpPr>
          <p:cNvPr id="14" name="CuadroTexto 13"/>
          <p:cNvSpPr txBox="1"/>
          <p:nvPr/>
        </p:nvSpPr>
        <p:spPr>
          <a:xfrm>
            <a:off x="601957" y="1552410"/>
            <a:ext cx="8979175" cy="461665"/>
          </a:xfrm>
          <a:prstGeom prst="rect">
            <a:avLst/>
          </a:prstGeom>
          <a:noFill/>
        </p:spPr>
        <p:txBody>
          <a:bodyPr wrap="square" rtlCol="0">
            <a:spAutoFit/>
          </a:bodyPr>
          <a:lstStyle/>
          <a:p>
            <a:pPr algn="ctr"/>
            <a:r>
              <a:rPr lang="es-AR" sz="2400" b="1" dirty="0"/>
              <a:t>4 de mayo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id="{CAB3E0B2-87D5-4CDE-94D7-57FB0DE17E84}"/>
              </a:ext>
            </a:extLst>
          </p:cNvPr>
          <p:cNvSpPr txBox="1"/>
          <p:nvPr/>
        </p:nvSpPr>
        <p:spPr>
          <a:xfrm>
            <a:off x="5948478" y="4490250"/>
            <a:ext cx="3794958" cy="1384995"/>
          </a:xfrm>
          <a:prstGeom prst="rect">
            <a:avLst/>
          </a:prstGeom>
          <a:noFill/>
        </p:spPr>
        <p:txBody>
          <a:bodyPr wrap="square" rtlCol="0">
            <a:spAutoFit/>
          </a:bodyPr>
          <a:lstStyle/>
          <a:p>
            <a:pPr algn="ctr"/>
            <a:r>
              <a:rPr lang="es-AR" sz="1200" b="1" dirty="0"/>
              <a:t>Juan Carlos Bossio</a:t>
            </a:r>
          </a:p>
          <a:p>
            <a:pPr algn="ctr"/>
            <a:r>
              <a:rPr lang="es-AR" sz="1200" dirty="0"/>
              <a:t>Departamento Programas de Salud</a:t>
            </a:r>
          </a:p>
          <a:p>
            <a:pPr algn="ctr"/>
            <a:r>
              <a:rPr lang="es-AR" sz="1200" dirty="0"/>
              <a:t>INER “Emilio Coni” – ANLIS “Carlos G. Malbrán”</a:t>
            </a:r>
          </a:p>
          <a:p>
            <a:pPr algn="ctr"/>
            <a:r>
              <a:rPr lang="es-AR" sz="1200" dirty="0"/>
              <a:t>Ministerio de Salud de la Nación</a:t>
            </a:r>
          </a:p>
          <a:p>
            <a:pPr algn="ctr"/>
            <a:r>
              <a:rPr lang="es-AR" sz="1200" dirty="0">
                <a:hlinkClick r:id="rId5"/>
              </a:rPr>
              <a:t>Jcbossio29</a:t>
            </a:r>
            <a:r>
              <a:rPr lang="en-US" sz="1200" dirty="0">
                <a:hlinkClick r:id="rId5"/>
              </a:rPr>
              <a:t>@gmail.com</a:t>
            </a:r>
            <a:endParaRPr lang="en-US" sz="1200" dirty="0"/>
          </a:p>
          <a:p>
            <a:pPr algn="ctr"/>
            <a:r>
              <a:rPr lang="es-AR" sz="1200" i="1" dirty="0">
                <a:hlinkClick r:id="rId6"/>
              </a:rPr>
              <a:t>www.anlis.gov.ar/iner/</a:t>
            </a:r>
            <a:endParaRPr lang="es-AR" sz="1200" i="1" dirty="0"/>
          </a:p>
          <a:p>
            <a:pPr algn="ctr"/>
            <a:endParaRPr lang="es-AR" sz="1200" dirty="0"/>
          </a:p>
        </p:txBody>
      </p:sp>
      <p:pic>
        <p:nvPicPr>
          <p:cNvPr id="16" name="Picture 15">
            <a:extLst>
              <a:ext uri="{FF2B5EF4-FFF2-40B4-BE49-F238E27FC236}">
                <a16:creationId xmlns:a16="http://schemas.microsoft.com/office/drawing/2014/main" id="{2F5BAE7B-139E-4F9E-892A-490BFB880A43}"/>
              </a:ext>
            </a:extLst>
          </p:cNvPr>
          <p:cNvPicPr>
            <a:picLocks noChangeAspect="1"/>
          </p:cNvPicPr>
          <p:nvPr/>
        </p:nvPicPr>
        <p:blipFill rotWithShape="1">
          <a:blip r:embed="rId7"/>
          <a:srcRect l="14145" t="26571" r="66647" b="51864"/>
          <a:stretch/>
        </p:blipFill>
        <p:spPr>
          <a:xfrm>
            <a:off x="299332" y="399864"/>
            <a:ext cx="1902691" cy="1201580"/>
          </a:xfrm>
          <a:prstGeom prst="rect">
            <a:avLst/>
          </a:prstGeom>
        </p:spPr>
      </p:pic>
      <p:pic>
        <p:nvPicPr>
          <p:cNvPr id="17" name="Picture 16">
            <a:extLst>
              <a:ext uri="{FF2B5EF4-FFF2-40B4-BE49-F238E27FC236}">
                <a16:creationId xmlns:a16="http://schemas.microsoft.com/office/drawing/2014/main" id="{AF8DFB19-8ECC-4ECC-B210-6D7E12F34CD9}"/>
              </a:ext>
            </a:extLst>
          </p:cNvPr>
          <p:cNvPicPr>
            <a:picLocks noChangeAspect="1"/>
          </p:cNvPicPr>
          <p:nvPr/>
        </p:nvPicPr>
        <p:blipFill rotWithShape="1">
          <a:blip r:embed="rId7"/>
          <a:srcRect l="80159" t="18052" r="10983" b="57058"/>
          <a:stretch/>
        </p:blipFill>
        <p:spPr>
          <a:xfrm>
            <a:off x="8865982" y="307215"/>
            <a:ext cx="877454" cy="1386879"/>
          </a:xfrm>
          <a:prstGeom prst="rect">
            <a:avLst/>
          </a:prstGeom>
        </p:spPr>
      </p:pic>
      <p:sp>
        <p:nvSpPr>
          <p:cNvPr id="7" name="TextBox 6">
            <a:extLst>
              <a:ext uri="{FF2B5EF4-FFF2-40B4-BE49-F238E27FC236}">
                <a16:creationId xmlns:a16="http://schemas.microsoft.com/office/drawing/2014/main" id="{166C4064-4608-4175-AA56-E9F00411C832}"/>
              </a:ext>
            </a:extLst>
          </p:cNvPr>
          <p:cNvSpPr txBox="1"/>
          <p:nvPr/>
        </p:nvSpPr>
        <p:spPr>
          <a:xfrm>
            <a:off x="2029562" y="538990"/>
            <a:ext cx="6271492" cy="923330"/>
          </a:xfrm>
          <a:prstGeom prst="rect">
            <a:avLst/>
          </a:prstGeom>
          <a:noFill/>
        </p:spPr>
        <p:txBody>
          <a:bodyPr wrap="square" rtlCol="0">
            <a:spAutoFit/>
          </a:bodyPr>
          <a:lstStyle/>
          <a:p>
            <a:pPr algn="ctr"/>
            <a:r>
              <a:rPr lang="es-AR" b="1" dirty="0">
                <a:latin typeface="Arial" panose="020B0604020202020204" pitchFamily="34" charset="0"/>
                <a:cs typeface="Arial" panose="020B0604020202020204" pitchFamily="34" charset="0"/>
              </a:rPr>
              <a:t>TUBERCULOSIS EN PEDIATRÍA</a:t>
            </a:r>
          </a:p>
          <a:p>
            <a:pPr algn="ctr"/>
            <a:r>
              <a:rPr lang="es-AR" b="1" dirty="0">
                <a:latin typeface="Arial" panose="020B0604020202020204" pitchFamily="34" charset="0"/>
                <a:cs typeface="Arial" panose="020B0604020202020204" pitchFamily="34" charset="0"/>
              </a:rPr>
              <a:t>Ateneo Conjunto</a:t>
            </a:r>
          </a:p>
          <a:p>
            <a:pPr algn="ctr"/>
            <a:r>
              <a:rPr lang="es-AR" b="1" dirty="0">
                <a:latin typeface="Arial" panose="020B0604020202020204" pitchFamily="34" charset="0"/>
                <a:cs typeface="Arial" panose="020B0604020202020204" pitchFamily="34" charset="0"/>
              </a:rPr>
              <a:t>Programa TBC Santa Cruz – Instituto Raúl </a:t>
            </a:r>
            <a:r>
              <a:rPr lang="es-AR" b="1" dirty="0" err="1">
                <a:latin typeface="Arial" panose="020B0604020202020204" pitchFamily="34" charset="0"/>
                <a:cs typeface="Arial" panose="020B0604020202020204" pitchFamily="34" charset="0"/>
              </a:rPr>
              <a:t>Vaccarezza</a:t>
            </a:r>
            <a:endParaRPr lang="es-AR" b="1" dirty="0">
              <a:latin typeface="Arial" panose="020B0604020202020204" pitchFamily="34" charset="0"/>
              <a:cs typeface="Arial" panose="020B0604020202020204" pitchFamily="34" charset="0"/>
            </a:endParaRPr>
          </a:p>
        </p:txBody>
      </p:sp>
      <p:cxnSp>
        <p:nvCxnSpPr>
          <p:cNvPr id="18" name="Conector recto 11">
            <a:extLst>
              <a:ext uri="{FF2B5EF4-FFF2-40B4-BE49-F238E27FC236}">
                <a16:creationId xmlns:a16="http://schemas.microsoft.com/office/drawing/2014/main" id="{0B694D7C-74B0-48BD-8466-AE134EC310A7}"/>
              </a:ext>
            </a:extLst>
          </p:cNvPr>
          <p:cNvCxnSpPr>
            <a:cxnSpLocks/>
          </p:cNvCxnSpPr>
          <p:nvPr/>
        </p:nvCxnSpPr>
        <p:spPr>
          <a:xfrm flipV="1">
            <a:off x="299332" y="262318"/>
            <a:ext cx="9370341" cy="10080"/>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78C4535-9DA0-4ADE-B55A-4CEC52888FF8}"/>
              </a:ext>
            </a:extLst>
          </p:cNvPr>
          <p:cNvSpPr txBox="1"/>
          <p:nvPr/>
        </p:nvSpPr>
        <p:spPr>
          <a:xfrm>
            <a:off x="1076647" y="3231691"/>
            <a:ext cx="7900012" cy="461665"/>
          </a:xfrm>
          <a:prstGeom prst="rect">
            <a:avLst/>
          </a:prstGeom>
          <a:noFill/>
        </p:spPr>
        <p:txBody>
          <a:bodyPr wrap="square" rtlCol="0">
            <a:spAutoFit/>
          </a:bodyPr>
          <a:lstStyle/>
          <a:p>
            <a:pPr algn="ctr"/>
            <a:r>
              <a:rPr lang="es-AR" sz="2400" dirty="0">
                <a:latin typeface="Arial Black" panose="020B0A04020102020204" pitchFamily="34" charset="0"/>
              </a:rPr>
              <a:t>MORTALIDAD POR TUBERCULOSIS</a:t>
            </a:r>
          </a:p>
        </p:txBody>
      </p:sp>
    </p:spTree>
    <p:extLst>
      <p:ext uri="{BB962C8B-B14F-4D97-AF65-F5344CB8AC3E}">
        <p14:creationId xmlns:p14="http://schemas.microsoft.com/office/powerpoint/2010/main" val="1788806190"/>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F3C08D-5C9C-4072-BFE1-BEEE3F329856}"/>
              </a:ext>
            </a:extLst>
          </p:cNvPr>
          <p:cNvPicPr>
            <a:picLocks noChangeAspect="1"/>
          </p:cNvPicPr>
          <p:nvPr/>
        </p:nvPicPr>
        <p:blipFill>
          <a:blip r:embed="rId2"/>
          <a:stretch>
            <a:fillRect/>
          </a:stretch>
        </p:blipFill>
        <p:spPr>
          <a:xfrm>
            <a:off x="298300" y="58942"/>
            <a:ext cx="9309399" cy="6084335"/>
          </a:xfrm>
          <a:prstGeom prst="rect">
            <a:avLst/>
          </a:prstGeom>
        </p:spPr>
      </p:pic>
      <p:sp>
        <p:nvSpPr>
          <p:cNvPr id="3" name="TextBox 2">
            <a:extLst>
              <a:ext uri="{FF2B5EF4-FFF2-40B4-BE49-F238E27FC236}">
                <a16:creationId xmlns:a16="http://schemas.microsoft.com/office/drawing/2014/main" id="{45ED5753-6D86-4F30-955A-F942E63319B2}"/>
              </a:ext>
            </a:extLst>
          </p:cNvPr>
          <p:cNvSpPr txBox="1"/>
          <p:nvPr/>
        </p:nvSpPr>
        <p:spPr>
          <a:xfrm>
            <a:off x="298300" y="6198894"/>
            <a:ext cx="9309399" cy="600164"/>
          </a:xfrm>
          <a:prstGeom prst="rect">
            <a:avLst/>
          </a:prstGeom>
          <a:noFill/>
        </p:spPr>
        <p:txBody>
          <a:bodyPr wrap="square" rtlCol="0">
            <a:spAutoFit/>
          </a:bodyPr>
          <a:lstStyle/>
          <a:p>
            <a:r>
              <a:rPr lang="es-AR" sz="11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p:txBody>
      </p:sp>
      <p:sp>
        <p:nvSpPr>
          <p:cNvPr id="4" name="CuadroTexto 5">
            <a:extLst>
              <a:ext uri="{FF2B5EF4-FFF2-40B4-BE49-F238E27FC236}">
                <a16:creationId xmlns:a16="http://schemas.microsoft.com/office/drawing/2014/main" id="{BCD8F1E3-705F-43B8-8ACD-DA7FEF928663}"/>
              </a:ext>
            </a:extLst>
          </p:cNvPr>
          <p:cNvSpPr txBox="1"/>
          <p:nvPr/>
        </p:nvSpPr>
        <p:spPr>
          <a:xfrm>
            <a:off x="4562764" y="792361"/>
            <a:ext cx="4198395" cy="1200329"/>
          </a:xfrm>
          <a:prstGeom prst="rect">
            <a:avLst/>
          </a:prstGeom>
          <a:solidFill>
            <a:schemeClr val="bg1"/>
          </a:solidFill>
          <a:ln>
            <a:solidFill>
              <a:schemeClr val="tx1"/>
            </a:solidFill>
          </a:ln>
        </p:spPr>
        <p:txBody>
          <a:bodyPr wrap="square" rtlCol="0">
            <a:spAutoFit/>
          </a:bodyPr>
          <a:lstStyle/>
          <a:p>
            <a:pPr algn="ctr"/>
            <a:r>
              <a:rPr lang="es-ES" sz="1200" b="1" dirty="0">
                <a:latin typeface="Calibri" pitchFamily="34" charset="0"/>
              </a:rPr>
              <a:t>Desde 1980 hasta 2016 la mortalidad disminuyó (p</a:t>
            </a:r>
            <a:r>
              <a:rPr lang="en-US" sz="1200" b="1" dirty="0">
                <a:latin typeface="Calibri" pitchFamily="34" charset="0"/>
              </a:rPr>
              <a:t>&lt;&lt;0,001)</a:t>
            </a:r>
            <a:endParaRPr lang="es-ES" sz="1200" b="1" dirty="0">
              <a:latin typeface="Calibri" pitchFamily="34" charset="0"/>
            </a:endParaRPr>
          </a:p>
          <a:p>
            <a:pPr algn="ctr"/>
            <a:r>
              <a:rPr lang="es-ES" sz="1200" b="1" dirty="0">
                <a:latin typeface="Calibri" pitchFamily="34" charset="0"/>
              </a:rPr>
              <a:t>-3,97%  (-4,21; -3,92) </a:t>
            </a:r>
          </a:p>
          <a:p>
            <a:pPr algn="ctr"/>
            <a:endParaRPr lang="es-AR" sz="1200" b="1" dirty="0">
              <a:latin typeface="Calibri" pitchFamily="34" charset="0"/>
            </a:endParaRPr>
          </a:p>
          <a:p>
            <a:pPr algn="ctr"/>
            <a:r>
              <a:rPr lang="es-AR" sz="1200" b="1" dirty="0">
                <a:latin typeface="Calibri" pitchFamily="34" charset="0"/>
              </a:rPr>
              <a:t>A partir de 2010 (2010-2016) la mortalidad fue al aumento (no estadísticamente significativo, p=0,11)</a:t>
            </a:r>
          </a:p>
          <a:p>
            <a:pPr algn="ctr"/>
            <a:r>
              <a:rPr lang="es-AR" sz="1200" b="1" dirty="0">
                <a:latin typeface="Calibri" pitchFamily="34" charset="0"/>
              </a:rPr>
              <a:t>1,00% (-0,33; 2,34)</a:t>
            </a:r>
          </a:p>
        </p:txBody>
      </p:sp>
    </p:spTree>
    <p:extLst>
      <p:ext uri="{BB962C8B-B14F-4D97-AF65-F5344CB8AC3E}">
        <p14:creationId xmlns:p14="http://schemas.microsoft.com/office/powerpoint/2010/main" val="1842717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95AFC1-F935-47BE-BC4D-3343A80B5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
        <p:nvSpPr>
          <p:cNvPr id="4" name="TextBox 3">
            <a:extLst>
              <a:ext uri="{FF2B5EF4-FFF2-40B4-BE49-F238E27FC236}">
                <a16:creationId xmlns:a16="http://schemas.microsoft.com/office/drawing/2014/main" id="{70E5B67A-D57F-49E2-B7D4-6704FB1DF27D}"/>
              </a:ext>
            </a:extLst>
          </p:cNvPr>
          <p:cNvSpPr txBox="1"/>
          <p:nvPr/>
        </p:nvSpPr>
        <p:spPr>
          <a:xfrm>
            <a:off x="7352145" y="1055554"/>
            <a:ext cx="2339108" cy="3139321"/>
          </a:xfrm>
          <a:prstGeom prst="rect">
            <a:avLst/>
          </a:prstGeom>
          <a:solidFill>
            <a:schemeClr val="accent6">
              <a:lumMod val="60000"/>
              <a:lumOff val="40000"/>
            </a:schemeClr>
          </a:solidFill>
        </p:spPr>
        <p:txBody>
          <a:bodyPr wrap="square" rtlCol="0">
            <a:spAutoFit/>
          </a:bodyPr>
          <a:lstStyle/>
          <a:p>
            <a:pPr algn="ctr"/>
            <a:r>
              <a:rPr lang="en-US" b="1" dirty="0"/>
              <a:t>L</a:t>
            </a:r>
            <a:r>
              <a:rPr lang="es-AR" b="1" dirty="0"/>
              <a:t>a tendencia de la mortalidad por tuberculosis en menores de 15 años fue al descenso desde 1980 a 2016</a:t>
            </a:r>
          </a:p>
          <a:p>
            <a:pPr algn="ctr"/>
            <a:endParaRPr lang="es-AR" b="1" dirty="0"/>
          </a:p>
          <a:p>
            <a:pPr algn="ctr"/>
            <a:r>
              <a:rPr lang="es-AR" b="1" dirty="0"/>
              <a:t>En 2015 hubo 10 muertes y en 2016 hubo 7 muertes de menores de 15 años.</a:t>
            </a:r>
          </a:p>
        </p:txBody>
      </p:sp>
      <p:sp>
        <p:nvSpPr>
          <p:cNvPr id="5" name="TextBox 4">
            <a:extLst>
              <a:ext uri="{FF2B5EF4-FFF2-40B4-BE49-F238E27FC236}">
                <a16:creationId xmlns:a16="http://schemas.microsoft.com/office/drawing/2014/main" id="{C2908790-84D4-4321-9785-9EE5ED488468}"/>
              </a:ext>
            </a:extLst>
          </p:cNvPr>
          <p:cNvSpPr txBox="1"/>
          <p:nvPr/>
        </p:nvSpPr>
        <p:spPr>
          <a:xfrm>
            <a:off x="7352145" y="4625147"/>
            <a:ext cx="2339108" cy="1477328"/>
          </a:xfrm>
          <a:prstGeom prst="rect">
            <a:avLst/>
          </a:prstGeom>
          <a:noFill/>
        </p:spPr>
        <p:txBody>
          <a:bodyPr wrap="square" rtlCol="0">
            <a:spAutoFit/>
          </a:bodyPr>
          <a:lstStyle/>
          <a:p>
            <a:r>
              <a:rPr lang="es-AR" sz="1000" dirty="0"/>
              <a:t>Fuente: Instituto Nacional de Enfermedades Respiratorias (INER) “Emilio Coni”, Administración Nacional de Laboratorios e Institutos de Salud (ANLIS) “Carlos G. Malbrán”, con base en datos de la Dirección de Estadísticas e Información de Salud (DEIS). Ministerio de Salud de la Nación, Argentina, 19 de abril de 2018.</a:t>
            </a:r>
          </a:p>
        </p:txBody>
      </p:sp>
    </p:spTree>
    <p:extLst>
      <p:ext uri="{BB962C8B-B14F-4D97-AF65-F5344CB8AC3E}">
        <p14:creationId xmlns:p14="http://schemas.microsoft.com/office/powerpoint/2010/main" val="1604786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sp>
        <p:nvSpPr>
          <p:cNvPr id="15" name="Subtitle 2"/>
          <p:cNvSpPr txBox="1">
            <a:spLocks/>
          </p:cNvSpPr>
          <p:nvPr/>
        </p:nvSpPr>
        <p:spPr>
          <a:xfrm>
            <a:off x="463412" y="2224228"/>
            <a:ext cx="8979175" cy="684000"/>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b="1" dirty="0">
                <a:solidFill>
                  <a:schemeClr val="tx1"/>
                </a:solidFill>
              </a:rPr>
              <a:t>Situación de la Tuberculosis Infantil en Argentina</a:t>
            </a:r>
          </a:p>
        </p:txBody>
      </p:sp>
      <p:sp>
        <p:nvSpPr>
          <p:cNvPr id="14" name="CuadroTexto 13"/>
          <p:cNvSpPr txBox="1"/>
          <p:nvPr/>
        </p:nvSpPr>
        <p:spPr>
          <a:xfrm>
            <a:off x="601957" y="1552410"/>
            <a:ext cx="8979175" cy="461665"/>
          </a:xfrm>
          <a:prstGeom prst="rect">
            <a:avLst/>
          </a:prstGeom>
          <a:noFill/>
        </p:spPr>
        <p:txBody>
          <a:bodyPr wrap="square" rtlCol="0">
            <a:spAutoFit/>
          </a:bodyPr>
          <a:lstStyle/>
          <a:p>
            <a:pPr algn="ctr"/>
            <a:r>
              <a:rPr lang="es-AR" sz="2400" b="1" dirty="0"/>
              <a:t>4 de mayo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id="{CAB3E0B2-87D5-4CDE-94D7-57FB0DE17E84}"/>
              </a:ext>
            </a:extLst>
          </p:cNvPr>
          <p:cNvSpPr txBox="1"/>
          <p:nvPr/>
        </p:nvSpPr>
        <p:spPr>
          <a:xfrm>
            <a:off x="5948478" y="4490250"/>
            <a:ext cx="3794958" cy="1384995"/>
          </a:xfrm>
          <a:prstGeom prst="rect">
            <a:avLst/>
          </a:prstGeom>
          <a:noFill/>
        </p:spPr>
        <p:txBody>
          <a:bodyPr wrap="square" rtlCol="0">
            <a:spAutoFit/>
          </a:bodyPr>
          <a:lstStyle/>
          <a:p>
            <a:pPr algn="ctr"/>
            <a:r>
              <a:rPr lang="es-AR" sz="1200" b="1" dirty="0"/>
              <a:t>Juan Carlos Bossio</a:t>
            </a:r>
          </a:p>
          <a:p>
            <a:pPr algn="ctr"/>
            <a:r>
              <a:rPr lang="es-AR" sz="1200" dirty="0"/>
              <a:t>Departamento Programas de Salud</a:t>
            </a:r>
          </a:p>
          <a:p>
            <a:pPr algn="ctr"/>
            <a:r>
              <a:rPr lang="es-AR" sz="1200" dirty="0"/>
              <a:t>INER “Emilio Coni” – ANLIS “Carlos G. Malbrán”</a:t>
            </a:r>
          </a:p>
          <a:p>
            <a:pPr algn="ctr"/>
            <a:r>
              <a:rPr lang="es-AR" sz="1200" dirty="0"/>
              <a:t>Ministerio de Salud de la Nación</a:t>
            </a:r>
          </a:p>
          <a:p>
            <a:pPr algn="ctr"/>
            <a:r>
              <a:rPr lang="es-AR" sz="1200" dirty="0">
                <a:hlinkClick r:id="rId5"/>
              </a:rPr>
              <a:t>Jcbossio29</a:t>
            </a:r>
            <a:r>
              <a:rPr lang="en-US" sz="1200" dirty="0">
                <a:hlinkClick r:id="rId5"/>
              </a:rPr>
              <a:t>@gmail.com</a:t>
            </a:r>
            <a:endParaRPr lang="en-US" sz="1200" dirty="0"/>
          </a:p>
          <a:p>
            <a:pPr algn="ctr"/>
            <a:r>
              <a:rPr lang="es-AR" sz="1200" i="1" dirty="0">
                <a:hlinkClick r:id="rId6"/>
              </a:rPr>
              <a:t>www.anlis.gov.ar/iner/</a:t>
            </a:r>
            <a:endParaRPr lang="es-AR" sz="1200" i="1" dirty="0"/>
          </a:p>
          <a:p>
            <a:pPr algn="ctr"/>
            <a:endParaRPr lang="es-AR" sz="1200" dirty="0"/>
          </a:p>
        </p:txBody>
      </p:sp>
      <p:pic>
        <p:nvPicPr>
          <p:cNvPr id="16" name="Picture 15">
            <a:extLst>
              <a:ext uri="{FF2B5EF4-FFF2-40B4-BE49-F238E27FC236}">
                <a16:creationId xmlns:a16="http://schemas.microsoft.com/office/drawing/2014/main" id="{2F5BAE7B-139E-4F9E-892A-490BFB880A43}"/>
              </a:ext>
            </a:extLst>
          </p:cNvPr>
          <p:cNvPicPr>
            <a:picLocks noChangeAspect="1"/>
          </p:cNvPicPr>
          <p:nvPr/>
        </p:nvPicPr>
        <p:blipFill rotWithShape="1">
          <a:blip r:embed="rId7"/>
          <a:srcRect l="14145" t="26571" r="66647" b="51864"/>
          <a:stretch/>
        </p:blipFill>
        <p:spPr>
          <a:xfrm>
            <a:off x="299332" y="399864"/>
            <a:ext cx="1902691" cy="1201580"/>
          </a:xfrm>
          <a:prstGeom prst="rect">
            <a:avLst/>
          </a:prstGeom>
        </p:spPr>
      </p:pic>
      <p:pic>
        <p:nvPicPr>
          <p:cNvPr id="17" name="Picture 16">
            <a:extLst>
              <a:ext uri="{FF2B5EF4-FFF2-40B4-BE49-F238E27FC236}">
                <a16:creationId xmlns:a16="http://schemas.microsoft.com/office/drawing/2014/main" id="{AF8DFB19-8ECC-4ECC-B210-6D7E12F34CD9}"/>
              </a:ext>
            </a:extLst>
          </p:cNvPr>
          <p:cNvPicPr>
            <a:picLocks noChangeAspect="1"/>
          </p:cNvPicPr>
          <p:nvPr/>
        </p:nvPicPr>
        <p:blipFill rotWithShape="1">
          <a:blip r:embed="rId7"/>
          <a:srcRect l="80159" t="18052" r="10983" b="57058"/>
          <a:stretch/>
        </p:blipFill>
        <p:spPr>
          <a:xfrm>
            <a:off x="8865982" y="307215"/>
            <a:ext cx="877454" cy="1386879"/>
          </a:xfrm>
          <a:prstGeom prst="rect">
            <a:avLst/>
          </a:prstGeom>
        </p:spPr>
      </p:pic>
      <p:sp>
        <p:nvSpPr>
          <p:cNvPr id="7" name="TextBox 6">
            <a:extLst>
              <a:ext uri="{FF2B5EF4-FFF2-40B4-BE49-F238E27FC236}">
                <a16:creationId xmlns:a16="http://schemas.microsoft.com/office/drawing/2014/main" id="{166C4064-4608-4175-AA56-E9F00411C832}"/>
              </a:ext>
            </a:extLst>
          </p:cNvPr>
          <p:cNvSpPr txBox="1"/>
          <p:nvPr/>
        </p:nvSpPr>
        <p:spPr>
          <a:xfrm>
            <a:off x="2029562" y="538990"/>
            <a:ext cx="6271492" cy="923330"/>
          </a:xfrm>
          <a:prstGeom prst="rect">
            <a:avLst/>
          </a:prstGeom>
          <a:noFill/>
        </p:spPr>
        <p:txBody>
          <a:bodyPr wrap="square" rtlCol="0">
            <a:spAutoFit/>
          </a:bodyPr>
          <a:lstStyle/>
          <a:p>
            <a:pPr algn="ctr"/>
            <a:r>
              <a:rPr lang="es-AR" b="1" dirty="0">
                <a:latin typeface="Arial" panose="020B0604020202020204" pitchFamily="34" charset="0"/>
                <a:cs typeface="Arial" panose="020B0604020202020204" pitchFamily="34" charset="0"/>
              </a:rPr>
              <a:t>TUBERCULOSIS EN PEDIATRÍA</a:t>
            </a:r>
          </a:p>
          <a:p>
            <a:pPr algn="ctr"/>
            <a:r>
              <a:rPr lang="es-AR" b="1" dirty="0">
                <a:latin typeface="Arial" panose="020B0604020202020204" pitchFamily="34" charset="0"/>
                <a:cs typeface="Arial" panose="020B0604020202020204" pitchFamily="34" charset="0"/>
              </a:rPr>
              <a:t>Ateneo Conjunto</a:t>
            </a:r>
          </a:p>
          <a:p>
            <a:pPr algn="ctr"/>
            <a:r>
              <a:rPr lang="es-AR" b="1" dirty="0">
                <a:latin typeface="Arial" panose="020B0604020202020204" pitchFamily="34" charset="0"/>
                <a:cs typeface="Arial" panose="020B0604020202020204" pitchFamily="34" charset="0"/>
              </a:rPr>
              <a:t>Programa TBC Santa Cruz – Instituto Raúl </a:t>
            </a:r>
            <a:r>
              <a:rPr lang="es-AR" b="1" dirty="0" err="1">
                <a:latin typeface="Arial" panose="020B0604020202020204" pitchFamily="34" charset="0"/>
                <a:cs typeface="Arial" panose="020B0604020202020204" pitchFamily="34" charset="0"/>
              </a:rPr>
              <a:t>Vaccarezza</a:t>
            </a:r>
            <a:endParaRPr lang="es-AR" b="1" dirty="0">
              <a:latin typeface="Arial" panose="020B0604020202020204" pitchFamily="34" charset="0"/>
              <a:cs typeface="Arial" panose="020B0604020202020204" pitchFamily="34" charset="0"/>
            </a:endParaRPr>
          </a:p>
        </p:txBody>
      </p:sp>
      <p:cxnSp>
        <p:nvCxnSpPr>
          <p:cNvPr id="18" name="Conector recto 11">
            <a:extLst>
              <a:ext uri="{FF2B5EF4-FFF2-40B4-BE49-F238E27FC236}">
                <a16:creationId xmlns:a16="http://schemas.microsoft.com/office/drawing/2014/main" id="{0B694D7C-74B0-48BD-8466-AE134EC310A7}"/>
              </a:ext>
            </a:extLst>
          </p:cNvPr>
          <p:cNvCxnSpPr>
            <a:cxnSpLocks/>
          </p:cNvCxnSpPr>
          <p:nvPr/>
        </p:nvCxnSpPr>
        <p:spPr>
          <a:xfrm flipV="1">
            <a:off x="299332" y="262318"/>
            <a:ext cx="9370341" cy="10080"/>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9DF05BD-B559-470B-A513-20FF36B8D764}"/>
              </a:ext>
            </a:extLst>
          </p:cNvPr>
          <p:cNvSpPr txBox="1"/>
          <p:nvPr/>
        </p:nvSpPr>
        <p:spPr>
          <a:xfrm>
            <a:off x="1076647" y="3231691"/>
            <a:ext cx="7900012" cy="830997"/>
          </a:xfrm>
          <a:prstGeom prst="rect">
            <a:avLst/>
          </a:prstGeom>
          <a:noFill/>
        </p:spPr>
        <p:txBody>
          <a:bodyPr wrap="square" rtlCol="0">
            <a:spAutoFit/>
          </a:bodyPr>
          <a:lstStyle/>
          <a:p>
            <a:pPr algn="ctr"/>
            <a:r>
              <a:rPr lang="es-AR" sz="2400">
                <a:latin typeface="Arial Black" panose="020B0A04020102020204" pitchFamily="34" charset="0"/>
              </a:rPr>
              <a:t>RESULTADOS </a:t>
            </a:r>
            <a:r>
              <a:rPr lang="es-AR" sz="2400" dirty="0">
                <a:latin typeface="Arial Black" panose="020B0A04020102020204" pitchFamily="34" charset="0"/>
              </a:rPr>
              <a:t>DEL TRATAMIENTO DE LA TUBERCULOSIS</a:t>
            </a:r>
          </a:p>
        </p:txBody>
      </p:sp>
    </p:spTree>
    <p:extLst>
      <p:ext uri="{BB962C8B-B14F-4D97-AF65-F5344CB8AC3E}">
        <p14:creationId xmlns:p14="http://schemas.microsoft.com/office/powerpoint/2010/main" val="411287697"/>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0E5138-C1F6-407E-AC3C-C3B20C2D4369}"/>
              </a:ext>
            </a:extLst>
          </p:cNvPr>
          <p:cNvSpPr txBox="1"/>
          <p:nvPr/>
        </p:nvSpPr>
        <p:spPr>
          <a:xfrm>
            <a:off x="142397" y="6097358"/>
            <a:ext cx="9763603" cy="769441"/>
          </a:xfrm>
          <a:prstGeom prst="rect">
            <a:avLst/>
          </a:prstGeom>
          <a:noFill/>
        </p:spPr>
        <p:txBody>
          <a:bodyPr wrap="square" rtlCol="0">
            <a:spAutoFit/>
          </a:bodyPr>
          <a:lstStyle/>
          <a:p>
            <a:r>
              <a:rPr lang="es-AR" sz="1100" dirty="0"/>
              <a:t>Fuente: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Ministerio de Salud de la Nación, Argentina, 19 de abril de 2018.</a:t>
            </a:r>
          </a:p>
          <a:p>
            <a:r>
              <a:rPr lang="es-AR" sz="1100" dirty="0"/>
              <a:t>* Casos notificados en 2016 y registrados en el Sistema hasta el 2 de abril de 2018.</a:t>
            </a:r>
          </a:p>
        </p:txBody>
      </p:sp>
      <p:pic>
        <p:nvPicPr>
          <p:cNvPr id="8" name="Picture 7">
            <a:extLst>
              <a:ext uri="{FF2B5EF4-FFF2-40B4-BE49-F238E27FC236}">
                <a16:creationId xmlns:a16="http://schemas.microsoft.com/office/drawing/2014/main" id="{C3250035-AECC-4F63-A444-22E1A117BB42}"/>
              </a:ext>
            </a:extLst>
          </p:cNvPr>
          <p:cNvPicPr>
            <a:picLocks noChangeAspect="1"/>
          </p:cNvPicPr>
          <p:nvPr/>
        </p:nvPicPr>
        <p:blipFill>
          <a:blip r:embed="rId2"/>
          <a:stretch>
            <a:fillRect/>
          </a:stretch>
        </p:blipFill>
        <p:spPr>
          <a:xfrm>
            <a:off x="363510" y="661358"/>
            <a:ext cx="8688126" cy="5436000"/>
          </a:xfrm>
          <a:prstGeom prst="rect">
            <a:avLst/>
          </a:prstGeom>
        </p:spPr>
      </p:pic>
      <p:sp>
        <p:nvSpPr>
          <p:cNvPr id="5" name="TextBox 4">
            <a:extLst>
              <a:ext uri="{FF2B5EF4-FFF2-40B4-BE49-F238E27FC236}">
                <a16:creationId xmlns:a16="http://schemas.microsoft.com/office/drawing/2014/main" id="{DBA99AE6-15A5-4C0C-9C1B-956F2655B8CD}"/>
              </a:ext>
            </a:extLst>
          </p:cNvPr>
          <p:cNvSpPr txBox="1"/>
          <p:nvPr/>
        </p:nvSpPr>
        <p:spPr>
          <a:xfrm>
            <a:off x="142397" y="15027"/>
            <a:ext cx="9648148" cy="646331"/>
          </a:xfrm>
          <a:prstGeom prst="rect">
            <a:avLst/>
          </a:prstGeom>
          <a:solidFill>
            <a:schemeClr val="bg1"/>
          </a:solidFill>
          <a:ln>
            <a:solidFill>
              <a:schemeClr val="tx1"/>
            </a:solidFill>
          </a:ln>
        </p:spPr>
        <p:txBody>
          <a:bodyPr wrap="square" rtlCol="0">
            <a:spAutoFit/>
          </a:bodyPr>
          <a:lstStyle/>
          <a:p>
            <a:pPr algn="ctr"/>
            <a:r>
              <a:rPr lang="es-AR" b="1" dirty="0"/>
              <a:t>Se desconoce el resultado del tratamiento de más de un tercio de los casos de tuberculosis de menores de 15 años. Más de uno de cada 10 casos abandona el tratamiento sin finalizarlo.</a:t>
            </a:r>
          </a:p>
        </p:txBody>
      </p:sp>
    </p:spTree>
    <p:extLst>
      <p:ext uri="{BB962C8B-B14F-4D97-AF65-F5344CB8AC3E}">
        <p14:creationId xmlns:p14="http://schemas.microsoft.com/office/powerpoint/2010/main" val="41258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sp>
        <p:nvSpPr>
          <p:cNvPr id="15" name="Subtitle 2"/>
          <p:cNvSpPr txBox="1">
            <a:spLocks/>
          </p:cNvSpPr>
          <p:nvPr/>
        </p:nvSpPr>
        <p:spPr>
          <a:xfrm>
            <a:off x="463412" y="2224228"/>
            <a:ext cx="8979175" cy="684000"/>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b="1" dirty="0">
                <a:solidFill>
                  <a:schemeClr val="tx1"/>
                </a:solidFill>
              </a:rPr>
              <a:t>Situación de la Tuberculosis Infantil en Argentina</a:t>
            </a:r>
          </a:p>
        </p:txBody>
      </p:sp>
      <p:sp>
        <p:nvSpPr>
          <p:cNvPr id="14" name="CuadroTexto 13"/>
          <p:cNvSpPr txBox="1"/>
          <p:nvPr/>
        </p:nvSpPr>
        <p:spPr>
          <a:xfrm>
            <a:off x="601957" y="1552410"/>
            <a:ext cx="8979175" cy="461665"/>
          </a:xfrm>
          <a:prstGeom prst="rect">
            <a:avLst/>
          </a:prstGeom>
          <a:noFill/>
        </p:spPr>
        <p:txBody>
          <a:bodyPr wrap="square" rtlCol="0">
            <a:spAutoFit/>
          </a:bodyPr>
          <a:lstStyle/>
          <a:p>
            <a:pPr algn="ctr"/>
            <a:r>
              <a:rPr lang="es-AR" sz="2400" b="1" dirty="0"/>
              <a:t>4 de mayo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id="{CAB3E0B2-87D5-4CDE-94D7-57FB0DE17E84}"/>
              </a:ext>
            </a:extLst>
          </p:cNvPr>
          <p:cNvSpPr txBox="1"/>
          <p:nvPr/>
        </p:nvSpPr>
        <p:spPr>
          <a:xfrm>
            <a:off x="5948478" y="4490250"/>
            <a:ext cx="3794958" cy="1384995"/>
          </a:xfrm>
          <a:prstGeom prst="rect">
            <a:avLst/>
          </a:prstGeom>
          <a:noFill/>
        </p:spPr>
        <p:txBody>
          <a:bodyPr wrap="square" rtlCol="0">
            <a:spAutoFit/>
          </a:bodyPr>
          <a:lstStyle/>
          <a:p>
            <a:pPr algn="ctr"/>
            <a:r>
              <a:rPr lang="es-AR" sz="1200" b="1" dirty="0"/>
              <a:t>Juan Carlos Bossio</a:t>
            </a:r>
          </a:p>
          <a:p>
            <a:pPr algn="ctr"/>
            <a:r>
              <a:rPr lang="es-AR" sz="1200" dirty="0"/>
              <a:t>Departamento Programas de Salud</a:t>
            </a:r>
          </a:p>
          <a:p>
            <a:pPr algn="ctr"/>
            <a:r>
              <a:rPr lang="es-AR" sz="1200" dirty="0"/>
              <a:t>INER “Emilio Coni” – ANLIS “Carlos G. Malbrán”</a:t>
            </a:r>
          </a:p>
          <a:p>
            <a:pPr algn="ctr"/>
            <a:r>
              <a:rPr lang="es-AR" sz="1200" dirty="0"/>
              <a:t>Ministerio de Salud de la Nación</a:t>
            </a:r>
          </a:p>
          <a:p>
            <a:pPr algn="ctr"/>
            <a:r>
              <a:rPr lang="es-AR" sz="1200" dirty="0">
                <a:hlinkClick r:id="rId5"/>
              </a:rPr>
              <a:t>Jcbossio29</a:t>
            </a:r>
            <a:r>
              <a:rPr lang="en-US" sz="1200" dirty="0">
                <a:hlinkClick r:id="rId5"/>
              </a:rPr>
              <a:t>@gmail.com</a:t>
            </a:r>
            <a:endParaRPr lang="en-US" sz="1200" dirty="0"/>
          </a:p>
          <a:p>
            <a:pPr algn="ctr"/>
            <a:r>
              <a:rPr lang="es-AR" sz="1200" i="1" dirty="0">
                <a:hlinkClick r:id="rId6"/>
              </a:rPr>
              <a:t>www.anlis.gov.ar/iner/</a:t>
            </a:r>
            <a:endParaRPr lang="es-AR" sz="1200" i="1" dirty="0"/>
          </a:p>
          <a:p>
            <a:pPr algn="ctr"/>
            <a:endParaRPr lang="es-AR" sz="1200" dirty="0"/>
          </a:p>
        </p:txBody>
      </p:sp>
      <p:pic>
        <p:nvPicPr>
          <p:cNvPr id="16" name="Picture 15">
            <a:extLst>
              <a:ext uri="{FF2B5EF4-FFF2-40B4-BE49-F238E27FC236}">
                <a16:creationId xmlns:a16="http://schemas.microsoft.com/office/drawing/2014/main" id="{2F5BAE7B-139E-4F9E-892A-490BFB880A43}"/>
              </a:ext>
            </a:extLst>
          </p:cNvPr>
          <p:cNvPicPr>
            <a:picLocks noChangeAspect="1"/>
          </p:cNvPicPr>
          <p:nvPr/>
        </p:nvPicPr>
        <p:blipFill rotWithShape="1">
          <a:blip r:embed="rId7"/>
          <a:srcRect l="14145" t="26571" r="66647" b="51864"/>
          <a:stretch/>
        </p:blipFill>
        <p:spPr>
          <a:xfrm>
            <a:off x="299332" y="399864"/>
            <a:ext cx="1902691" cy="1201580"/>
          </a:xfrm>
          <a:prstGeom prst="rect">
            <a:avLst/>
          </a:prstGeom>
        </p:spPr>
      </p:pic>
      <p:pic>
        <p:nvPicPr>
          <p:cNvPr id="17" name="Picture 16">
            <a:extLst>
              <a:ext uri="{FF2B5EF4-FFF2-40B4-BE49-F238E27FC236}">
                <a16:creationId xmlns:a16="http://schemas.microsoft.com/office/drawing/2014/main" id="{AF8DFB19-8ECC-4ECC-B210-6D7E12F34CD9}"/>
              </a:ext>
            </a:extLst>
          </p:cNvPr>
          <p:cNvPicPr>
            <a:picLocks noChangeAspect="1"/>
          </p:cNvPicPr>
          <p:nvPr/>
        </p:nvPicPr>
        <p:blipFill rotWithShape="1">
          <a:blip r:embed="rId7"/>
          <a:srcRect l="80159" t="18052" r="10983" b="57058"/>
          <a:stretch/>
        </p:blipFill>
        <p:spPr>
          <a:xfrm>
            <a:off x="8865982" y="307215"/>
            <a:ext cx="877454" cy="1386879"/>
          </a:xfrm>
          <a:prstGeom prst="rect">
            <a:avLst/>
          </a:prstGeom>
        </p:spPr>
      </p:pic>
      <p:sp>
        <p:nvSpPr>
          <p:cNvPr id="7" name="TextBox 6">
            <a:extLst>
              <a:ext uri="{FF2B5EF4-FFF2-40B4-BE49-F238E27FC236}">
                <a16:creationId xmlns:a16="http://schemas.microsoft.com/office/drawing/2014/main" id="{166C4064-4608-4175-AA56-E9F00411C832}"/>
              </a:ext>
            </a:extLst>
          </p:cNvPr>
          <p:cNvSpPr txBox="1"/>
          <p:nvPr/>
        </p:nvSpPr>
        <p:spPr>
          <a:xfrm>
            <a:off x="2029562" y="538990"/>
            <a:ext cx="6271492" cy="923330"/>
          </a:xfrm>
          <a:prstGeom prst="rect">
            <a:avLst/>
          </a:prstGeom>
          <a:noFill/>
        </p:spPr>
        <p:txBody>
          <a:bodyPr wrap="square" rtlCol="0">
            <a:spAutoFit/>
          </a:bodyPr>
          <a:lstStyle/>
          <a:p>
            <a:pPr algn="ctr"/>
            <a:r>
              <a:rPr lang="es-AR" b="1" dirty="0">
                <a:latin typeface="Arial" panose="020B0604020202020204" pitchFamily="34" charset="0"/>
                <a:cs typeface="Arial" panose="020B0604020202020204" pitchFamily="34" charset="0"/>
              </a:rPr>
              <a:t>TUBERCULOSIS EN PEDIATRÍA</a:t>
            </a:r>
          </a:p>
          <a:p>
            <a:pPr algn="ctr"/>
            <a:r>
              <a:rPr lang="es-AR" b="1" dirty="0">
                <a:latin typeface="Arial" panose="020B0604020202020204" pitchFamily="34" charset="0"/>
                <a:cs typeface="Arial" panose="020B0604020202020204" pitchFamily="34" charset="0"/>
              </a:rPr>
              <a:t>Ateneo Conjunto</a:t>
            </a:r>
          </a:p>
          <a:p>
            <a:pPr algn="ctr"/>
            <a:r>
              <a:rPr lang="es-AR" b="1" dirty="0">
                <a:latin typeface="Arial" panose="020B0604020202020204" pitchFamily="34" charset="0"/>
                <a:cs typeface="Arial" panose="020B0604020202020204" pitchFamily="34" charset="0"/>
              </a:rPr>
              <a:t>Programa TBC Santa Cruz – Instituto Raúl </a:t>
            </a:r>
            <a:r>
              <a:rPr lang="es-AR" b="1" dirty="0" err="1">
                <a:latin typeface="Arial" panose="020B0604020202020204" pitchFamily="34" charset="0"/>
                <a:cs typeface="Arial" panose="020B0604020202020204" pitchFamily="34" charset="0"/>
              </a:rPr>
              <a:t>Vaccarezza</a:t>
            </a:r>
            <a:endParaRPr lang="es-AR" b="1" dirty="0">
              <a:latin typeface="Arial" panose="020B0604020202020204" pitchFamily="34" charset="0"/>
              <a:cs typeface="Arial" panose="020B0604020202020204" pitchFamily="34" charset="0"/>
            </a:endParaRPr>
          </a:p>
        </p:txBody>
      </p:sp>
      <p:cxnSp>
        <p:nvCxnSpPr>
          <p:cNvPr id="18" name="Conector recto 11">
            <a:extLst>
              <a:ext uri="{FF2B5EF4-FFF2-40B4-BE49-F238E27FC236}">
                <a16:creationId xmlns:a16="http://schemas.microsoft.com/office/drawing/2014/main" id="{0B694D7C-74B0-48BD-8466-AE134EC310A7}"/>
              </a:ext>
            </a:extLst>
          </p:cNvPr>
          <p:cNvCxnSpPr>
            <a:cxnSpLocks/>
          </p:cNvCxnSpPr>
          <p:nvPr/>
        </p:nvCxnSpPr>
        <p:spPr>
          <a:xfrm flipV="1">
            <a:off x="299332" y="262318"/>
            <a:ext cx="9370341" cy="10080"/>
          </a:xfrm>
          <a:prstGeom prst="line">
            <a:avLst/>
          </a:prstGeom>
          <a:ln w="76200" cmpd="tri"/>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B1109B9-ABE4-486A-9D8B-524834712B7C}"/>
              </a:ext>
            </a:extLst>
          </p:cNvPr>
          <p:cNvSpPr txBox="1"/>
          <p:nvPr/>
        </p:nvSpPr>
        <p:spPr>
          <a:xfrm>
            <a:off x="1076647" y="3398476"/>
            <a:ext cx="7900012" cy="461665"/>
          </a:xfrm>
          <a:prstGeom prst="rect">
            <a:avLst/>
          </a:prstGeom>
          <a:noFill/>
        </p:spPr>
        <p:txBody>
          <a:bodyPr wrap="square" rtlCol="0">
            <a:spAutoFit/>
          </a:bodyPr>
          <a:lstStyle/>
          <a:p>
            <a:pPr algn="ctr"/>
            <a:r>
              <a:rPr lang="es-AR" sz="2400" dirty="0">
                <a:latin typeface="Arial Black" panose="020B0A04020102020204" pitchFamily="34" charset="0"/>
              </a:rPr>
              <a:t>CONCLUSIONES Y DESAFÍOS</a:t>
            </a:r>
          </a:p>
        </p:txBody>
      </p:sp>
    </p:spTree>
    <p:extLst>
      <p:ext uri="{BB962C8B-B14F-4D97-AF65-F5344CB8AC3E}">
        <p14:creationId xmlns:p14="http://schemas.microsoft.com/office/powerpoint/2010/main" val="3105136367"/>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5300" y="101600"/>
            <a:ext cx="8915400" cy="738909"/>
          </a:xfrm>
        </p:spPr>
        <p:txBody>
          <a:bodyPr>
            <a:normAutofit/>
          </a:bodyPr>
          <a:lstStyle/>
          <a:p>
            <a:pPr algn="ctr"/>
            <a:r>
              <a:rPr lang="es-AR" b="1" dirty="0">
                <a:latin typeface="Arial Black" panose="020B0A04020102020204" pitchFamily="34" charset="0"/>
              </a:rPr>
              <a:t>Conclusiones</a:t>
            </a:r>
          </a:p>
        </p:txBody>
      </p:sp>
      <p:sp>
        <p:nvSpPr>
          <p:cNvPr id="3" name="Marcador de contenido 2"/>
          <p:cNvSpPr>
            <a:spLocks noGrp="1"/>
          </p:cNvSpPr>
          <p:nvPr>
            <p:ph idx="1"/>
          </p:nvPr>
        </p:nvSpPr>
        <p:spPr>
          <a:xfrm>
            <a:off x="495300" y="840509"/>
            <a:ext cx="8915400" cy="5842001"/>
          </a:xfrm>
        </p:spPr>
        <p:txBody>
          <a:bodyPr>
            <a:normAutofit fontScale="77500" lnSpcReduction="20000"/>
          </a:bodyPr>
          <a:lstStyle/>
          <a:p>
            <a:r>
              <a:rPr lang="es-AR" sz="2000" b="1" dirty="0"/>
              <a:t>La tuberculosis ocasiona anualmente más de 10.000 nuevos casos en Argentina.</a:t>
            </a:r>
          </a:p>
          <a:p>
            <a:endParaRPr lang="es-AR" sz="2000" b="1" dirty="0"/>
          </a:p>
          <a:p>
            <a:r>
              <a:rPr lang="es-AR" sz="2000" b="1" dirty="0"/>
              <a:t>Más de la mitad de los casos se registra en la población en edad reproductiva.</a:t>
            </a:r>
          </a:p>
          <a:p>
            <a:endParaRPr lang="es-AR" sz="2000" b="1" dirty="0"/>
          </a:p>
          <a:p>
            <a:r>
              <a:rPr lang="es-AR" sz="2000" b="1" dirty="0"/>
              <a:t>El 80% de los casos pulmonares en mayores de 15 años son </a:t>
            </a:r>
            <a:r>
              <a:rPr lang="es-AR" sz="2000" b="1" dirty="0" err="1"/>
              <a:t>bacilíferos</a:t>
            </a:r>
            <a:r>
              <a:rPr lang="es-AR" sz="2000" b="1" dirty="0"/>
              <a:t> y diseminan la enfermedad.</a:t>
            </a:r>
          </a:p>
          <a:p>
            <a:endParaRPr lang="es-AR" sz="2000" b="1" dirty="0"/>
          </a:p>
          <a:p>
            <a:r>
              <a:rPr lang="es-AR" sz="2000" b="1" dirty="0"/>
              <a:t>La distribución por edad de la enfermedad y la ocurrencia anual de casos en menores de 15 años muestra la transmisión activa de la enfermedad en la población.</a:t>
            </a:r>
          </a:p>
          <a:p>
            <a:endParaRPr lang="es-AR" sz="2000" b="1" dirty="0"/>
          </a:p>
          <a:p>
            <a:r>
              <a:rPr lang="es-AR" sz="2000" b="1" dirty="0"/>
              <a:t>La tendencia de la notificación de casos es estable de los últimos años, tanto en todas las edades como en menores de 15 años.</a:t>
            </a:r>
          </a:p>
          <a:p>
            <a:endParaRPr lang="es-AR" sz="2000" b="1" dirty="0"/>
          </a:p>
          <a:p>
            <a:r>
              <a:rPr lang="es-AR" sz="2000" b="1" dirty="0"/>
              <a:t>Ocurren anualmente más de 700 muertes por tuberculosis en toda la población y, todos los años se registran muertes en menores de 15 años.</a:t>
            </a:r>
          </a:p>
          <a:p>
            <a:endParaRPr lang="es-AR" sz="2000" b="1" dirty="0"/>
          </a:p>
          <a:p>
            <a:r>
              <a:rPr lang="es-AR" sz="2000" b="1" dirty="0"/>
              <a:t>Aunque la tendencia de la mortalidad total por tuberculosis fue al descenso, aumentó en los últimos años.</a:t>
            </a:r>
          </a:p>
          <a:p>
            <a:endParaRPr lang="es-AR" sz="2000" b="1" dirty="0"/>
          </a:p>
          <a:p>
            <a:r>
              <a:rPr lang="es-AR" sz="2000" b="1" dirty="0"/>
              <a:t>Más del 10% de los casos de tuberculosis identificados y que inician el tratamiento lo abandonan antes de finalizarlo; y entre un 30% y un 40% de los casos no tienen información sobre el resultado del tratamiento.</a:t>
            </a:r>
            <a:endParaRPr lang="es-AR" sz="1600" dirty="0"/>
          </a:p>
        </p:txBody>
      </p:sp>
    </p:spTree>
    <p:extLst>
      <p:ext uri="{BB962C8B-B14F-4D97-AF65-F5344CB8AC3E}">
        <p14:creationId xmlns:p14="http://schemas.microsoft.com/office/powerpoint/2010/main" val="2354665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5300" y="175490"/>
            <a:ext cx="8915400" cy="738909"/>
          </a:xfrm>
        </p:spPr>
        <p:txBody>
          <a:bodyPr>
            <a:normAutofit/>
          </a:bodyPr>
          <a:lstStyle/>
          <a:p>
            <a:pPr algn="ctr"/>
            <a:r>
              <a:rPr lang="es-AR" b="1" dirty="0">
                <a:latin typeface="Arial Black" panose="020B0A04020102020204" pitchFamily="34" charset="0"/>
              </a:rPr>
              <a:t>Desafíos</a:t>
            </a:r>
          </a:p>
        </p:txBody>
      </p:sp>
      <p:sp>
        <p:nvSpPr>
          <p:cNvPr id="3" name="Marcador de contenido 2"/>
          <p:cNvSpPr>
            <a:spLocks noGrp="1"/>
          </p:cNvSpPr>
          <p:nvPr>
            <p:ph idx="1"/>
          </p:nvPr>
        </p:nvSpPr>
        <p:spPr>
          <a:xfrm>
            <a:off x="495300" y="1106056"/>
            <a:ext cx="8915400" cy="5287964"/>
          </a:xfrm>
        </p:spPr>
        <p:txBody>
          <a:bodyPr>
            <a:normAutofit/>
          </a:bodyPr>
          <a:lstStyle/>
          <a:p>
            <a:r>
              <a:rPr lang="es-AR" sz="2000" b="1" dirty="0"/>
              <a:t>Detectar precozmente, administrar el tratamiento y realizar el seguimiento para garantizar la adherencia al tratamiento de todos los casos de tuberculosis.</a:t>
            </a:r>
          </a:p>
          <a:p>
            <a:endParaRPr lang="es-AR" sz="2000" b="1" dirty="0"/>
          </a:p>
          <a:p>
            <a:r>
              <a:rPr lang="es-AR" sz="2000" b="1" dirty="0"/>
              <a:t>Asegurar la vacunación con BCG al nacer.</a:t>
            </a:r>
          </a:p>
          <a:p>
            <a:endParaRPr lang="es-AR" sz="2000" b="1" dirty="0"/>
          </a:p>
          <a:p>
            <a:r>
              <a:rPr lang="es-AR" sz="2000" b="1" dirty="0"/>
              <a:t>Evitar que los niños entren en contacto con enfermos de tuberculosis que no están en tratamiento.</a:t>
            </a:r>
          </a:p>
          <a:p>
            <a:endParaRPr lang="es-AR" sz="2000" b="1" dirty="0"/>
          </a:p>
          <a:p>
            <a:r>
              <a:rPr lang="es-AR" sz="2000" b="1" dirty="0"/>
              <a:t>Evaluar a todos los contactos pediátricos de casos de tuberculosis, administrar la quimioprofilaxis completa a todos aquellos en los que se descarte la enfermedad y realizar un seguimiento y control periódico posterior.</a:t>
            </a:r>
          </a:p>
          <a:p>
            <a:endParaRPr lang="es-AR" sz="2000" b="1" dirty="0"/>
          </a:p>
          <a:p>
            <a:r>
              <a:rPr lang="es-AR" sz="2000" b="1" dirty="0"/>
              <a:t>Detectar precozmente los casos de tuberculosis pediátrica y adolescente, administrar el tratamiento y realizar un seguimiento para garantizar que lo completen.</a:t>
            </a:r>
          </a:p>
          <a:p>
            <a:endParaRPr lang="es-AR" sz="2000" b="1" dirty="0"/>
          </a:p>
          <a:p>
            <a:endParaRPr lang="es-AR" sz="1600" dirty="0"/>
          </a:p>
        </p:txBody>
      </p:sp>
    </p:spTree>
    <p:extLst>
      <p:ext uri="{BB962C8B-B14F-4D97-AF65-F5344CB8AC3E}">
        <p14:creationId xmlns:p14="http://schemas.microsoft.com/office/powerpoint/2010/main" val="2469747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4178595" y="5933926"/>
            <a:ext cx="1696120" cy="762752"/>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4497" y="5933967"/>
            <a:ext cx="684000" cy="684000"/>
          </a:xfrm>
          <a:prstGeom prst="rect">
            <a:avLst/>
          </a:prstGeom>
        </p:spPr>
      </p:pic>
      <p:sp>
        <p:nvSpPr>
          <p:cNvPr id="4" name="TextBox 3"/>
          <p:cNvSpPr txBox="1"/>
          <p:nvPr/>
        </p:nvSpPr>
        <p:spPr>
          <a:xfrm>
            <a:off x="1218739" y="6063380"/>
            <a:ext cx="2714978" cy="507190"/>
          </a:xfrm>
          <a:prstGeom prst="rect">
            <a:avLst/>
          </a:prstGeom>
          <a:noFill/>
        </p:spPr>
        <p:txBody>
          <a:bodyPr wrap="square" rtlCol="0">
            <a:spAutoFit/>
          </a:bodyPr>
          <a:lstStyle/>
          <a:p>
            <a:r>
              <a:rPr lang="es-AR" sz="1348"/>
              <a:t>Instituto Nacional de Enfermedades Respiratorias (INER) “Emilio Coni”</a:t>
            </a:r>
          </a:p>
        </p:txBody>
      </p:sp>
      <p:sp>
        <p:nvSpPr>
          <p:cNvPr id="15" name="Subtitle 2"/>
          <p:cNvSpPr txBox="1">
            <a:spLocks/>
          </p:cNvSpPr>
          <p:nvPr/>
        </p:nvSpPr>
        <p:spPr>
          <a:xfrm>
            <a:off x="463412" y="2512184"/>
            <a:ext cx="8979175" cy="1201580"/>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3600" b="1" dirty="0">
                <a:solidFill>
                  <a:schemeClr val="tx1"/>
                </a:solidFill>
              </a:rPr>
              <a:t>Situación de la Tuberculosis Infantil en Argentina</a:t>
            </a:r>
          </a:p>
        </p:txBody>
      </p:sp>
      <p:sp>
        <p:nvSpPr>
          <p:cNvPr id="14" name="CuadroTexto 13"/>
          <p:cNvSpPr txBox="1"/>
          <p:nvPr/>
        </p:nvSpPr>
        <p:spPr>
          <a:xfrm>
            <a:off x="601957" y="1552410"/>
            <a:ext cx="8979175" cy="461665"/>
          </a:xfrm>
          <a:prstGeom prst="rect">
            <a:avLst/>
          </a:prstGeom>
          <a:noFill/>
        </p:spPr>
        <p:txBody>
          <a:bodyPr wrap="square" rtlCol="0">
            <a:spAutoFit/>
          </a:bodyPr>
          <a:lstStyle/>
          <a:p>
            <a:pPr algn="ctr"/>
            <a:r>
              <a:rPr lang="es-AR" sz="2400" b="1" dirty="0"/>
              <a:t>4 de mayo de 2018</a:t>
            </a:r>
          </a:p>
        </p:txBody>
      </p:sp>
      <p:pic>
        <p:nvPicPr>
          <p:cNvPr id="3" name="Imagen 2" descr="Imagen que contiene captura de pantalla&#10;&#10;Descripción generada con confianza muy alta"/>
          <p:cNvPicPr>
            <a:picLocks noChangeAspect="1"/>
          </p:cNvPicPr>
          <p:nvPr/>
        </p:nvPicPr>
        <p:blipFill rotWithShape="1">
          <a:blip r:embed="rId4">
            <a:extLst>
              <a:ext uri="{28A0092B-C50C-407E-A947-70E740481C1C}">
                <a14:useLocalDpi xmlns:a14="http://schemas.microsoft.com/office/drawing/2010/main" val="0"/>
              </a:ext>
            </a:extLst>
          </a:blip>
          <a:srcRect l="59224" t="82544" r="22680" b="9195"/>
          <a:stretch/>
        </p:blipFill>
        <p:spPr>
          <a:xfrm>
            <a:off x="6818609" y="5973302"/>
            <a:ext cx="2663555" cy="684000"/>
          </a:xfrm>
          <a:prstGeom prst="rect">
            <a:avLst/>
          </a:prstGeom>
        </p:spPr>
      </p:pic>
      <p:sp>
        <p:nvSpPr>
          <p:cNvPr id="5" name="TextBox 4">
            <a:extLst>
              <a:ext uri="{FF2B5EF4-FFF2-40B4-BE49-F238E27FC236}">
                <a16:creationId xmlns:a16="http://schemas.microsoft.com/office/drawing/2014/main" id="{CAB3E0B2-87D5-4CDE-94D7-57FB0DE17E84}"/>
              </a:ext>
            </a:extLst>
          </p:cNvPr>
          <p:cNvSpPr txBox="1"/>
          <p:nvPr/>
        </p:nvSpPr>
        <p:spPr>
          <a:xfrm>
            <a:off x="5874715" y="4058173"/>
            <a:ext cx="3794958" cy="1384995"/>
          </a:xfrm>
          <a:prstGeom prst="rect">
            <a:avLst/>
          </a:prstGeom>
          <a:noFill/>
        </p:spPr>
        <p:txBody>
          <a:bodyPr wrap="square" rtlCol="0">
            <a:spAutoFit/>
          </a:bodyPr>
          <a:lstStyle/>
          <a:p>
            <a:pPr algn="ctr"/>
            <a:r>
              <a:rPr lang="es-AR" sz="1200" b="1" dirty="0"/>
              <a:t>Juan Carlos Bossio</a:t>
            </a:r>
          </a:p>
          <a:p>
            <a:pPr algn="ctr"/>
            <a:r>
              <a:rPr lang="es-AR" sz="1200" dirty="0"/>
              <a:t>Departamento Programas de Salud</a:t>
            </a:r>
          </a:p>
          <a:p>
            <a:pPr algn="ctr"/>
            <a:r>
              <a:rPr lang="es-AR" sz="1200" dirty="0"/>
              <a:t>INER “Emilio Coni” – ANLIS “Carlos G. Malbrán”</a:t>
            </a:r>
          </a:p>
          <a:p>
            <a:pPr algn="ctr"/>
            <a:r>
              <a:rPr lang="es-AR" sz="1200" dirty="0"/>
              <a:t>Ministerio de Salud de la Nación</a:t>
            </a:r>
          </a:p>
          <a:p>
            <a:pPr algn="ctr"/>
            <a:r>
              <a:rPr lang="es-AR" sz="1200" dirty="0">
                <a:hlinkClick r:id="rId5"/>
              </a:rPr>
              <a:t>Jcbossio29</a:t>
            </a:r>
            <a:r>
              <a:rPr lang="en-US" sz="1200" dirty="0">
                <a:hlinkClick r:id="rId5"/>
              </a:rPr>
              <a:t>@gmail.com</a:t>
            </a:r>
            <a:endParaRPr lang="en-US" sz="1200" dirty="0"/>
          </a:p>
          <a:p>
            <a:pPr algn="ctr"/>
            <a:r>
              <a:rPr lang="es-AR" sz="1200" i="1" dirty="0">
                <a:hlinkClick r:id="rId6"/>
              </a:rPr>
              <a:t>www.anlis.gov.ar/iner/</a:t>
            </a:r>
            <a:endParaRPr lang="es-AR" sz="1200" i="1" dirty="0"/>
          </a:p>
          <a:p>
            <a:pPr algn="ctr"/>
            <a:endParaRPr lang="es-AR" sz="1200" dirty="0"/>
          </a:p>
        </p:txBody>
      </p:sp>
      <p:pic>
        <p:nvPicPr>
          <p:cNvPr id="16" name="Picture 15">
            <a:extLst>
              <a:ext uri="{FF2B5EF4-FFF2-40B4-BE49-F238E27FC236}">
                <a16:creationId xmlns:a16="http://schemas.microsoft.com/office/drawing/2014/main" id="{2F5BAE7B-139E-4F9E-892A-490BFB880A43}"/>
              </a:ext>
            </a:extLst>
          </p:cNvPr>
          <p:cNvPicPr>
            <a:picLocks noChangeAspect="1"/>
          </p:cNvPicPr>
          <p:nvPr/>
        </p:nvPicPr>
        <p:blipFill rotWithShape="1">
          <a:blip r:embed="rId7"/>
          <a:srcRect l="14145" t="26571" r="66647" b="51864"/>
          <a:stretch/>
        </p:blipFill>
        <p:spPr>
          <a:xfrm>
            <a:off x="299332" y="399864"/>
            <a:ext cx="1902691" cy="1201580"/>
          </a:xfrm>
          <a:prstGeom prst="rect">
            <a:avLst/>
          </a:prstGeom>
        </p:spPr>
      </p:pic>
      <p:pic>
        <p:nvPicPr>
          <p:cNvPr id="17" name="Picture 16">
            <a:extLst>
              <a:ext uri="{FF2B5EF4-FFF2-40B4-BE49-F238E27FC236}">
                <a16:creationId xmlns:a16="http://schemas.microsoft.com/office/drawing/2014/main" id="{AF8DFB19-8ECC-4ECC-B210-6D7E12F34CD9}"/>
              </a:ext>
            </a:extLst>
          </p:cNvPr>
          <p:cNvPicPr>
            <a:picLocks noChangeAspect="1"/>
          </p:cNvPicPr>
          <p:nvPr/>
        </p:nvPicPr>
        <p:blipFill rotWithShape="1">
          <a:blip r:embed="rId7"/>
          <a:srcRect l="80159" t="18052" r="10983" b="57058"/>
          <a:stretch/>
        </p:blipFill>
        <p:spPr>
          <a:xfrm>
            <a:off x="8865982" y="307215"/>
            <a:ext cx="877454" cy="1386879"/>
          </a:xfrm>
          <a:prstGeom prst="rect">
            <a:avLst/>
          </a:prstGeom>
        </p:spPr>
      </p:pic>
      <p:sp>
        <p:nvSpPr>
          <p:cNvPr id="7" name="TextBox 6">
            <a:extLst>
              <a:ext uri="{FF2B5EF4-FFF2-40B4-BE49-F238E27FC236}">
                <a16:creationId xmlns:a16="http://schemas.microsoft.com/office/drawing/2014/main" id="{166C4064-4608-4175-AA56-E9F00411C832}"/>
              </a:ext>
            </a:extLst>
          </p:cNvPr>
          <p:cNvSpPr txBox="1"/>
          <p:nvPr/>
        </p:nvSpPr>
        <p:spPr>
          <a:xfrm>
            <a:off x="2029562" y="538990"/>
            <a:ext cx="6271492" cy="923330"/>
          </a:xfrm>
          <a:prstGeom prst="rect">
            <a:avLst/>
          </a:prstGeom>
          <a:noFill/>
        </p:spPr>
        <p:txBody>
          <a:bodyPr wrap="square" rtlCol="0">
            <a:spAutoFit/>
          </a:bodyPr>
          <a:lstStyle/>
          <a:p>
            <a:pPr algn="ctr"/>
            <a:r>
              <a:rPr lang="es-AR" b="1" dirty="0">
                <a:latin typeface="Arial" panose="020B0604020202020204" pitchFamily="34" charset="0"/>
                <a:cs typeface="Arial" panose="020B0604020202020204" pitchFamily="34" charset="0"/>
              </a:rPr>
              <a:t>TUBERCULOSIS EN PEDIATRÍA</a:t>
            </a:r>
          </a:p>
          <a:p>
            <a:pPr algn="ctr"/>
            <a:r>
              <a:rPr lang="es-AR" b="1" dirty="0">
                <a:latin typeface="Arial" panose="020B0604020202020204" pitchFamily="34" charset="0"/>
                <a:cs typeface="Arial" panose="020B0604020202020204" pitchFamily="34" charset="0"/>
              </a:rPr>
              <a:t>Ateneo Conjunto</a:t>
            </a:r>
          </a:p>
          <a:p>
            <a:pPr algn="ctr"/>
            <a:r>
              <a:rPr lang="es-AR" b="1" dirty="0">
                <a:latin typeface="Arial" panose="020B0604020202020204" pitchFamily="34" charset="0"/>
                <a:cs typeface="Arial" panose="020B0604020202020204" pitchFamily="34" charset="0"/>
              </a:rPr>
              <a:t>Programa TBC Santa Cruz – Instituto Raúl </a:t>
            </a:r>
            <a:r>
              <a:rPr lang="es-AR" b="1" dirty="0" err="1">
                <a:latin typeface="Arial" panose="020B0604020202020204" pitchFamily="34" charset="0"/>
                <a:cs typeface="Arial" panose="020B0604020202020204" pitchFamily="34" charset="0"/>
              </a:rPr>
              <a:t>Vaccarezza</a:t>
            </a:r>
            <a:endParaRPr lang="es-AR" b="1" dirty="0">
              <a:latin typeface="Arial" panose="020B0604020202020204" pitchFamily="34" charset="0"/>
              <a:cs typeface="Arial" panose="020B0604020202020204" pitchFamily="34" charset="0"/>
            </a:endParaRPr>
          </a:p>
        </p:txBody>
      </p:sp>
      <p:cxnSp>
        <p:nvCxnSpPr>
          <p:cNvPr id="18" name="Conector recto 11">
            <a:extLst>
              <a:ext uri="{FF2B5EF4-FFF2-40B4-BE49-F238E27FC236}">
                <a16:creationId xmlns:a16="http://schemas.microsoft.com/office/drawing/2014/main" id="{0B694D7C-74B0-48BD-8466-AE134EC310A7}"/>
              </a:ext>
            </a:extLst>
          </p:cNvPr>
          <p:cNvCxnSpPr>
            <a:cxnSpLocks/>
          </p:cNvCxnSpPr>
          <p:nvPr/>
        </p:nvCxnSpPr>
        <p:spPr>
          <a:xfrm flipV="1">
            <a:off x="299332" y="262318"/>
            <a:ext cx="9370341" cy="10080"/>
          </a:xfrm>
          <a:prstGeom prst="line">
            <a:avLst/>
          </a:prstGeom>
          <a:ln w="76200" cmpd="tri"/>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045609"/>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1628</TotalTime>
  <Words>1803</Words>
  <Application>Microsoft Office PowerPoint</Application>
  <PresentationFormat>A4 Paper (210x297 mm)</PresentationFormat>
  <Paragraphs>144</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Black</vt:lpstr>
      <vt:lpstr>Calibri</vt:lpstr>
      <vt:lpstr>Calibri Light</vt:lpstr>
      <vt:lpstr>Montserrat-Regular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Conclusiones</vt:lpstr>
      <vt:lpstr>Desafíos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 Carlos Bossio</dc:creator>
  <cp:lastModifiedBy>Juan Carlos Bossio</cp:lastModifiedBy>
  <cp:revision>81</cp:revision>
  <dcterms:created xsi:type="dcterms:W3CDTF">2018-03-17T18:56:58Z</dcterms:created>
  <dcterms:modified xsi:type="dcterms:W3CDTF">2018-05-07T13:15:33Z</dcterms:modified>
</cp:coreProperties>
</file>