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486" r:id="rId2"/>
    <p:sldId id="459" r:id="rId3"/>
    <p:sldId id="477" r:id="rId4"/>
    <p:sldId id="489" r:id="rId5"/>
    <p:sldId id="481" r:id="rId6"/>
    <p:sldId id="496" r:id="rId7"/>
    <p:sldId id="497" r:id="rId8"/>
    <p:sldId id="491" r:id="rId9"/>
    <p:sldId id="352" r:id="rId10"/>
    <p:sldId id="406" r:id="rId11"/>
    <p:sldId id="266" r:id="rId12"/>
    <p:sldId id="503" r:id="rId13"/>
    <p:sldId id="498" r:id="rId14"/>
    <p:sldId id="499" r:id="rId15"/>
    <p:sldId id="400" r:id="rId16"/>
    <p:sldId id="492" r:id="rId17"/>
    <p:sldId id="504" r:id="rId18"/>
    <p:sldId id="505" r:id="rId19"/>
    <p:sldId id="269" r:id="rId20"/>
    <p:sldId id="506" r:id="rId21"/>
    <p:sldId id="478" r:id="rId22"/>
    <p:sldId id="479" r:id="rId23"/>
    <p:sldId id="480" r:id="rId24"/>
    <p:sldId id="495" r:id="rId25"/>
    <p:sldId id="395" r:id="rId26"/>
    <p:sldId id="507" r:id="rId27"/>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9" d="100"/>
          <a:sy n="79" d="100"/>
        </p:scale>
        <p:origin x="1310" y="62"/>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A7F11D-3DDD-48D6-B0FF-60A406F0A968}" type="datetimeFigureOut">
              <a:rPr lang="es-AR" smtClean="0"/>
              <a:t>7/5/2018</a:t>
            </a:fld>
            <a:endParaRPr lang="es-AR"/>
          </a:p>
        </p:txBody>
      </p:sp>
      <p:sp>
        <p:nvSpPr>
          <p:cNvPr id="4" name="Marcador de imagen de diapositiva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BD9BCC-A234-485E-AB20-DB55451CEB85}" type="slidenum">
              <a:rPr lang="es-AR" smtClean="0"/>
              <a:t>‹#›</a:t>
            </a:fld>
            <a:endParaRPr lang="es-AR"/>
          </a:p>
        </p:txBody>
      </p:sp>
    </p:spTree>
    <p:extLst>
      <p:ext uri="{BB962C8B-B14F-4D97-AF65-F5344CB8AC3E}">
        <p14:creationId xmlns:p14="http://schemas.microsoft.com/office/powerpoint/2010/main" val="3777709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AF5ED8-C413-4622-9932-38FA547F82C2}" type="datetimeFigureOut">
              <a:rPr lang="en-US" smtClean="0"/>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7BE4FC-29ED-4636-9842-1DD0F189C7D8}" type="slidenum">
              <a:rPr lang="en-US" smtClean="0"/>
              <a:t>‹#›</a:t>
            </a:fld>
            <a:endParaRPr lang="en-US"/>
          </a:p>
        </p:txBody>
      </p:sp>
    </p:spTree>
    <p:extLst>
      <p:ext uri="{BB962C8B-B14F-4D97-AF65-F5344CB8AC3E}">
        <p14:creationId xmlns:p14="http://schemas.microsoft.com/office/powerpoint/2010/main" val="3430614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F5ED8-C413-4622-9932-38FA547F82C2}" type="datetimeFigureOut">
              <a:rPr lang="en-US" smtClean="0"/>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7BE4FC-29ED-4636-9842-1DD0F189C7D8}" type="slidenum">
              <a:rPr lang="en-US" smtClean="0"/>
              <a:t>‹#›</a:t>
            </a:fld>
            <a:endParaRPr lang="en-US"/>
          </a:p>
        </p:txBody>
      </p:sp>
    </p:spTree>
    <p:extLst>
      <p:ext uri="{BB962C8B-B14F-4D97-AF65-F5344CB8AC3E}">
        <p14:creationId xmlns:p14="http://schemas.microsoft.com/office/powerpoint/2010/main" val="1696055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AF5ED8-C413-4622-9932-38FA547F82C2}" type="datetimeFigureOut">
              <a:rPr lang="en-US" smtClean="0"/>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7BE4FC-29ED-4636-9842-1DD0F189C7D8}" type="slidenum">
              <a:rPr lang="en-US" smtClean="0"/>
              <a:t>‹#›</a:t>
            </a:fld>
            <a:endParaRPr lang="en-US"/>
          </a:p>
        </p:txBody>
      </p:sp>
    </p:spTree>
    <p:extLst>
      <p:ext uri="{BB962C8B-B14F-4D97-AF65-F5344CB8AC3E}">
        <p14:creationId xmlns:p14="http://schemas.microsoft.com/office/powerpoint/2010/main" val="3400187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AF5ED8-C413-4622-9932-38FA547F82C2}" type="datetimeFigureOut">
              <a:rPr lang="en-US" smtClean="0"/>
              <a:t>5/7/2018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7BE4FC-29ED-4636-9842-1DD0F189C7D8}" type="slidenum">
              <a:rPr lang="en-US" smtClean="0"/>
              <a:t>‹#›</a:t>
            </a:fld>
            <a:endParaRPr lang="en-US"/>
          </a:p>
        </p:txBody>
      </p:sp>
    </p:spTree>
    <p:extLst>
      <p:ext uri="{BB962C8B-B14F-4D97-AF65-F5344CB8AC3E}">
        <p14:creationId xmlns:p14="http://schemas.microsoft.com/office/powerpoint/2010/main" val="2295255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AF5ED8-C413-4622-9932-38FA547F82C2}" type="datetimeFigureOut">
              <a:rPr lang="en-US" smtClean="0"/>
              <a:t>5/7/2018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7BE4FC-29ED-4636-9842-1DD0F189C7D8}" type="slidenum">
              <a:rPr lang="en-US" smtClean="0"/>
              <a:t>‹#›</a:t>
            </a:fld>
            <a:endParaRPr lang="en-US"/>
          </a:p>
        </p:txBody>
      </p:sp>
    </p:spTree>
    <p:extLst>
      <p:ext uri="{BB962C8B-B14F-4D97-AF65-F5344CB8AC3E}">
        <p14:creationId xmlns:p14="http://schemas.microsoft.com/office/powerpoint/2010/main" val="4160353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AF5ED8-C413-4622-9932-38FA547F82C2}" type="datetimeFigureOut">
              <a:rPr lang="en-US" smtClean="0"/>
              <a:t>5/7/2018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7BE4FC-29ED-4636-9842-1DD0F189C7D8}" type="slidenum">
              <a:rPr lang="en-US" smtClean="0"/>
              <a:t>‹#›</a:t>
            </a:fld>
            <a:endParaRPr lang="en-US"/>
          </a:p>
        </p:txBody>
      </p:sp>
    </p:spTree>
    <p:extLst>
      <p:ext uri="{BB962C8B-B14F-4D97-AF65-F5344CB8AC3E}">
        <p14:creationId xmlns:p14="http://schemas.microsoft.com/office/powerpoint/2010/main" val="1535897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F5ED8-C413-4622-9932-38FA547F82C2}" type="datetimeFigureOut">
              <a:rPr lang="en-US" smtClean="0"/>
              <a:t>5/7/2018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7BE4FC-29ED-4636-9842-1DD0F189C7D8}" type="slidenum">
              <a:rPr lang="en-US" smtClean="0"/>
              <a:t>‹#›</a:t>
            </a:fld>
            <a:endParaRPr lang="en-US"/>
          </a:p>
        </p:txBody>
      </p:sp>
    </p:spTree>
    <p:extLst>
      <p:ext uri="{BB962C8B-B14F-4D97-AF65-F5344CB8AC3E}">
        <p14:creationId xmlns:p14="http://schemas.microsoft.com/office/powerpoint/2010/main" val="2440741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AF5ED8-C413-4622-9932-38FA547F82C2}" type="datetimeFigureOut">
              <a:rPr lang="en-US" smtClean="0"/>
              <a:t>5/7/2018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7BE4FC-29ED-4636-9842-1DD0F189C7D8}" type="slidenum">
              <a:rPr lang="en-US" smtClean="0"/>
              <a:t>‹#›</a:t>
            </a:fld>
            <a:endParaRPr lang="en-US"/>
          </a:p>
        </p:txBody>
      </p:sp>
    </p:spTree>
    <p:extLst>
      <p:ext uri="{BB962C8B-B14F-4D97-AF65-F5344CB8AC3E}">
        <p14:creationId xmlns:p14="http://schemas.microsoft.com/office/powerpoint/2010/main" val="292524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AF5ED8-C413-4622-9932-38FA547F82C2}" type="datetimeFigureOut">
              <a:rPr lang="en-US" smtClean="0"/>
              <a:t>5/7/2018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7BE4FC-29ED-4636-9842-1DD0F189C7D8}" type="slidenum">
              <a:rPr lang="en-US" smtClean="0"/>
              <a:t>‹#›</a:t>
            </a:fld>
            <a:endParaRPr lang="en-US"/>
          </a:p>
        </p:txBody>
      </p:sp>
    </p:spTree>
    <p:extLst>
      <p:ext uri="{BB962C8B-B14F-4D97-AF65-F5344CB8AC3E}">
        <p14:creationId xmlns:p14="http://schemas.microsoft.com/office/powerpoint/2010/main" val="296686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F5ED8-C413-4622-9932-38FA547F82C2}" type="datetimeFigureOut">
              <a:rPr lang="en-US" smtClean="0"/>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7BE4FC-29ED-4636-9842-1DD0F189C7D8}" type="slidenum">
              <a:rPr lang="en-US" smtClean="0"/>
              <a:t>‹#›</a:t>
            </a:fld>
            <a:endParaRPr lang="en-US"/>
          </a:p>
        </p:txBody>
      </p:sp>
    </p:spTree>
    <p:extLst>
      <p:ext uri="{BB962C8B-B14F-4D97-AF65-F5344CB8AC3E}">
        <p14:creationId xmlns:p14="http://schemas.microsoft.com/office/powerpoint/2010/main" val="2585071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F5ED8-C413-4622-9932-38FA547F82C2}" type="datetimeFigureOut">
              <a:rPr lang="en-US" smtClean="0"/>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7BE4FC-29ED-4636-9842-1DD0F189C7D8}" type="slidenum">
              <a:rPr lang="en-US" smtClean="0"/>
              <a:t>‹#›</a:t>
            </a:fld>
            <a:endParaRPr lang="en-US"/>
          </a:p>
        </p:txBody>
      </p:sp>
    </p:spTree>
    <p:extLst>
      <p:ext uri="{BB962C8B-B14F-4D97-AF65-F5344CB8AC3E}">
        <p14:creationId xmlns:p14="http://schemas.microsoft.com/office/powerpoint/2010/main" val="3199803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F5ED8-C413-4622-9932-38FA547F82C2}" type="datetimeFigureOut">
              <a:rPr lang="en-US" smtClean="0"/>
              <a:t>5/7/2018</a:t>
            </a:fld>
            <a:endParaRPr lang="en-US"/>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7BE4FC-29ED-4636-9842-1DD0F189C7D8}" type="slidenum">
              <a:rPr lang="en-US" smtClean="0"/>
              <a:t>‹#›</a:t>
            </a:fld>
            <a:endParaRPr lang="en-US"/>
          </a:p>
        </p:txBody>
      </p:sp>
    </p:spTree>
    <p:extLst>
      <p:ext uri="{BB962C8B-B14F-4D97-AF65-F5344CB8AC3E}">
        <p14:creationId xmlns:p14="http://schemas.microsoft.com/office/powerpoint/2010/main" val="1671978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7763645" y="5938654"/>
            <a:ext cx="1761355" cy="792089"/>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200472" y="5938743"/>
            <a:ext cx="792000" cy="792000"/>
          </a:xfrm>
          <a:prstGeom prst="rect">
            <a:avLst/>
          </a:prstGeom>
        </p:spPr>
      </p:pic>
      <p:sp>
        <p:nvSpPr>
          <p:cNvPr id="4" name="TextBox 3"/>
          <p:cNvSpPr txBox="1"/>
          <p:nvPr/>
        </p:nvSpPr>
        <p:spPr>
          <a:xfrm>
            <a:off x="1066800" y="6073133"/>
            <a:ext cx="2819400" cy="523220"/>
          </a:xfrm>
          <a:prstGeom prst="rect">
            <a:avLst/>
          </a:prstGeom>
          <a:noFill/>
        </p:spPr>
        <p:txBody>
          <a:bodyPr wrap="square" rtlCol="0">
            <a:spAutoFit/>
          </a:bodyPr>
          <a:lstStyle/>
          <a:p>
            <a:r>
              <a:rPr lang="es-AR" sz="1400"/>
              <a:t>Instituto Nacional de Enfermedades Respiratorias (INER) “Emilio Coni”</a:t>
            </a:r>
          </a:p>
        </p:txBody>
      </p:sp>
      <p:cxnSp>
        <p:nvCxnSpPr>
          <p:cNvPr id="12" name="Conector recto 11"/>
          <p:cNvCxnSpPr/>
          <p:nvPr/>
        </p:nvCxnSpPr>
        <p:spPr>
          <a:xfrm>
            <a:off x="200472" y="137355"/>
            <a:ext cx="9324528" cy="24104"/>
          </a:xfrm>
          <a:prstGeom prst="line">
            <a:avLst/>
          </a:prstGeom>
          <a:ln w="76200" cmpd="tri"/>
        </p:spPr>
        <p:style>
          <a:lnRef idx="1">
            <a:schemeClr val="accent1"/>
          </a:lnRef>
          <a:fillRef idx="0">
            <a:schemeClr val="accent1"/>
          </a:fillRef>
          <a:effectRef idx="0">
            <a:schemeClr val="accent1"/>
          </a:effectRef>
          <a:fontRef idx="minor">
            <a:schemeClr val="tx1"/>
          </a:fontRef>
        </p:style>
      </p:cxnSp>
      <p:sp>
        <p:nvSpPr>
          <p:cNvPr id="11" name="Rectangle 2"/>
          <p:cNvSpPr txBox="1">
            <a:spLocks noChangeArrowheads="1"/>
          </p:cNvSpPr>
          <p:nvPr/>
        </p:nvSpPr>
        <p:spPr>
          <a:xfrm>
            <a:off x="450168" y="2209800"/>
            <a:ext cx="8825136" cy="2383647"/>
          </a:xfrm>
          <a:prstGeom prst="rect">
            <a:avLst/>
          </a:prstGeom>
        </p:spPr>
        <p:txBody>
          <a:bodyPr/>
          <a:lstStyle/>
          <a:p>
            <a:pPr lvl="0" algn="ctr">
              <a:spcBef>
                <a:spcPct val="0"/>
              </a:spcBef>
              <a:defRPr/>
            </a:pPr>
            <a:r>
              <a:rPr lang="es-AR" sz="3200" b="1" dirty="0">
                <a:latin typeface="Arial Black" panose="020B0A04020102020204" pitchFamily="34" charset="0"/>
                <a:ea typeface="+mj-ea"/>
                <a:cs typeface="+mj-cs"/>
              </a:rPr>
              <a:t>Iniciativa de Tuberculosis Pediátrica y Adolescente “Hacia cero muertes y abandonos por Tuberculosis en menores de 20 años en Argentina”</a:t>
            </a:r>
          </a:p>
        </p:txBody>
      </p:sp>
      <p:pic>
        <p:nvPicPr>
          <p:cNvPr id="10" name="Picture 4">
            <a:extLst>
              <a:ext uri="{FF2B5EF4-FFF2-40B4-BE49-F238E27FC236}">
                <a16:creationId xmlns:a16="http://schemas.microsoft.com/office/drawing/2014/main" id="{AEEECA0F-A218-4067-AE9C-EE31C56F2EC1}"/>
              </a:ext>
            </a:extLst>
          </p:cNvPr>
          <p:cNvPicPr>
            <a:picLocks noChangeAspect="1" noChangeArrowheads="1"/>
          </p:cNvPicPr>
          <p:nvPr/>
        </p:nvPicPr>
        <p:blipFill>
          <a:blip r:embed="rId4" cstate="print"/>
          <a:srcRect/>
          <a:stretch>
            <a:fillRect/>
          </a:stretch>
        </p:blipFill>
        <p:spPr bwMode="auto">
          <a:xfrm>
            <a:off x="6781800" y="372409"/>
            <a:ext cx="2963551" cy="879597"/>
          </a:xfrm>
          <a:prstGeom prst="rect">
            <a:avLst/>
          </a:prstGeom>
          <a:noFill/>
          <a:ln w="9525">
            <a:noFill/>
            <a:miter lim="800000"/>
            <a:headEnd/>
            <a:tailEnd/>
          </a:ln>
          <a:effectLst/>
        </p:spPr>
      </p:pic>
      <p:pic>
        <p:nvPicPr>
          <p:cNvPr id="14" name="Picture 2">
            <a:extLst>
              <a:ext uri="{FF2B5EF4-FFF2-40B4-BE49-F238E27FC236}">
                <a16:creationId xmlns:a16="http://schemas.microsoft.com/office/drawing/2014/main" id="{257D7F09-D311-4B4A-832B-63DF4598768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625" t="15556" r="65625" b="70636"/>
          <a:stretch/>
        </p:blipFill>
        <p:spPr bwMode="auto">
          <a:xfrm>
            <a:off x="360109" y="470207"/>
            <a:ext cx="2091582" cy="68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292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AR" b="1" dirty="0"/>
              <a:t>Iniciativa: “Plan de trabajo para la TB infantil: Hacia cero muertes” </a:t>
            </a:r>
          </a:p>
        </p:txBody>
      </p:sp>
      <p:sp>
        <p:nvSpPr>
          <p:cNvPr id="3" name="Marcador de contenido 2"/>
          <p:cNvSpPr>
            <a:spLocks noGrp="1"/>
          </p:cNvSpPr>
          <p:nvPr>
            <p:ph idx="1"/>
          </p:nvPr>
        </p:nvSpPr>
        <p:spPr/>
        <p:txBody>
          <a:bodyPr>
            <a:normAutofit fontScale="77500" lnSpcReduction="20000"/>
          </a:bodyPr>
          <a:lstStyle/>
          <a:p>
            <a:r>
              <a:rPr lang="es-AR" sz="2800" dirty="0"/>
              <a:t>Está dirigida a hacer de la TB infantil una prioridad.</a:t>
            </a:r>
          </a:p>
          <a:p>
            <a:endParaRPr lang="es-AR" sz="2800" dirty="0"/>
          </a:p>
          <a:p>
            <a:r>
              <a:rPr lang="es-AR" sz="2800" dirty="0"/>
              <a:t>Se basa en el “Plan de trabajo para la TB infantil: Hacia cero muertes”, lanzado por los expertos en TB a nivel mundial de la OMS, CDC, Unicef, Unión Internacional de lucha contra la TB, y otros, organismos internacionales.</a:t>
            </a:r>
          </a:p>
          <a:p>
            <a:endParaRPr lang="es-AR" sz="2800" dirty="0"/>
          </a:p>
          <a:p>
            <a:r>
              <a:rPr lang="es-AR" sz="2800" dirty="0"/>
              <a:t>Propone tres objetivos:</a:t>
            </a:r>
          </a:p>
          <a:p>
            <a:pPr marL="0" indent="0">
              <a:buNone/>
            </a:pPr>
            <a:endParaRPr lang="es-AR" sz="2800" dirty="0"/>
          </a:p>
          <a:p>
            <a:pPr lvl="1"/>
            <a:r>
              <a:rPr lang="es-AR" sz="2400" dirty="0"/>
              <a:t>Mejorar la detección de niños enfermos de tuberculosis.</a:t>
            </a:r>
          </a:p>
          <a:p>
            <a:pPr marL="400050" lvl="1" indent="0">
              <a:buNone/>
            </a:pPr>
            <a:endParaRPr lang="es-AR" sz="2400" dirty="0"/>
          </a:p>
          <a:p>
            <a:pPr lvl="1"/>
            <a:r>
              <a:rPr lang="es-AR" sz="2400" dirty="0"/>
              <a:t>Asegurar el cumplimiento del tratamiento y de la curación de los niños enfermos.</a:t>
            </a:r>
          </a:p>
          <a:p>
            <a:pPr marL="400050" lvl="1" indent="0">
              <a:buNone/>
            </a:pPr>
            <a:endParaRPr lang="es-AR" sz="2400" dirty="0"/>
          </a:p>
          <a:p>
            <a:pPr lvl="1"/>
            <a:r>
              <a:rPr lang="es-AR" sz="2400" dirty="0"/>
              <a:t>Fortalecer las herramientas de prevención de la tuberculosis pediátrica.</a:t>
            </a:r>
          </a:p>
        </p:txBody>
      </p:sp>
    </p:spTree>
    <p:extLst>
      <p:ext uri="{BB962C8B-B14F-4D97-AF65-F5344CB8AC3E}">
        <p14:creationId xmlns:p14="http://schemas.microsoft.com/office/powerpoint/2010/main" val="3993128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ACF5AB-B10C-41E6-8421-29621B2DD59C}"/>
              </a:ext>
            </a:extLst>
          </p:cNvPr>
          <p:cNvSpPr>
            <a:spLocks noGrp="1"/>
          </p:cNvSpPr>
          <p:nvPr>
            <p:ph type="title"/>
          </p:nvPr>
        </p:nvSpPr>
        <p:spPr>
          <a:xfrm>
            <a:off x="495300" y="274638"/>
            <a:ext cx="8915400" cy="792162"/>
          </a:xfrm>
        </p:spPr>
        <p:txBody>
          <a:bodyPr>
            <a:normAutofit/>
          </a:bodyPr>
          <a:lstStyle/>
          <a:p>
            <a:r>
              <a:rPr lang="es-AR" sz="3600" dirty="0">
                <a:latin typeface="Arial Black" panose="020B0A04020102020204" pitchFamily="34" charset="0"/>
              </a:rPr>
              <a:t>¿QUÉ QUEREMOS LOGRAR?</a:t>
            </a:r>
          </a:p>
        </p:txBody>
      </p:sp>
      <p:sp>
        <p:nvSpPr>
          <p:cNvPr id="3" name="Marcador de contenido 2">
            <a:extLst>
              <a:ext uri="{FF2B5EF4-FFF2-40B4-BE49-F238E27FC236}">
                <a16:creationId xmlns:a16="http://schemas.microsoft.com/office/drawing/2014/main" id="{843DDDB5-BAA4-46F7-B8E6-5CA89F878A63}"/>
              </a:ext>
            </a:extLst>
          </p:cNvPr>
          <p:cNvSpPr>
            <a:spLocks noGrp="1"/>
          </p:cNvSpPr>
          <p:nvPr>
            <p:ph idx="1"/>
          </p:nvPr>
        </p:nvSpPr>
        <p:spPr>
          <a:xfrm>
            <a:off x="495300" y="1219200"/>
            <a:ext cx="8915400" cy="5181600"/>
          </a:xfrm>
        </p:spPr>
        <p:txBody>
          <a:bodyPr>
            <a:normAutofit fontScale="70000" lnSpcReduction="20000"/>
          </a:bodyPr>
          <a:lstStyle/>
          <a:p>
            <a:pPr>
              <a:buFont typeface="Wingdings 3" panose="05040102010807070707" pitchFamily="18" charset="2"/>
              <a:buChar char=""/>
            </a:pPr>
            <a:r>
              <a:rPr lang="es-AR" dirty="0"/>
              <a:t>Que no haya muertes por tuberculosis en niños  y adolescentes:</a:t>
            </a:r>
          </a:p>
          <a:p>
            <a:pPr marL="0" indent="0" algn="ctr">
              <a:buNone/>
            </a:pPr>
            <a:endParaRPr lang="es-AR" dirty="0"/>
          </a:p>
          <a:p>
            <a:pPr marL="0" indent="0" algn="ctr">
              <a:buNone/>
            </a:pPr>
            <a:r>
              <a:rPr lang="es-AR" dirty="0"/>
              <a:t>“Cero muertes por tuberculosis pediátrica y adolescente”.</a:t>
            </a:r>
          </a:p>
          <a:p>
            <a:pPr>
              <a:buFont typeface="Wingdings 3" panose="05040102010807070707" pitchFamily="18" charset="2"/>
              <a:buChar char="Æ"/>
            </a:pPr>
            <a:endParaRPr lang="es-AR" dirty="0"/>
          </a:p>
          <a:p>
            <a:pPr>
              <a:buFont typeface="Wingdings 3" panose="05040102010807070707" pitchFamily="18" charset="2"/>
              <a:buChar char="Æ"/>
            </a:pPr>
            <a:r>
              <a:rPr lang="es-AR" dirty="0"/>
              <a:t>Que ningún niño o adolescente abandone el tratamiento de la tuberculosis antes de finalizarlo:</a:t>
            </a:r>
          </a:p>
          <a:p>
            <a:pPr marL="0" indent="0" algn="ctr">
              <a:buNone/>
            </a:pPr>
            <a:endParaRPr lang="es-AR" dirty="0"/>
          </a:p>
          <a:p>
            <a:pPr marL="0" indent="0" algn="ctr">
              <a:buNone/>
            </a:pPr>
            <a:r>
              <a:rPr lang="es-AR" dirty="0"/>
              <a:t>“Cero abandonos del tratamiento de la tuberculosis pediátrica y adolescente”.</a:t>
            </a:r>
          </a:p>
          <a:p>
            <a:pPr>
              <a:buFont typeface="Wingdings 3" panose="05040102010807070707" pitchFamily="18" charset="2"/>
              <a:buChar char="Æ"/>
            </a:pPr>
            <a:endParaRPr lang="es-AR" dirty="0"/>
          </a:p>
          <a:p>
            <a:pPr>
              <a:buFont typeface="Wingdings 3" panose="05040102010807070707" pitchFamily="18" charset="2"/>
              <a:buChar char="Æ"/>
            </a:pPr>
            <a:r>
              <a:rPr lang="es-AR" dirty="0"/>
              <a:t>Que se conozca el resultado del tratamiento de todos los casos de tuberculosis pediátrica y adolescente:</a:t>
            </a:r>
          </a:p>
          <a:p>
            <a:pPr marL="0" indent="0" algn="ctr">
              <a:buNone/>
            </a:pPr>
            <a:endParaRPr lang="es-AR" dirty="0"/>
          </a:p>
          <a:p>
            <a:pPr marL="0" indent="0" algn="ctr">
              <a:buNone/>
            </a:pPr>
            <a:r>
              <a:rPr lang="es-AR" dirty="0"/>
              <a:t>“Cero casos sin resultado del tratamiento en tuberculosis pediátrica y adolescente”</a:t>
            </a:r>
          </a:p>
        </p:txBody>
      </p:sp>
    </p:spTree>
    <p:extLst>
      <p:ext uri="{BB962C8B-B14F-4D97-AF65-F5344CB8AC3E}">
        <p14:creationId xmlns:p14="http://schemas.microsoft.com/office/powerpoint/2010/main" val="790058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7763645" y="5938654"/>
            <a:ext cx="1761355" cy="792089"/>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200472" y="5938743"/>
            <a:ext cx="792000" cy="792000"/>
          </a:xfrm>
          <a:prstGeom prst="rect">
            <a:avLst/>
          </a:prstGeom>
        </p:spPr>
      </p:pic>
      <p:sp>
        <p:nvSpPr>
          <p:cNvPr id="4" name="TextBox 3"/>
          <p:cNvSpPr txBox="1"/>
          <p:nvPr/>
        </p:nvSpPr>
        <p:spPr>
          <a:xfrm>
            <a:off x="1066800" y="6073133"/>
            <a:ext cx="2819400" cy="523220"/>
          </a:xfrm>
          <a:prstGeom prst="rect">
            <a:avLst/>
          </a:prstGeom>
          <a:noFill/>
        </p:spPr>
        <p:txBody>
          <a:bodyPr wrap="square" rtlCol="0">
            <a:spAutoFit/>
          </a:bodyPr>
          <a:lstStyle/>
          <a:p>
            <a:r>
              <a:rPr lang="es-AR" sz="1400"/>
              <a:t>Instituto Nacional de Enfermedades Respiratorias (INER) “Emilio Coni”</a:t>
            </a:r>
          </a:p>
        </p:txBody>
      </p:sp>
      <p:cxnSp>
        <p:nvCxnSpPr>
          <p:cNvPr id="12" name="Conector recto 11"/>
          <p:cNvCxnSpPr/>
          <p:nvPr/>
        </p:nvCxnSpPr>
        <p:spPr>
          <a:xfrm>
            <a:off x="200472" y="137355"/>
            <a:ext cx="9324528" cy="24104"/>
          </a:xfrm>
          <a:prstGeom prst="line">
            <a:avLst/>
          </a:prstGeom>
          <a:ln w="76200" cmpd="tri"/>
        </p:spPr>
        <p:style>
          <a:lnRef idx="1">
            <a:schemeClr val="accent1"/>
          </a:lnRef>
          <a:fillRef idx="0">
            <a:schemeClr val="accent1"/>
          </a:fillRef>
          <a:effectRef idx="0">
            <a:schemeClr val="accent1"/>
          </a:effectRef>
          <a:fontRef idx="minor">
            <a:schemeClr val="tx1"/>
          </a:fontRef>
        </p:style>
      </p:cxnSp>
      <p:sp>
        <p:nvSpPr>
          <p:cNvPr id="11" name="Rectangle 2"/>
          <p:cNvSpPr txBox="1">
            <a:spLocks noChangeArrowheads="1"/>
          </p:cNvSpPr>
          <p:nvPr/>
        </p:nvSpPr>
        <p:spPr>
          <a:xfrm>
            <a:off x="540432" y="1498408"/>
            <a:ext cx="8825136" cy="1195097"/>
          </a:xfrm>
          <a:prstGeom prst="rect">
            <a:avLst/>
          </a:prstGeom>
        </p:spPr>
        <p:txBody>
          <a:bodyPr/>
          <a:lstStyle/>
          <a:p>
            <a:pPr lvl="0" algn="ctr">
              <a:spcBef>
                <a:spcPct val="0"/>
              </a:spcBef>
              <a:defRPr/>
            </a:pPr>
            <a:r>
              <a:rPr lang="es-AR" sz="2400" b="1" dirty="0">
                <a:latin typeface="Arial Black" panose="020B0A04020102020204" pitchFamily="34" charset="0"/>
                <a:ea typeface="+mj-ea"/>
                <a:cs typeface="+mj-cs"/>
              </a:rPr>
              <a:t>Iniciativa de Tuberculosis Pediátrica y Adolescente “Hacia cero muertes y abandonos por Tuberculosis en menores de 20 años en Argentina”</a:t>
            </a:r>
          </a:p>
        </p:txBody>
      </p:sp>
      <p:pic>
        <p:nvPicPr>
          <p:cNvPr id="10" name="Picture 4">
            <a:extLst>
              <a:ext uri="{FF2B5EF4-FFF2-40B4-BE49-F238E27FC236}">
                <a16:creationId xmlns:a16="http://schemas.microsoft.com/office/drawing/2014/main" id="{AEEECA0F-A218-4067-AE9C-EE31C56F2EC1}"/>
              </a:ext>
            </a:extLst>
          </p:cNvPr>
          <p:cNvPicPr>
            <a:picLocks noChangeAspect="1" noChangeArrowheads="1"/>
          </p:cNvPicPr>
          <p:nvPr/>
        </p:nvPicPr>
        <p:blipFill>
          <a:blip r:embed="rId4" cstate="print"/>
          <a:srcRect/>
          <a:stretch>
            <a:fillRect/>
          </a:stretch>
        </p:blipFill>
        <p:spPr bwMode="auto">
          <a:xfrm>
            <a:off x="6781800" y="372409"/>
            <a:ext cx="2963551" cy="879597"/>
          </a:xfrm>
          <a:prstGeom prst="rect">
            <a:avLst/>
          </a:prstGeom>
          <a:noFill/>
          <a:ln w="9525">
            <a:noFill/>
            <a:miter lim="800000"/>
            <a:headEnd/>
            <a:tailEnd/>
          </a:ln>
          <a:effectLst/>
        </p:spPr>
      </p:pic>
      <p:pic>
        <p:nvPicPr>
          <p:cNvPr id="14" name="Picture 2">
            <a:extLst>
              <a:ext uri="{FF2B5EF4-FFF2-40B4-BE49-F238E27FC236}">
                <a16:creationId xmlns:a16="http://schemas.microsoft.com/office/drawing/2014/main" id="{257D7F09-D311-4B4A-832B-63DF4598768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625" t="15556" r="65625" b="70636"/>
          <a:stretch/>
        </p:blipFill>
        <p:spPr bwMode="auto">
          <a:xfrm>
            <a:off x="360109" y="470207"/>
            <a:ext cx="2091582" cy="68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ítulo 1">
            <a:extLst>
              <a:ext uri="{FF2B5EF4-FFF2-40B4-BE49-F238E27FC236}">
                <a16:creationId xmlns:a16="http://schemas.microsoft.com/office/drawing/2014/main" id="{D26F4E92-6A51-4B99-92C7-0A622524CB4C}"/>
              </a:ext>
            </a:extLst>
          </p:cNvPr>
          <p:cNvSpPr txBox="1">
            <a:spLocks/>
          </p:cNvSpPr>
          <p:nvPr/>
        </p:nvSpPr>
        <p:spPr>
          <a:xfrm>
            <a:off x="360109" y="3523873"/>
            <a:ext cx="89154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600" dirty="0">
                <a:latin typeface="Arial Black" panose="020B0A04020102020204" pitchFamily="34" charset="0"/>
              </a:rPr>
              <a:t>SITUACIÓN ACTUAL</a:t>
            </a:r>
          </a:p>
        </p:txBody>
      </p:sp>
    </p:spTree>
    <p:extLst>
      <p:ext uri="{BB962C8B-B14F-4D97-AF65-F5344CB8AC3E}">
        <p14:creationId xmlns:p14="http://schemas.microsoft.com/office/powerpoint/2010/main" val="1406552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7924800" y="6011126"/>
            <a:ext cx="1600200" cy="719617"/>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381000" y="6119271"/>
            <a:ext cx="611472" cy="611472"/>
          </a:xfrm>
          <a:prstGeom prst="rect">
            <a:avLst/>
          </a:prstGeom>
        </p:spPr>
      </p:pic>
      <p:sp>
        <p:nvSpPr>
          <p:cNvPr id="4" name="TextBox 3"/>
          <p:cNvSpPr txBox="1"/>
          <p:nvPr/>
        </p:nvSpPr>
        <p:spPr>
          <a:xfrm>
            <a:off x="1041991" y="6212839"/>
            <a:ext cx="2819400" cy="523220"/>
          </a:xfrm>
          <a:prstGeom prst="rect">
            <a:avLst/>
          </a:prstGeom>
          <a:noFill/>
        </p:spPr>
        <p:txBody>
          <a:bodyPr wrap="square" rtlCol="0">
            <a:spAutoFit/>
          </a:bodyPr>
          <a:lstStyle/>
          <a:p>
            <a:r>
              <a:rPr lang="es-AR" sz="1400" dirty="0"/>
              <a:t>Instituto Nacional de Enfermedades Respiratorias (INER) “Emilio Coni”</a:t>
            </a:r>
          </a:p>
        </p:txBody>
      </p:sp>
      <p:cxnSp>
        <p:nvCxnSpPr>
          <p:cNvPr id="12" name="Conector recto 11"/>
          <p:cNvCxnSpPr/>
          <p:nvPr/>
        </p:nvCxnSpPr>
        <p:spPr>
          <a:xfrm>
            <a:off x="200472" y="137355"/>
            <a:ext cx="9324528" cy="24104"/>
          </a:xfrm>
          <a:prstGeom prst="line">
            <a:avLst/>
          </a:prstGeom>
          <a:ln w="76200" cmpd="tri"/>
        </p:spPr>
        <p:style>
          <a:lnRef idx="1">
            <a:schemeClr val="accent1"/>
          </a:lnRef>
          <a:fillRef idx="0">
            <a:schemeClr val="accent1"/>
          </a:fillRef>
          <a:effectRef idx="0">
            <a:schemeClr val="accent1"/>
          </a:effectRef>
          <a:fontRef idx="minor">
            <a:schemeClr val="tx1"/>
          </a:fontRef>
        </p:style>
      </p:cxnSp>
      <p:pic>
        <p:nvPicPr>
          <p:cNvPr id="10" name="Picture 4">
            <a:extLst>
              <a:ext uri="{FF2B5EF4-FFF2-40B4-BE49-F238E27FC236}">
                <a16:creationId xmlns:a16="http://schemas.microsoft.com/office/drawing/2014/main" id="{AEEECA0F-A218-4067-AE9C-EE31C56F2EC1}"/>
              </a:ext>
            </a:extLst>
          </p:cNvPr>
          <p:cNvPicPr>
            <a:picLocks noChangeAspect="1" noChangeArrowheads="1"/>
          </p:cNvPicPr>
          <p:nvPr/>
        </p:nvPicPr>
        <p:blipFill>
          <a:blip r:embed="rId4" cstate="print"/>
          <a:srcRect/>
          <a:stretch>
            <a:fillRect/>
          </a:stretch>
        </p:blipFill>
        <p:spPr bwMode="auto">
          <a:xfrm>
            <a:off x="7247249" y="372409"/>
            <a:ext cx="2277751" cy="676048"/>
          </a:xfrm>
          <a:prstGeom prst="rect">
            <a:avLst/>
          </a:prstGeom>
          <a:noFill/>
          <a:ln w="9525">
            <a:noFill/>
            <a:miter lim="800000"/>
            <a:headEnd/>
            <a:tailEnd/>
          </a:ln>
          <a:effectLst/>
        </p:spPr>
      </p:pic>
      <p:pic>
        <p:nvPicPr>
          <p:cNvPr id="14" name="Picture 2">
            <a:extLst>
              <a:ext uri="{FF2B5EF4-FFF2-40B4-BE49-F238E27FC236}">
                <a16:creationId xmlns:a16="http://schemas.microsoft.com/office/drawing/2014/main" id="{257D7F09-D311-4B4A-832B-63DF4598768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625" t="15556" r="65625" b="70636"/>
          <a:stretch/>
        </p:blipFill>
        <p:spPr bwMode="auto">
          <a:xfrm>
            <a:off x="216421" y="372409"/>
            <a:ext cx="1824303" cy="5965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ítulo 1">
            <a:extLst>
              <a:ext uri="{FF2B5EF4-FFF2-40B4-BE49-F238E27FC236}">
                <a16:creationId xmlns:a16="http://schemas.microsoft.com/office/drawing/2014/main" id="{13779B76-BBD6-411B-A41B-242EB24F774D}"/>
              </a:ext>
            </a:extLst>
          </p:cNvPr>
          <p:cNvSpPr txBox="1">
            <a:spLocks/>
          </p:cNvSpPr>
          <p:nvPr/>
        </p:nvSpPr>
        <p:spPr>
          <a:xfrm>
            <a:off x="405036" y="1048457"/>
            <a:ext cx="89154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2800" dirty="0">
                <a:latin typeface="Arial Black" panose="020B0A04020102020204" pitchFamily="34" charset="0"/>
              </a:rPr>
              <a:t>Todos los años ocurren muertes por Tuberculosis pediátrica y adolescente en Argentina</a:t>
            </a:r>
          </a:p>
        </p:txBody>
      </p:sp>
      <p:sp>
        <p:nvSpPr>
          <p:cNvPr id="15" name="Marcador de contenido 2">
            <a:extLst>
              <a:ext uri="{FF2B5EF4-FFF2-40B4-BE49-F238E27FC236}">
                <a16:creationId xmlns:a16="http://schemas.microsoft.com/office/drawing/2014/main" id="{0F72F435-C3AD-4DA6-8691-3E42DF61A37D}"/>
              </a:ext>
            </a:extLst>
          </p:cNvPr>
          <p:cNvSpPr txBox="1">
            <a:spLocks/>
          </p:cNvSpPr>
          <p:nvPr/>
        </p:nvSpPr>
        <p:spPr>
          <a:xfrm>
            <a:off x="495300" y="2449548"/>
            <a:ext cx="8915400" cy="3505200"/>
          </a:xfrm>
          <a:prstGeom prst="rect">
            <a:avLst/>
          </a:prstGeom>
        </p:spPr>
        <p:txBody>
          <a:bodyPr vert="horz" lIns="91440" tIns="45720" rIns="91440" bIns="45720" rtlCol="0">
            <a:normAutofit fontScale="85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712788" indent="-712788" algn="just">
              <a:buFont typeface="Wingdings" panose="05000000000000000000" pitchFamily="2" charset="2"/>
              <a:buChar char="è"/>
            </a:pPr>
            <a:r>
              <a:rPr lang="es-AR" sz="2800" b="1" dirty="0">
                <a:solidFill>
                  <a:schemeClr val="tx1"/>
                </a:solidFill>
              </a:rPr>
              <a:t>En 2016, se registró tuberculosis como causa básica de:</a:t>
            </a:r>
          </a:p>
          <a:p>
            <a:pPr marL="1169988" lvl="1" indent="-712788" algn="just">
              <a:buFont typeface="Wingdings" panose="05000000000000000000" pitchFamily="2" charset="2"/>
              <a:buChar char="è"/>
            </a:pPr>
            <a:endParaRPr lang="es-AR" sz="2400" b="1" dirty="0">
              <a:solidFill>
                <a:schemeClr val="tx1"/>
              </a:solidFill>
            </a:endParaRPr>
          </a:p>
          <a:p>
            <a:pPr marL="1169988" lvl="1" indent="-712788" algn="just">
              <a:buFont typeface="Wingdings" panose="05000000000000000000" pitchFamily="2" charset="2"/>
              <a:buChar char="è"/>
            </a:pPr>
            <a:r>
              <a:rPr lang="es-AR" sz="2400" b="1" dirty="0">
                <a:solidFill>
                  <a:schemeClr val="tx1"/>
                </a:solidFill>
              </a:rPr>
              <a:t>7 defunciones de menores de 15 años; 17 en el bienio 2015-2016, 6,25% más que en el bienio 2013-2014.</a:t>
            </a:r>
          </a:p>
          <a:p>
            <a:pPr marL="1169988" lvl="1" indent="-712788" algn="just">
              <a:buFont typeface="Wingdings" panose="05000000000000000000" pitchFamily="2" charset="2"/>
              <a:buChar char="è"/>
            </a:pPr>
            <a:endParaRPr lang="es-AR" sz="2400" b="1" dirty="0">
              <a:solidFill>
                <a:schemeClr val="tx1"/>
              </a:solidFill>
            </a:endParaRPr>
          </a:p>
          <a:p>
            <a:pPr marL="1169988" lvl="1" indent="-712788" algn="just">
              <a:buFont typeface="Wingdings" panose="05000000000000000000" pitchFamily="2" charset="2"/>
              <a:buChar char="è"/>
            </a:pPr>
            <a:r>
              <a:rPr lang="es-AR" sz="2400" b="1" dirty="0">
                <a:solidFill>
                  <a:schemeClr val="tx1"/>
                </a:solidFill>
              </a:rPr>
              <a:t>19 defunciones de 15 a 19 años; 29 en el bienio 2015-2016, 17,14% menos que en el bienio 2013-2014.</a:t>
            </a:r>
          </a:p>
          <a:p>
            <a:pPr marL="712788" indent="-712788" algn="just">
              <a:buFont typeface="Wingdings" panose="05000000000000000000" pitchFamily="2" charset="2"/>
              <a:buChar char="è"/>
            </a:pPr>
            <a:endParaRPr lang="es-AR" sz="2800" b="1" dirty="0">
              <a:solidFill>
                <a:schemeClr val="tx1"/>
              </a:solidFill>
            </a:endParaRPr>
          </a:p>
          <a:p>
            <a:pPr marL="712788" indent="-712788" algn="just">
              <a:buFont typeface="Wingdings" panose="05000000000000000000" pitchFamily="2" charset="2"/>
              <a:buChar char="è"/>
            </a:pPr>
            <a:r>
              <a:rPr lang="es-AR" sz="2800" b="1" dirty="0">
                <a:solidFill>
                  <a:schemeClr val="tx1"/>
                </a:solidFill>
              </a:rPr>
              <a:t>La tendencia de la mortalidad por tuberculosis pediátrica fue al descenso desde 1980; y, en adolescentes, aumentó en los últimos nueve años.</a:t>
            </a:r>
          </a:p>
        </p:txBody>
      </p:sp>
    </p:spTree>
    <p:extLst>
      <p:ext uri="{BB962C8B-B14F-4D97-AF65-F5344CB8AC3E}">
        <p14:creationId xmlns:p14="http://schemas.microsoft.com/office/powerpoint/2010/main" val="1849094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95AFC1-F935-47BE-BC4D-3343A80B5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0"/>
            <a:ext cx="9144000" cy="6858000"/>
          </a:xfrm>
          <a:prstGeom prst="rect">
            <a:avLst/>
          </a:prstGeom>
        </p:spPr>
      </p:pic>
      <p:sp>
        <p:nvSpPr>
          <p:cNvPr id="4" name="TextBox 3">
            <a:extLst>
              <a:ext uri="{FF2B5EF4-FFF2-40B4-BE49-F238E27FC236}">
                <a16:creationId xmlns:a16="http://schemas.microsoft.com/office/drawing/2014/main" id="{70E5B67A-D57F-49E2-B7D4-6704FB1DF27D}"/>
              </a:ext>
            </a:extLst>
          </p:cNvPr>
          <p:cNvSpPr txBox="1"/>
          <p:nvPr/>
        </p:nvSpPr>
        <p:spPr>
          <a:xfrm>
            <a:off x="7352145" y="1055554"/>
            <a:ext cx="2339108" cy="3139321"/>
          </a:xfrm>
          <a:prstGeom prst="rect">
            <a:avLst/>
          </a:prstGeom>
          <a:solidFill>
            <a:schemeClr val="accent6">
              <a:lumMod val="60000"/>
              <a:lumOff val="40000"/>
            </a:schemeClr>
          </a:solidFill>
        </p:spPr>
        <p:txBody>
          <a:bodyPr wrap="square" rtlCol="0">
            <a:spAutoFit/>
          </a:bodyPr>
          <a:lstStyle/>
          <a:p>
            <a:pPr algn="ctr"/>
            <a:r>
              <a:rPr lang="en-US" b="1" dirty="0"/>
              <a:t>L</a:t>
            </a:r>
            <a:r>
              <a:rPr lang="es-AR" b="1" dirty="0"/>
              <a:t>a tendencia de la mortalidad por tuberculosis en menores de 15 años fue al descenso desde 1980 a 2016</a:t>
            </a:r>
          </a:p>
          <a:p>
            <a:pPr algn="ctr"/>
            <a:endParaRPr lang="es-AR" b="1" dirty="0"/>
          </a:p>
          <a:p>
            <a:pPr algn="ctr"/>
            <a:r>
              <a:rPr lang="es-AR" b="1" dirty="0"/>
              <a:t>En 2015 hubo 10 muertes y en 2016 hubo 7 muertes de menores de 15 años.</a:t>
            </a:r>
          </a:p>
        </p:txBody>
      </p:sp>
      <p:sp>
        <p:nvSpPr>
          <p:cNvPr id="5" name="TextBox 4">
            <a:extLst>
              <a:ext uri="{FF2B5EF4-FFF2-40B4-BE49-F238E27FC236}">
                <a16:creationId xmlns:a16="http://schemas.microsoft.com/office/drawing/2014/main" id="{C2908790-84D4-4321-9785-9EE5ED488468}"/>
              </a:ext>
            </a:extLst>
          </p:cNvPr>
          <p:cNvSpPr txBox="1"/>
          <p:nvPr/>
        </p:nvSpPr>
        <p:spPr>
          <a:xfrm>
            <a:off x="7352145" y="4625147"/>
            <a:ext cx="2339108" cy="1477328"/>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 la Dirección de Estadísticas e Información de Salud (DEIS). Ministerio de Salud de la Nación, Argentina, 19 de abril de 2018.</a:t>
            </a:r>
          </a:p>
        </p:txBody>
      </p:sp>
    </p:spTree>
    <p:extLst>
      <p:ext uri="{BB962C8B-B14F-4D97-AF65-F5344CB8AC3E}">
        <p14:creationId xmlns:p14="http://schemas.microsoft.com/office/powerpoint/2010/main" val="1604786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24A9A5-9E88-4019-823F-E951958071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0"/>
            <a:ext cx="9144000" cy="6858000"/>
          </a:xfrm>
          <a:prstGeom prst="rect">
            <a:avLst/>
          </a:prstGeom>
        </p:spPr>
      </p:pic>
      <p:sp>
        <p:nvSpPr>
          <p:cNvPr id="4" name="TextBox 3">
            <a:extLst>
              <a:ext uri="{FF2B5EF4-FFF2-40B4-BE49-F238E27FC236}">
                <a16:creationId xmlns:a16="http://schemas.microsoft.com/office/drawing/2014/main" id="{1EA9C186-B638-4FF3-A6A0-721236CFB8DF}"/>
              </a:ext>
            </a:extLst>
          </p:cNvPr>
          <p:cNvSpPr txBox="1"/>
          <p:nvPr/>
        </p:nvSpPr>
        <p:spPr>
          <a:xfrm>
            <a:off x="7352145" y="1295700"/>
            <a:ext cx="2339108" cy="3693319"/>
          </a:xfrm>
          <a:prstGeom prst="rect">
            <a:avLst/>
          </a:prstGeom>
          <a:solidFill>
            <a:schemeClr val="accent6">
              <a:lumMod val="60000"/>
              <a:lumOff val="40000"/>
            </a:schemeClr>
          </a:solidFill>
        </p:spPr>
        <p:txBody>
          <a:bodyPr wrap="square" rtlCol="0">
            <a:spAutoFit/>
          </a:bodyPr>
          <a:lstStyle/>
          <a:p>
            <a:pPr algn="ctr"/>
            <a:r>
              <a:rPr lang="en-US" b="1" dirty="0"/>
              <a:t>L</a:t>
            </a:r>
            <a:r>
              <a:rPr lang="es-AR" b="1" dirty="0"/>
              <a:t>a tendencia de la mortalidad por tuberculosis de 15 a  19 años fue al descenso desde 1980 hasta 2008, y aumentó a partir de ese año y hasta 2016.</a:t>
            </a:r>
          </a:p>
          <a:p>
            <a:pPr algn="ctr"/>
            <a:endParaRPr lang="es-AR" b="1" dirty="0"/>
          </a:p>
          <a:p>
            <a:pPr algn="ctr"/>
            <a:r>
              <a:rPr lang="es-AR" b="1" dirty="0"/>
              <a:t>En 2015 hubo 10 muertes y en 2016 hubo 19 muertes de 15 a 19 años.</a:t>
            </a:r>
          </a:p>
        </p:txBody>
      </p:sp>
      <p:sp>
        <p:nvSpPr>
          <p:cNvPr id="5" name="TextBox 4">
            <a:extLst>
              <a:ext uri="{FF2B5EF4-FFF2-40B4-BE49-F238E27FC236}">
                <a16:creationId xmlns:a16="http://schemas.microsoft.com/office/drawing/2014/main" id="{67145AC0-C912-4289-B015-9C21BBB91BFC}"/>
              </a:ext>
            </a:extLst>
          </p:cNvPr>
          <p:cNvSpPr txBox="1"/>
          <p:nvPr/>
        </p:nvSpPr>
        <p:spPr>
          <a:xfrm>
            <a:off x="7352145" y="5184845"/>
            <a:ext cx="2339108" cy="1477328"/>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 la Dirección de Estadísticas e Información de Salud (DEIS). Ministerio de Salud de la Nación, Argentina, 19 de abril de 2018.</a:t>
            </a:r>
          </a:p>
        </p:txBody>
      </p:sp>
    </p:spTree>
    <p:extLst>
      <p:ext uri="{BB962C8B-B14F-4D97-AF65-F5344CB8AC3E}">
        <p14:creationId xmlns:p14="http://schemas.microsoft.com/office/powerpoint/2010/main" val="1990135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7924800" y="6011126"/>
            <a:ext cx="1600200" cy="719617"/>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381000" y="6119271"/>
            <a:ext cx="611472" cy="611472"/>
          </a:xfrm>
          <a:prstGeom prst="rect">
            <a:avLst/>
          </a:prstGeom>
        </p:spPr>
      </p:pic>
      <p:sp>
        <p:nvSpPr>
          <p:cNvPr id="4" name="TextBox 3"/>
          <p:cNvSpPr txBox="1"/>
          <p:nvPr/>
        </p:nvSpPr>
        <p:spPr>
          <a:xfrm>
            <a:off x="1041991" y="6212839"/>
            <a:ext cx="2819400" cy="523220"/>
          </a:xfrm>
          <a:prstGeom prst="rect">
            <a:avLst/>
          </a:prstGeom>
          <a:noFill/>
        </p:spPr>
        <p:txBody>
          <a:bodyPr wrap="square" rtlCol="0">
            <a:spAutoFit/>
          </a:bodyPr>
          <a:lstStyle/>
          <a:p>
            <a:r>
              <a:rPr lang="es-AR" sz="1400" dirty="0"/>
              <a:t>Instituto Nacional de Enfermedades Respiratorias (INER) “Emilio Coni”</a:t>
            </a:r>
          </a:p>
        </p:txBody>
      </p:sp>
      <p:cxnSp>
        <p:nvCxnSpPr>
          <p:cNvPr id="12" name="Conector recto 11"/>
          <p:cNvCxnSpPr/>
          <p:nvPr/>
        </p:nvCxnSpPr>
        <p:spPr>
          <a:xfrm>
            <a:off x="200472" y="137355"/>
            <a:ext cx="9324528" cy="24104"/>
          </a:xfrm>
          <a:prstGeom prst="line">
            <a:avLst/>
          </a:prstGeom>
          <a:ln w="76200" cmpd="tri"/>
        </p:spPr>
        <p:style>
          <a:lnRef idx="1">
            <a:schemeClr val="accent1"/>
          </a:lnRef>
          <a:fillRef idx="0">
            <a:schemeClr val="accent1"/>
          </a:fillRef>
          <a:effectRef idx="0">
            <a:schemeClr val="accent1"/>
          </a:effectRef>
          <a:fontRef idx="minor">
            <a:schemeClr val="tx1"/>
          </a:fontRef>
        </p:style>
      </p:cxnSp>
      <p:pic>
        <p:nvPicPr>
          <p:cNvPr id="10" name="Picture 4">
            <a:extLst>
              <a:ext uri="{FF2B5EF4-FFF2-40B4-BE49-F238E27FC236}">
                <a16:creationId xmlns:a16="http://schemas.microsoft.com/office/drawing/2014/main" id="{AEEECA0F-A218-4067-AE9C-EE31C56F2EC1}"/>
              </a:ext>
            </a:extLst>
          </p:cNvPr>
          <p:cNvPicPr>
            <a:picLocks noChangeAspect="1" noChangeArrowheads="1"/>
          </p:cNvPicPr>
          <p:nvPr/>
        </p:nvPicPr>
        <p:blipFill>
          <a:blip r:embed="rId4" cstate="print"/>
          <a:srcRect/>
          <a:stretch>
            <a:fillRect/>
          </a:stretch>
        </p:blipFill>
        <p:spPr bwMode="auto">
          <a:xfrm>
            <a:off x="7247249" y="372409"/>
            <a:ext cx="2277751" cy="676048"/>
          </a:xfrm>
          <a:prstGeom prst="rect">
            <a:avLst/>
          </a:prstGeom>
          <a:noFill/>
          <a:ln w="9525">
            <a:noFill/>
            <a:miter lim="800000"/>
            <a:headEnd/>
            <a:tailEnd/>
          </a:ln>
          <a:effectLst/>
        </p:spPr>
      </p:pic>
      <p:pic>
        <p:nvPicPr>
          <p:cNvPr id="14" name="Picture 2">
            <a:extLst>
              <a:ext uri="{FF2B5EF4-FFF2-40B4-BE49-F238E27FC236}">
                <a16:creationId xmlns:a16="http://schemas.microsoft.com/office/drawing/2014/main" id="{257D7F09-D311-4B4A-832B-63DF4598768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625" t="15556" r="65625" b="70636"/>
          <a:stretch/>
        </p:blipFill>
        <p:spPr bwMode="auto">
          <a:xfrm>
            <a:off x="216421" y="372409"/>
            <a:ext cx="1824303" cy="5965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ítulo 1">
            <a:extLst>
              <a:ext uri="{FF2B5EF4-FFF2-40B4-BE49-F238E27FC236}">
                <a16:creationId xmlns:a16="http://schemas.microsoft.com/office/drawing/2014/main" id="{13779B76-BBD6-411B-A41B-242EB24F774D}"/>
              </a:ext>
            </a:extLst>
          </p:cNvPr>
          <p:cNvSpPr txBox="1">
            <a:spLocks/>
          </p:cNvSpPr>
          <p:nvPr/>
        </p:nvSpPr>
        <p:spPr>
          <a:xfrm>
            <a:off x="405036" y="1048457"/>
            <a:ext cx="89154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2400" dirty="0">
                <a:latin typeface="Arial Black" panose="020B0A04020102020204" pitchFamily="34" charset="0"/>
              </a:rPr>
              <a:t>Todos los años se notifican casos de Tuberculosis pediátrica y adolescente en Argentina</a:t>
            </a:r>
          </a:p>
        </p:txBody>
      </p:sp>
      <p:sp>
        <p:nvSpPr>
          <p:cNvPr id="15" name="Marcador de contenido 2">
            <a:extLst>
              <a:ext uri="{FF2B5EF4-FFF2-40B4-BE49-F238E27FC236}">
                <a16:creationId xmlns:a16="http://schemas.microsoft.com/office/drawing/2014/main" id="{0F72F435-C3AD-4DA6-8691-3E42DF61A37D}"/>
              </a:ext>
            </a:extLst>
          </p:cNvPr>
          <p:cNvSpPr txBox="1">
            <a:spLocks/>
          </p:cNvSpPr>
          <p:nvPr/>
        </p:nvSpPr>
        <p:spPr>
          <a:xfrm>
            <a:off x="405036" y="2188214"/>
            <a:ext cx="8915400" cy="3822912"/>
          </a:xfrm>
          <a:prstGeom prst="rect">
            <a:avLst/>
          </a:prstGeom>
        </p:spPr>
        <p:txBody>
          <a:bodyPr vert="horz" lIns="91440" tIns="45720" rIns="91440" bIns="45720" rtlCol="0">
            <a:normAutofit fontScale="85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712788" indent="-712788" algn="just">
              <a:buFont typeface="Wingdings" panose="05000000000000000000" pitchFamily="2" charset="2"/>
              <a:buChar char="è"/>
            </a:pPr>
            <a:r>
              <a:rPr lang="es-AR" sz="2800" b="1" dirty="0">
                <a:solidFill>
                  <a:schemeClr val="tx1"/>
                </a:solidFill>
              </a:rPr>
              <a:t>En 2016, se notificaron:</a:t>
            </a:r>
          </a:p>
          <a:p>
            <a:pPr marL="1169988" lvl="1" indent="-712788" algn="just">
              <a:buFont typeface="Wingdings" panose="05000000000000000000" pitchFamily="2" charset="2"/>
              <a:buChar char="è"/>
            </a:pPr>
            <a:endParaRPr lang="es-AR" sz="2400" b="1" dirty="0">
              <a:solidFill>
                <a:schemeClr val="tx1"/>
              </a:solidFill>
            </a:endParaRPr>
          </a:p>
          <a:p>
            <a:pPr marL="1169988" lvl="1" indent="-712788" algn="just">
              <a:buFont typeface="Wingdings" panose="05000000000000000000" pitchFamily="2" charset="2"/>
              <a:buChar char="è"/>
            </a:pPr>
            <a:r>
              <a:rPr lang="es-AR" sz="2400" b="1" dirty="0">
                <a:solidFill>
                  <a:schemeClr val="tx1"/>
                </a:solidFill>
              </a:rPr>
              <a:t>858 casos de tuberculosis de menores de 15 años.</a:t>
            </a:r>
          </a:p>
          <a:p>
            <a:pPr marL="1169988" lvl="1" indent="-712788" algn="just">
              <a:buFont typeface="Wingdings" panose="05000000000000000000" pitchFamily="2" charset="2"/>
              <a:buChar char="è"/>
            </a:pPr>
            <a:endParaRPr lang="es-AR" sz="2400" b="1" dirty="0">
              <a:solidFill>
                <a:schemeClr val="tx1"/>
              </a:solidFill>
            </a:endParaRPr>
          </a:p>
          <a:p>
            <a:pPr marL="1169988" lvl="1" indent="-712788" algn="just">
              <a:buFont typeface="Wingdings" panose="05000000000000000000" pitchFamily="2" charset="2"/>
              <a:buChar char="è"/>
            </a:pPr>
            <a:r>
              <a:rPr lang="es-AR" sz="2400" b="1" dirty="0">
                <a:solidFill>
                  <a:schemeClr val="tx1"/>
                </a:solidFill>
              </a:rPr>
              <a:t>949 casos de tuberculosis de 15 a 19 años.</a:t>
            </a:r>
          </a:p>
          <a:p>
            <a:pPr marL="1169988" lvl="1" indent="-712788" algn="just">
              <a:buFont typeface="Wingdings" panose="05000000000000000000" pitchFamily="2" charset="2"/>
              <a:buChar char="è"/>
            </a:pPr>
            <a:endParaRPr lang="es-AR" sz="2400" b="1" dirty="0">
              <a:solidFill>
                <a:schemeClr val="tx1"/>
              </a:solidFill>
            </a:endParaRPr>
          </a:p>
          <a:p>
            <a:pPr marL="1169988" lvl="1" indent="-712788" algn="just">
              <a:buFont typeface="Wingdings" panose="05000000000000000000" pitchFamily="2" charset="2"/>
              <a:buChar char="è"/>
            </a:pPr>
            <a:r>
              <a:rPr lang="es-AR" sz="2400" b="1" dirty="0">
                <a:solidFill>
                  <a:schemeClr val="tx1"/>
                </a:solidFill>
              </a:rPr>
              <a:t>7 casos de meningitis tuberculosa en menores de 5 años.</a:t>
            </a:r>
          </a:p>
          <a:p>
            <a:pPr marL="712788" indent="-712788" algn="just">
              <a:buFont typeface="Wingdings" panose="05000000000000000000" pitchFamily="2" charset="2"/>
              <a:buChar char="è"/>
            </a:pPr>
            <a:endParaRPr lang="es-AR" sz="2800" b="1" dirty="0">
              <a:solidFill>
                <a:schemeClr val="tx1"/>
              </a:solidFill>
            </a:endParaRPr>
          </a:p>
          <a:p>
            <a:pPr marL="712788" indent="-712788" algn="just">
              <a:buFont typeface="Wingdings" panose="05000000000000000000" pitchFamily="2" charset="2"/>
              <a:buChar char="è"/>
            </a:pPr>
            <a:r>
              <a:rPr lang="es-AR" sz="2800" b="1" dirty="0">
                <a:solidFill>
                  <a:schemeClr val="tx1"/>
                </a:solidFill>
              </a:rPr>
              <a:t>La tendencia de la notificación de casos de tuberculosis pediátrica y adolescente se mantiene estable desde hace más de cinco años.</a:t>
            </a:r>
          </a:p>
        </p:txBody>
      </p:sp>
    </p:spTree>
    <p:extLst>
      <p:ext uri="{BB962C8B-B14F-4D97-AF65-F5344CB8AC3E}">
        <p14:creationId xmlns:p14="http://schemas.microsoft.com/office/powerpoint/2010/main" val="1906317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506908" y="642938"/>
            <a:ext cx="2399092" cy="5572125"/>
          </a:xfrm>
          <a:prstGeom prst="rect">
            <a:avLst/>
          </a:prstGeom>
          <a:solidFill>
            <a:srgbClr val="9038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1950"/>
          </a:p>
        </p:txBody>
      </p:sp>
      <p:sp>
        <p:nvSpPr>
          <p:cNvPr id="6" name="CuadroTexto 5">
            <a:extLst>
              <a:ext uri="{FF2B5EF4-FFF2-40B4-BE49-F238E27FC236}">
                <a16:creationId xmlns:a16="http://schemas.microsoft.com/office/drawing/2014/main" id="{88A3F680-44EF-416E-93EE-ED740CC9C5FF}"/>
              </a:ext>
            </a:extLst>
          </p:cNvPr>
          <p:cNvSpPr txBox="1"/>
          <p:nvPr/>
        </p:nvSpPr>
        <p:spPr>
          <a:xfrm>
            <a:off x="7673114" y="1328187"/>
            <a:ext cx="2066679" cy="1425711"/>
          </a:xfrm>
          <a:prstGeom prst="rect">
            <a:avLst/>
          </a:prstGeom>
          <a:solidFill>
            <a:schemeClr val="bg1"/>
          </a:solidFill>
          <a:ln>
            <a:solidFill>
              <a:schemeClr val="tx1"/>
            </a:solidFill>
          </a:ln>
        </p:spPr>
        <p:txBody>
          <a:bodyPr wrap="square" rtlCol="0">
            <a:spAutoFit/>
          </a:bodyPr>
          <a:lstStyle/>
          <a:p>
            <a:r>
              <a:rPr lang="es-AR" sz="1733" b="1" dirty="0">
                <a:solidFill>
                  <a:srgbClr val="903874"/>
                </a:solidFill>
                <a:latin typeface="Calibri" pitchFamily="34" charset="0"/>
              </a:rPr>
              <a:t>858 casos en menores de 15 años: 8,3% del total.</a:t>
            </a:r>
          </a:p>
          <a:p>
            <a:r>
              <a:rPr lang="es-AR" sz="1733" b="1" dirty="0">
                <a:solidFill>
                  <a:srgbClr val="903874"/>
                </a:solidFill>
                <a:latin typeface="Calibri" pitchFamily="34" charset="0"/>
              </a:rPr>
              <a:t>949 casos de 15 a 19 años: 9,2% del total.</a:t>
            </a:r>
          </a:p>
        </p:txBody>
      </p:sp>
      <p:sp>
        <p:nvSpPr>
          <p:cNvPr id="7" name="Rectángulo 6">
            <a:extLst>
              <a:ext uri="{FF2B5EF4-FFF2-40B4-BE49-F238E27FC236}">
                <a16:creationId xmlns:a16="http://schemas.microsoft.com/office/drawing/2014/main" id="{A3EC39A2-2F1E-45AA-B215-1D294A6DA2B3}"/>
              </a:ext>
            </a:extLst>
          </p:cNvPr>
          <p:cNvSpPr/>
          <p:nvPr/>
        </p:nvSpPr>
        <p:spPr>
          <a:xfrm>
            <a:off x="272482" y="642937"/>
            <a:ext cx="7157036" cy="592470"/>
          </a:xfrm>
          <a:prstGeom prst="rect">
            <a:avLst/>
          </a:prstGeom>
          <a:noFill/>
        </p:spPr>
        <p:txBody>
          <a:bodyPr wrap="square" rtlCol="0">
            <a:spAutoFit/>
          </a:bodyPr>
          <a:lstStyle/>
          <a:p>
            <a:pPr algn="ctr"/>
            <a:r>
              <a:rPr lang="es-ES" sz="1625" b="1" dirty="0">
                <a:ln/>
                <a:solidFill>
                  <a:srgbClr val="903874"/>
                </a:solidFill>
                <a:effectLst>
                  <a:outerShdw blurRad="38100" dist="19050" dir="2700000" algn="tl" rotWithShape="0">
                    <a:schemeClr val="dk1">
                      <a:lumMod val="50000"/>
                      <a:alpha val="40000"/>
                    </a:schemeClr>
                  </a:outerShdw>
                </a:effectLst>
              </a:rPr>
              <a:t>Notificación de casos de TB Nuevos, Recaídas y Sin información, todas la formas por edad y sexo. Número de casos y tasas por 100.000 Argentina, 2016</a:t>
            </a:r>
          </a:p>
        </p:txBody>
      </p:sp>
      <p:sp>
        <p:nvSpPr>
          <p:cNvPr id="8" name="CuadroTexto 7">
            <a:extLst>
              <a:ext uri="{FF2B5EF4-FFF2-40B4-BE49-F238E27FC236}">
                <a16:creationId xmlns:a16="http://schemas.microsoft.com/office/drawing/2014/main" id="{8F76A8F1-A452-4C0C-9A2B-84A4278F6B83}"/>
              </a:ext>
            </a:extLst>
          </p:cNvPr>
          <p:cNvSpPr txBox="1"/>
          <p:nvPr/>
        </p:nvSpPr>
        <p:spPr>
          <a:xfrm>
            <a:off x="7673114" y="4191000"/>
            <a:ext cx="2066679" cy="1425711"/>
          </a:xfrm>
          <a:prstGeom prst="rect">
            <a:avLst/>
          </a:prstGeom>
          <a:solidFill>
            <a:schemeClr val="bg1"/>
          </a:solidFill>
          <a:ln>
            <a:solidFill>
              <a:schemeClr val="tx1"/>
            </a:solidFill>
          </a:ln>
        </p:spPr>
        <p:txBody>
          <a:bodyPr wrap="square" rtlCol="0">
            <a:spAutoFit/>
          </a:bodyPr>
          <a:lstStyle/>
          <a:p>
            <a:r>
              <a:rPr lang="es-AR" sz="1733" b="1" dirty="0">
                <a:solidFill>
                  <a:srgbClr val="903874"/>
                </a:solidFill>
                <a:latin typeface="Calibri" pitchFamily="34" charset="0"/>
              </a:rPr>
              <a:t>El 50% de los casos notificados tanto en mujeres como en varones tienen entre 20-45 años</a:t>
            </a:r>
          </a:p>
        </p:txBody>
      </p:sp>
      <p:pic>
        <p:nvPicPr>
          <p:cNvPr id="2" name="Imagen 1">
            <a:extLst>
              <a:ext uri="{FF2B5EF4-FFF2-40B4-BE49-F238E27FC236}">
                <a16:creationId xmlns:a16="http://schemas.microsoft.com/office/drawing/2014/main" id="{E4007569-C493-4165-B929-6582320B8915}"/>
              </a:ext>
            </a:extLst>
          </p:cNvPr>
          <p:cNvPicPr>
            <a:picLocks noChangeAspect="1"/>
          </p:cNvPicPr>
          <p:nvPr/>
        </p:nvPicPr>
        <p:blipFill>
          <a:blip r:embed="rId2"/>
          <a:stretch>
            <a:fillRect/>
          </a:stretch>
        </p:blipFill>
        <p:spPr>
          <a:xfrm>
            <a:off x="195090" y="1502122"/>
            <a:ext cx="7157037" cy="4674557"/>
          </a:xfrm>
          <a:prstGeom prst="rect">
            <a:avLst/>
          </a:prstGeom>
        </p:spPr>
      </p:pic>
      <p:sp>
        <p:nvSpPr>
          <p:cNvPr id="3" name="Oval 2">
            <a:extLst>
              <a:ext uri="{FF2B5EF4-FFF2-40B4-BE49-F238E27FC236}">
                <a16:creationId xmlns:a16="http://schemas.microsoft.com/office/drawing/2014/main" id="{6945A60B-8B20-4378-B04F-5CE4E380A416}"/>
              </a:ext>
            </a:extLst>
          </p:cNvPr>
          <p:cNvSpPr/>
          <p:nvPr/>
        </p:nvSpPr>
        <p:spPr>
          <a:xfrm>
            <a:off x="865762" y="2497567"/>
            <a:ext cx="1828800" cy="2895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 name="TextBox 3">
            <a:extLst>
              <a:ext uri="{FF2B5EF4-FFF2-40B4-BE49-F238E27FC236}">
                <a16:creationId xmlns:a16="http://schemas.microsoft.com/office/drawing/2014/main" id="{73E743A9-D37B-4265-86C6-C24D0B0A51C0}"/>
              </a:ext>
            </a:extLst>
          </p:cNvPr>
          <p:cNvSpPr txBox="1"/>
          <p:nvPr/>
        </p:nvSpPr>
        <p:spPr>
          <a:xfrm>
            <a:off x="1219200" y="1717878"/>
            <a:ext cx="1066800" cy="646331"/>
          </a:xfrm>
          <a:prstGeom prst="rect">
            <a:avLst/>
          </a:prstGeom>
          <a:solidFill>
            <a:schemeClr val="bg1"/>
          </a:solidFill>
          <a:ln>
            <a:solidFill>
              <a:schemeClr val="tx1"/>
            </a:solidFill>
          </a:ln>
        </p:spPr>
        <p:txBody>
          <a:bodyPr wrap="square" rtlCol="0">
            <a:spAutoFit/>
          </a:bodyPr>
          <a:lstStyle/>
          <a:p>
            <a:pPr algn="ctr"/>
            <a:r>
              <a:rPr lang="es-AR" sz="1200" b="1" dirty="0"/>
              <a:t>Casos pediátricos y adolescentes</a:t>
            </a:r>
          </a:p>
        </p:txBody>
      </p:sp>
    </p:spTree>
    <p:extLst>
      <p:ext uri="{BB962C8B-B14F-4D97-AF65-F5344CB8AC3E}">
        <p14:creationId xmlns:p14="http://schemas.microsoft.com/office/powerpoint/2010/main" val="1616142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15ACC4-2F09-40F7-BC83-3FF7A7264E69}"/>
              </a:ext>
            </a:extLst>
          </p:cNvPr>
          <p:cNvPicPr>
            <a:picLocks noChangeAspect="1"/>
          </p:cNvPicPr>
          <p:nvPr/>
        </p:nvPicPr>
        <p:blipFill>
          <a:blip r:embed="rId2"/>
          <a:stretch>
            <a:fillRect/>
          </a:stretch>
        </p:blipFill>
        <p:spPr>
          <a:xfrm>
            <a:off x="298300" y="96151"/>
            <a:ext cx="9309399" cy="6008614"/>
          </a:xfrm>
          <a:prstGeom prst="rect">
            <a:avLst/>
          </a:prstGeom>
        </p:spPr>
      </p:pic>
      <p:sp>
        <p:nvSpPr>
          <p:cNvPr id="3" name="TextBox 2">
            <a:extLst>
              <a:ext uri="{FF2B5EF4-FFF2-40B4-BE49-F238E27FC236}">
                <a16:creationId xmlns:a16="http://schemas.microsoft.com/office/drawing/2014/main" id="{9F6C0A39-94FC-41CD-B552-579AD257F5B6}"/>
              </a:ext>
            </a:extLst>
          </p:cNvPr>
          <p:cNvSpPr txBox="1"/>
          <p:nvPr/>
        </p:nvSpPr>
        <p:spPr>
          <a:xfrm>
            <a:off x="298300" y="6104764"/>
            <a:ext cx="9309399" cy="707886"/>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Ministerio de Salud de la Nación, Argentina, 19 de abril de 2018.</a:t>
            </a:r>
          </a:p>
          <a:p>
            <a:r>
              <a:rPr lang="es-AR" sz="1000" dirty="0"/>
              <a:t>* Casos notificados en 2017 y registrados en el Sistema hasta el 2 de abril de 2018.</a:t>
            </a:r>
          </a:p>
        </p:txBody>
      </p:sp>
    </p:spTree>
    <p:extLst>
      <p:ext uri="{BB962C8B-B14F-4D97-AF65-F5344CB8AC3E}">
        <p14:creationId xmlns:p14="http://schemas.microsoft.com/office/powerpoint/2010/main" val="1011910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E6B44FE-23D2-4701-BC4E-17F1B45E1F6D}"/>
              </a:ext>
            </a:extLst>
          </p:cNvPr>
          <p:cNvPicPr>
            <a:picLocks noChangeAspect="1"/>
          </p:cNvPicPr>
          <p:nvPr/>
        </p:nvPicPr>
        <p:blipFill>
          <a:blip r:embed="rId2"/>
          <a:stretch>
            <a:fillRect/>
          </a:stretch>
        </p:blipFill>
        <p:spPr>
          <a:xfrm>
            <a:off x="298300" y="1786867"/>
            <a:ext cx="8578192" cy="4228755"/>
          </a:xfrm>
          <a:prstGeom prst="rect">
            <a:avLst/>
          </a:prstGeom>
        </p:spPr>
      </p:pic>
      <p:sp>
        <p:nvSpPr>
          <p:cNvPr id="3" name="Rectángulo 2">
            <a:extLst>
              <a:ext uri="{FF2B5EF4-FFF2-40B4-BE49-F238E27FC236}">
                <a16:creationId xmlns:a16="http://schemas.microsoft.com/office/drawing/2014/main" id="{6BDA216A-D150-4F8F-9DB7-540BE7F8E637}"/>
              </a:ext>
            </a:extLst>
          </p:cNvPr>
          <p:cNvSpPr/>
          <p:nvPr/>
        </p:nvSpPr>
        <p:spPr>
          <a:xfrm>
            <a:off x="298300" y="1211709"/>
            <a:ext cx="9310092" cy="592470"/>
          </a:xfrm>
          <a:prstGeom prst="rect">
            <a:avLst/>
          </a:prstGeom>
        </p:spPr>
        <p:txBody>
          <a:bodyPr wrap="square">
            <a:spAutoFit/>
          </a:bodyPr>
          <a:lstStyle/>
          <a:p>
            <a:r>
              <a:rPr lang="es-ES" sz="1625" b="1" dirty="0">
                <a:solidFill>
                  <a:schemeClr val="tx1">
                    <a:lumMod val="65000"/>
                    <a:lumOff val="35000"/>
                  </a:schemeClr>
                </a:solidFill>
              </a:rPr>
              <a:t>Tasa por 100.000 habitantes y número de casos de TB en el grupo de nuevos y recaídas.</a:t>
            </a:r>
          </a:p>
          <a:p>
            <a:r>
              <a:rPr lang="es-AR" sz="1625" b="1" dirty="0">
                <a:solidFill>
                  <a:schemeClr val="tx1">
                    <a:lumMod val="65000"/>
                    <a:lumOff val="35000"/>
                  </a:schemeClr>
                </a:solidFill>
              </a:rPr>
              <a:t>Argentina, 1980-2016.</a:t>
            </a:r>
          </a:p>
        </p:txBody>
      </p:sp>
      <p:sp>
        <p:nvSpPr>
          <p:cNvPr id="6" name="TextBox 5">
            <a:extLst>
              <a:ext uri="{FF2B5EF4-FFF2-40B4-BE49-F238E27FC236}">
                <a16:creationId xmlns:a16="http://schemas.microsoft.com/office/drawing/2014/main" id="{13264C7E-29A3-4EBA-A467-BE777E67C1DA}"/>
              </a:ext>
            </a:extLst>
          </p:cNvPr>
          <p:cNvSpPr txBox="1"/>
          <p:nvPr/>
        </p:nvSpPr>
        <p:spPr>
          <a:xfrm>
            <a:off x="298300" y="6245974"/>
            <a:ext cx="9309399" cy="553998"/>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Ministerio de Salud de la Nación, Argentina, 19 de abril de 2018.</a:t>
            </a:r>
          </a:p>
        </p:txBody>
      </p:sp>
      <p:sp>
        <p:nvSpPr>
          <p:cNvPr id="7" name="TextBox 6">
            <a:extLst>
              <a:ext uri="{FF2B5EF4-FFF2-40B4-BE49-F238E27FC236}">
                <a16:creationId xmlns:a16="http://schemas.microsoft.com/office/drawing/2014/main" id="{B90845A3-C6B7-4D52-B802-DE580BF54E4B}"/>
              </a:ext>
            </a:extLst>
          </p:cNvPr>
          <p:cNvSpPr txBox="1"/>
          <p:nvPr/>
        </p:nvSpPr>
        <p:spPr>
          <a:xfrm>
            <a:off x="445653" y="58028"/>
            <a:ext cx="9014691" cy="923330"/>
          </a:xfrm>
          <a:prstGeom prst="rect">
            <a:avLst/>
          </a:prstGeom>
          <a:solidFill>
            <a:schemeClr val="accent6">
              <a:lumMod val="60000"/>
              <a:lumOff val="40000"/>
            </a:schemeClr>
          </a:solidFill>
        </p:spPr>
        <p:txBody>
          <a:bodyPr wrap="square" rtlCol="0">
            <a:spAutoFit/>
          </a:bodyPr>
          <a:lstStyle/>
          <a:p>
            <a:pPr algn="ctr"/>
            <a:r>
              <a:rPr lang="en-US" b="1" dirty="0"/>
              <a:t>L</a:t>
            </a:r>
            <a:r>
              <a:rPr lang="es-AR" b="1" dirty="0"/>
              <a:t>a tendencia de la notificación de casos de tuberculosis de todas las edades fue al descenso pero la variación anual promedio de la tasa fue diferente a lo largo de todo el período 1980-2016</a:t>
            </a:r>
          </a:p>
        </p:txBody>
      </p:sp>
    </p:spTree>
    <p:extLst>
      <p:ext uri="{BB962C8B-B14F-4D97-AF65-F5344CB8AC3E}">
        <p14:creationId xmlns:p14="http://schemas.microsoft.com/office/powerpoint/2010/main" val="3933374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2AEF2C3-8962-48AC-A081-06B2AC3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998" y="58028"/>
            <a:ext cx="8880000" cy="6660000"/>
          </a:xfrm>
          <a:prstGeom prst="rect">
            <a:avLst/>
          </a:prstGeom>
        </p:spPr>
      </p:pic>
      <p:sp>
        <p:nvSpPr>
          <p:cNvPr id="6" name="TextBox 5">
            <a:extLst>
              <a:ext uri="{FF2B5EF4-FFF2-40B4-BE49-F238E27FC236}">
                <a16:creationId xmlns:a16="http://schemas.microsoft.com/office/drawing/2014/main" id="{C54D8699-BD45-482A-A9F2-E8B16539307F}"/>
              </a:ext>
            </a:extLst>
          </p:cNvPr>
          <p:cNvSpPr txBox="1"/>
          <p:nvPr/>
        </p:nvSpPr>
        <p:spPr>
          <a:xfrm>
            <a:off x="7352145" y="1794464"/>
            <a:ext cx="2339108" cy="1754326"/>
          </a:xfrm>
          <a:prstGeom prst="rect">
            <a:avLst/>
          </a:prstGeom>
          <a:solidFill>
            <a:schemeClr val="accent6">
              <a:lumMod val="60000"/>
              <a:lumOff val="40000"/>
            </a:schemeClr>
          </a:solidFill>
        </p:spPr>
        <p:txBody>
          <a:bodyPr wrap="square" rtlCol="0">
            <a:spAutoFit/>
          </a:bodyPr>
          <a:lstStyle/>
          <a:p>
            <a:pPr algn="ctr"/>
            <a:r>
              <a:rPr lang="en-US" b="1" dirty="0"/>
              <a:t>L</a:t>
            </a:r>
            <a:r>
              <a:rPr lang="es-AR" b="1" dirty="0"/>
              <a:t>a tendencia de la notificación de casos de tuberculosis de todas las edades fue estable a partir de 2012 y hasta 2017*</a:t>
            </a:r>
          </a:p>
        </p:txBody>
      </p:sp>
      <p:sp>
        <p:nvSpPr>
          <p:cNvPr id="7" name="TextBox 6">
            <a:extLst>
              <a:ext uri="{FF2B5EF4-FFF2-40B4-BE49-F238E27FC236}">
                <a16:creationId xmlns:a16="http://schemas.microsoft.com/office/drawing/2014/main" id="{E8F27DB7-AB51-408C-B56A-608CF81B8A74}"/>
              </a:ext>
            </a:extLst>
          </p:cNvPr>
          <p:cNvSpPr txBox="1"/>
          <p:nvPr/>
        </p:nvSpPr>
        <p:spPr>
          <a:xfrm>
            <a:off x="7352145" y="4625147"/>
            <a:ext cx="2339108" cy="2092881"/>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Ministerio de Salud de la Nación, Argentina, 19 de abril de 2018.</a:t>
            </a:r>
          </a:p>
          <a:p>
            <a:r>
              <a:rPr lang="es-AR" sz="1000" dirty="0"/>
              <a:t>* Casos notificados en 2017 y registrados en el Sistema hasta el 3 de abril de 2018.</a:t>
            </a:r>
          </a:p>
        </p:txBody>
      </p:sp>
    </p:spTree>
    <p:extLst>
      <p:ext uri="{BB962C8B-B14F-4D97-AF65-F5344CB8AC3E}">
        <p14:creationId xmlns:p14="http://schemas.microsoft.com/office/powerpoint/2010/main" val="3800578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2BE9AE-7214-4DFC-80FC-C6BF2372C3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0"/>
            <a:ext cx="9144000" cy="6858000"/>
          </a:xfrm>
          <a:prstGeom prst="rect">
            <a:avLst/>
          </a:prstGeom>
        </p:spPr>
      </p:pic>
      <p:sp>
        <p:nvSpPr>
          <p:cNvPr id="4" name="TextBox 3">
            <a:extLst>
              <a:ext uri="{FF2B5EF4-FFF2-40B4-BE49-F238E27FC236}">
                <a16:creationId xmlns:a16="http://schemas.microsoft.com/office/drawing/2014/main" id="{CBD74E99-FC75-4601-8B25-F68B0A3D2CD4}"/>
              </a:ext>
            </a:extLst>
          </p:cNvPr>
          <p:cNvSpPr txBox="1"/>
          <p:nvPr/>
        </p:nvSpPr>
        <p:spPr>
          <a:xfrm>
            <a:off x="7352145" y="1794464"/>
            <a:ext cx="2339108" cy="2031325"/>
          </a:xfrm>
          <a:prstGeom prst="rect">
            <a:avLst/>
          </a:prstGeom>
          <a:solidFill>
            <a:schemeClr val="accent6">
              <a:lumMod val="60000"/>
              <a:lumOff val="40000"/>
            </a:schemeClr>
          </a:solidFill>
        </p:spPr>
        <p:txBody>
          <a:bodyPr wrap="square" rtlCol="0">
            <a:spAutoFit/>
          </a:bodyPr>
          <a:lstStyle/>
          <a:p>
            <a:pPr algn="ctr"/>
            <a:r>
              <a:rPr lang="en-US" b="1" dirty="0"/>
              <a:t>En </a:t>
            </a:r>
            <a:r>
              <a:rPr lang="en-US" b="1" dirty="0" err="1"/>
              <a:t>menores</a:t>
            </a:r>
            <a:r>
              <a:rPr lang="en-US" b="1" dirty="0"/>
              <a:t> de 15 </a:t>
            </a:r>
            <a:r>
              <a:rPr lang="en-US" b="1" dirty="0" err="1"/>
              <a:t>años</a:t>
            </a:r>
            <a:r>
              <a:rPr lang="en-US" b="1" dirty="0"/>
              <a:t>, l</a:t>
            </a:r>
            <a:r>
              <a:rPr lang="es-AR" b="1" dirty="0"/>
              <a:t>a tendencia de la notificación de casos de tuberculosis fue estable a partir de 2010 y hasta el año 2017*</a:t>
            </a:r>
          </a:p>
        </p:txBody>
      </p:sp>
      <p:sp>
        <p:nvSpPr>
          <p:cNvPr id="5" name="TextBox 4">
            <a:extLst>
              <a:ext uri="{FF2B5EF4-FFF2-40B4-BE49-F238E27FC236}">
                <a16:creationId xmlns:a16="http://schemas.microsoft.com/office/drawing/2014/main" id="{0C39B254-ED93-46B2-AB77-E291E1C000E7}"/>
              </a:ext>
            </a:extLst>
          </p:cNvPr>
          <p:cNvSpPr txBox="1"/>
          <p:nvPr/>
        </p:nvSpPr>
        <p:spPr>
          <a:xfrm>
            <a:off x="7352145" y="4625147"/>
            <a:ext cx="2339108" cy="2092881"/>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Ministerio de Salud de la Nación, Argentina, 19 de abril de 2018.</a:t>
            </a:r>
          </a:p>
          <a:p>
            <a:r>
              <a:rPr lang="es-AR" sz="1000" dirty="0"/>
              <a:t>* Casos notificados en 2017 y registrados en el Sistema hasta el 3 de abril de 2018.</a:t>
            </a:r>
          </a:p>
        </p:txBody>
      </p:sp>
    </p:spTree>
    <p:extLst>
      <p:ext uri="{BB962C8B-B14F-4D97-AF65-F5344CB8AC3E}">
        <p14:creationId xmlns:p14="http://schemas.microsoft.com/office/powerpoint/2010/main" val="2174266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339357-BD4D-4087-92FB-7B3F81C764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0"/>
            <a:ext cx="9144000" cy="6858000"/>
          </a:xfrm>
          <a:prstGeom prst="rect">
            <a:avLst/>
          </a:prstGeom>
        </p:spPr>
      </p:pic>
      <p:sp>
        <p:nvSpPr>
          <p:cNvPr id="4" name="TextBox 3">
            <a:extLst>
              <a:ext uri="{FF2B5EF4-FFF2-40B4-BE49-F238E27FC236}">
                <a16:creationId xmlns:a16="http://schemas.microsoft.com/office/drawing/2014/main" id="{70C67616-7A41-4CBB-9D69-C5C7D96861EE}"/>
              </a:ext>
            </a:extLst>
          </p:cNvPr>
          <p:cNvSpPr txBox="1"/>
          <p:nvPr/>
        </p:nvSpPr>
        <p:spPr>
          <a:xfrm>
            <a:off x="7352145" y="1794464"/>
            <a:ext cx="2339108" cy="2308324"/>
          </a:xfrm>
          <a:prstGeom prst="rect">
            <a:avLst/>
          </a:prstGeom>
          <a:solidFill>
            <a:schemeClr val="accent6">
              <a:lumMod val="60000"/>
              <a:lumOff val="40000"/>
            </a:schemeClr>
          </a:solidFill>
        </p:spPr>
        <p:txBody>
          <a:bodyPr wrap="square" rtlCol="0">
            <a:spAutoFit/>
          </a:bodyPr>
          <a:lstStyle/>
          <a:p>
            <a:pPr algn="ctr"/>
            <a:r>
              <a:rPr lang="en-US" b="1" dirty="0"/>
              <a:t>En los </a:t>
            </a:r>
            <a:r>
              <a:rPr lang="en-US" b="1" dirty="0" err="1"/>
              <a:t>adolescentes</a:t>
            </a:r>
            <a:r>
              <a:rPr lang="en-US" b="1" dirty="0"/>
              <a:t> de 15 a 19 </a:t>
            </a:r>
            <a:r>
              <a:rPr lang="en-US" b="1" dirty="0" err="1"/>
              <a:t>años</a:t>
            </a:r>
            <a:r>
              <a:rPr lang="en-US" b="1" dirty="0"/>
              <a:t>, l</a:t>
            </a:r>
            <a:r>
              <a:rPr lang="es-AR" b="1" dirty="0"/>
              <a:t>a tendencia de la notificación de casos de tuberculosis fue estable a partir de 1999 y hasta el año 2017*</a:t>
            </a:r>
          </a:p>
        </p:txBody>
      </p:sp>
      <p:sp>
        <p:nvSpPr>
          <p:cNvPr id="5" name="TextBox 4">
            <a:extLst>
              <a:ext uri="{FF2B5EF4-FFF2-40B4-BE49-F238E27FC236}">
                <a16:creationId xmlns:a16="http://schemas.microsoft.com/office/drawing/2014/main" id="{C0848693-E43F-4F24-ADAA-BB95C78BF8C5}"/>
              </a:ext>
            </a:extLst>
          </p:cNvPr>
          <p:cNvSpPr txBox="1"/>
          <p:nvPr/>
        </p:nvSpPr>
        <p:spPr>
          <a:xfrm>
            <a:off x="7352145" y="4625147"/>
            <a:ext cx="2339108" cy="2092881"/>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Ministerio de Salud de la Nación, Argentina, 19 de abril de 2018.</a:t>
            </a:r>
          </a:p>
          <a:p>
            <a:r>
              <a:rPr lang="es-AR" sz="1000" dirty="0"/>
              <a:t>* Casos notificados en 2017 y registrados en el Sistema hasta el 3 de abril de 2018.</a:t>
            </a:r>
          </a:p>
        </p:txBody>
      </p:sp>
    </p:spTree>
    <p:extLst>
      <p:ext uri="{BB962C8B-B14F-4D97-AF65-F5344CB8AC3E}">
        <p14:creationId xmlns:p14="http://schemas.microsoft.com/office/powerpoint/2010/main" val="2932383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00813F57-976E-479F-A33E-61A19C0A434B}"/>
              </a:ext>
            </a:extLst>
          </p:cNvPr>
          <p:cNvSpPr/>
          <p:nvPr/>
        </p:nvSpPr>
        <p:spPr>
          <a:xfrm>
            <a:off x="1401631" y="309321"/>
            <a:ext cx="6323387" cy="992579"/>
          </a:xfrm>
          <a:prstGeom prst="rect">
            <a:avLst/>
          </a:prstGeom>
          <a:noFill/>
        </p:spPr>
        <p:txBody>
          <a:bodyPr wrap="square" rtlCol="0">
            <a:spAutoFit/>
          </a:bodyPr>
          <a:lstStyle/>
          <a:p>
            <a:pPr algn="ctr"/>
            <a:r>
              <a:rPr lang="es-ES" sz="1950" b="1" dirty="0">
                <a:ln/>
                <a:solidFill>
                  <a:srgbClr val="903874"/>
                </a:solidFill>
                <a:effectLst>
                  <a:outerShdw blurRad="38100" dist="38100" dir="2700000" algn="tl">
                    <a:srgbClr val="000000">
                      <a:alpha val="43137"/>
                    </a:srgbClr>
                  </a:outerShdw>
                </a:effectLst>
                <a:latin typeface="Calibri" pitchFamily="34" charset="0"/>
              </a:rPr>
              <a:t>Tendencia de la notificación de casos de  meningitis tuberculosa en menores de 5 años. Número de casos y tasas por 100.000. Argentina, 1980-2016.</a:t>
            </a:r>
          </a:p>
        </p:txBody>
      </p:sp>
      <p:pic>
        <p:nvPicPr>
          <p:cNvPr id="9" name="Imagen 8">
            <a:extLst>
              <a:ext uri="{FF2B5EF4-FFF2-40B4-BE49-F238E27FC236}">
                <a16:creationId xmlns:a16="http://schemas.microsoft.com/office/drawing/2014/main" id="{CB5898C7-0EF7-45BF-A047-5F0EBA59904A}"/>
              </a:ext>
            </a:extLst>
          </p:cNvPr>
          <p:cNvPicPr>
            <a:picLocks noChangeAspect="1"/>
          </p:cNvPicPr>
          <p:nvPr/>
        </p:nvPicPr>
        <p:blipFill>
          <a:blip r:embed="rId2"/>
          <a:stretch>
            <a:fillRect/>
          </a:stretch>
        </p:blipFill>
        <p:spPr>
          <a:xfrm>
            <a:off x="974558" y="1301900"/>
            <a:ext cx="7177534" cy="4692641"/>
          </a:xfrm>
          <a:prstGeom prst="rect">
            <a:avLst/>
          </a:prstGeom>
        </p:spPr>
      </p:pic>
    </p:spTree>
    <p:extLst>
      <p:ext uri="{BB962C8B-B14F-4D97-AF65-F5344CB8AC3E}">
        <p14:creationId xmlns:p14="http://schemas.microsoft.com/office/powerpoint/2010/main" val="737236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7924800" y="6011126"/>
            <a:ext cx="1600200" cy="719617"/>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381000" y="6119271"/>
            <a:ext cx="611472" cy="611472"/>
          </a:xfrm>
          <a:prstGeom prst="rect">
            <a:avLst/>
          </a:prstGeom>
        </p:spPr>
      </p:pic>
      <p:sp>
        <p:nvSpPr>
          <p:cNvPr id="4" name="TextBox 3"/>
          <p:cNvSpPr txBox="1"/>
          <p:nvPr/>
        </p:nvSpPr>
        <p:spPr>
          <a:xfrm>
            <a:off x="1041991" y="6212839"/>
            <a:ext cx="2819400" cy="523220"/>
          </a:xfrm>
          <a:prstGeom prst="rect">
            <a:avLst/>
          </a:prstGeom>
          <a:noFill/>
        </p:spPr>
        <p:txBody>
          <a:bodyPr wrap="square" rtlCol="0">
            <a:spAutoFit/>
          </a:bodyPr>
          <a:lstStyle/>
          <a:p>
            <a:r>
              <a:rPr lang="es-AR" sz="1400" dirty="0"/>
              <a:t>Instituto Nacional de Enfermedades Respiratorias (INER) “Emilio Coni”</a:t>
            </a:r>
          </a:p>
        </p:txBody>
      </p:sp>
      <p:cxnSp>
        <p:nvCxnSpPr>
          <p:cNvPr id="12" name="Conector recto 11"/>
          <p:cNvCxnSpPr/>
          <p:nvPr/>
        </p:nvCxnSpPr>
        <p:spPr>
          <a:xfrm>
            <a:off x="200472" y="137355"/>
            <a:ext cx="9324528" cy="24104"/>
          </a:xfrm>
          <a:prstGeom prst="line">
            <a:avLst/>
          </a:prstGeom>
          <a:ln w="76200" cmpd="tri"/>
        </p:spPr>
        <p:style>
          <a:lnRef idx="1">
            <a:schemeClr val="accent1"/>
          </a:lnRef>
          <a:fillRef idx="0">
            <a:schemeClr val="accent1"/>
          </a:fillRef>
          <a:effectRef idx="0">
            <a:schemeClr val="accent1"/>
          </a:effectRef>
          <a:fontRef idx="minor">
            <a:schemeClr val="tx1"/>
          </a:fontRef>
        </p:style>
      </p:cxnSp>
      <p:pic>
        <p:nvPicPr>
          <p:cNvPr id="10" name="Picture 4">
            <a:extLst>
              <a:ext uri="{FF2B5EF4-FFF2-40B4-BE49-F238E27FC236}">
                <a16:creationId xmlns:a16="http://schemas.microsoft.com/office/drawing/2014/main" id="{AEEECA0F-A218-4067-AE9C-EE31C56F2EC1}"/>
              </a:ext>
            </a:extLst>
          </p:cNvPr>
          <p:cNvPicPr>
            <a:picLocks noChangeAspect="1" noChangeArrowheads="1"/>
          </p:cNvPicPr>
          <p:nvPr/>
        </p:nvPicPr>
        <p:blipFill>
          <a:blip r:embed="rId4" cstate="print"/>
          <a:srcRect/>
          <a:stretch>
            <a:fillRect/>
          </a:stretch>
        </p:blipFill>
        <p:spPr bwMode="auto">
          <a:xfrm>
            <a:off x="7247249" y="372409"/>
            <a:ext cx="2277751" cy="676048"/>
          </a:xfrm>
          <a:prstGeom prst="rect">
            <a:avLst/>
          </a:prstGeom>
          <a:noFill/>
          <a:ln w="9525">
            <a:noFill/>
            <a:miter lim="800000"/>
            <a:headEnd/>
            <a:tailEnd/>
          </a:ln>
          <a:effectLst/>
        </p:spPr>
      </p:pic>
      <p:pic>
        <p:nvPicPr>
          <p:cNvPr id="14" name="Picture 2">
            <a:extLst>
              <a:ext uri="{FF2B5EF4-FFF2-40B4-BE49-F238E27FC236}">
                <a16:creationId xmlns:a16="http://schemas.microsoft.com/office/drawing/2014/main" id="{257D7F09-D311-4B4A-832B-63DF4598768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625" t="15556" r="65625" b="70636"/>
          <a:stretch/>
        </p:blipFill>
        <p:spPr bwMode="auto">
          <a:xfrm>
            <a:off x="216421" y="372409"/>
            <a:ext cx="1824303" cy="5965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ítulo 1">
            <a:extLst>
              <a:ext uri="{FF2B5EF4-FFF2-40B4-BE49-F238E27FC236}">
                <a16:creationId xmlns:a16="http://schemas.microsoft.com/office/drawing/2014/main" id="{13779B76-BBD6-411B-A41B-242EB24F774D}"/>
              </a:ext>
            </a:extLst>
          </p:cNvPr>
          <p:cNvSpPr txBox="1">
            <a:spLocks/>
          </p:cNvSpPr>
          <p:nvPr/>
        </p:nvSpPr>
        <p:spPr>
          <a:xfrm>
            <a:off x="495300" y="1919840"/>
            <a:ext cx="8915400" cy="32042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2800" dirty="0">
                <a:latin typeface="Arial Black" panose="020B0A04020102020204" pitchFamily="34" charset="0"/>
              </a:rPr>
              <a:t>Todos los años se registran abandonos del tratamiento en los casos de Tuberculosis pediátrica y adolescente en Argentina;</a:t>
            </a:r>
          </a:p>
          <a:p>
            <a:endParaRPr lang="es-AR" sz="2800" dirty="0">
              <a:latin typeface="Arial Black" panose="020B0A04020102020204" pitchFamily="34" charset="0"/>
            </a:endParaRPr>
          </a:p>
          <a:p>
            <a:r>
              <a:rPr lang="es-AR" sz="2800" dirty="0">
                <a:latin typeface="Arial Black" panose="020B0A04020102020204" pitchFamily="34" charset="0"/>
              </a:rPr>
              <a:t>Se desconoce el resultado del tratamiento de muchos de los casos de tuberculosis pediátrica y adolescente en Argentina</a:t>
            </a:r>
          </a:p>
        </p:txBody>
      </p:sp>
    </p:spTree>
    <p:extLst>
      <p:ext uri="{BB962C8B-B14F-4D97-AF65-F5344CB8AC3E}">
        <p14:creationId xmlns:p14="http://schemas.microsoft.com/office/powerpoint/2010/main" val="25475365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96B6CA4-90D0-45C9-B94C-C514F296AFD2}"/>
              </a:ext>
            </a:extLst>
          </p:cNvPr>
          <p:cNvPicPr>
            <a:picLocks noChangeAspect="1"/>
          </p:cNvPicPr>
          <p:nvPr/>
        </p:nvPicPr>
        <p:blipFill>
          <a:blip r:embed="rId2"/>
          <a:stretch>
            <a:fillRect/>
          </a:stretch>
        </p:blipFill>
        <p:spPr>
          <a:xfrm>
            <a:off x="304397" y="661358"/>
            <a:ext cx="9297206" cy="5436000"/>
          </a:xfrm>
          <a:prstGeom prst="rect">
            <a:avLst/>
          </a:prstGeom>
        </p:spPr>
      </p:pic>
      <p:sp>
        <p:nvSpPr>
          <p:cNvPr id="3" name="TextBox 2">
            <a:extLst>
              <a:ext uri="{FF2B5EF4-FFF2-40B4-BE49-F238E27FC236}">
                <a16:creationId xmlns:a16="http://schemas.microsoft.com/office/drawing/2014/main" id="{9ABF6213-D4D6-412B-9A64-E89AECB06696}"/>
              </a:ext>
            </a:extLst>
          </p:cNvPr>
          <p:cNvSpPr txBox="1"/>
          <p:nvPr/>
        </p:nvSpPr>
        <p:spPr>
          <a:xfrm>
            <a:off x="142397" y="6097358"/>
            <a:ext cx="9763603" cy="707886"/>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Ministerio de Salud de la Nación, Argentina, 19 de abril de 2018.</a:t>
            </a:r>
          </a:p>
          <a:p>
            <a:r>
              <a:rPr lang="es-AR" sz="1000" dirty="0"/>
              <a:t>* Casos notificados en 2016 y registrados en el Sistema hasta el 2 de abril de 2018.</a:t>
            </a:r>
          </a:p>
        </p:txBody>
      </p:sp>
      <p:sp>
        <p:nvSpPr>
          <p:cNvPr id="4" name="TextBox 3">
            <a:extLst>
              <a:ext uri="{FF2B5EF4-FFF2-40B4-BE49-F238E27FC236}">
                <a16:creationId xmlns:a16="http://schemas.microsoft.com/office/drawing/2014/main" id="{7C1BA2DC-F909-44AB-99CB-8D2CDB993EA5}"/>
              </a:ext>
            </a:extLst>
          </p:cNvPr>
          <p:cNvSpPr txBox="1"/>
          <p:nvPr/>
        </p:nvSpPr>
        <p:spPr>
          <a:xfrm>
            <a:off x="142397" y="15027"/>
            <a:ext cx="9648148" cy="646331"/>
          </a:xfrm>
          <a:prstGeom prst="rect">
            <a:avLst/>
          </a:prstGeom>
          <a:solidFill>
            <a:schemeClr val="bg1"/>
          </a:solidFill>
          <a:ln>
            <a:solidFill>
              <a:schemeClr val="tx1"/>
            </a:solidFill>
          </a:ln>
        </p:spPr>
        <p:txBody>
          <a:bodyPr wrap="square" rtlCol="0">
            <a:spAutoFit/>
          </a:bodyPr>
          <a:lstStyle/>
          <a:p>
            <a:pPr algn="ctr"/>
            <a:r>
              <a:rPr lang="es-AR" b="1" dirty="0"/>
              <a:t>Se desconoce el resultado del tratamiento de un tercio de los casos de tuberculosis de menores de 20 años. Más de uno de cada 10 casos abandona el tratamiento sin finalizarlo.</a:t>
            </a:r>
          </a:p>
        </p:txBody>
      </p:sp>
    </p:spTree>
    <p:extLst>
      <p:ext uri="{BB962C8B-B14F-4D97-AF65-F5344CB8AC3E}">
        <p14:creationId xmlns:p14="http://schemas.microsoft.com/office/powerpoint/2010/main" val="3902684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7924800" y="6011126"/>
            <a:ext cx="1600200" cy="719617"/>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381000" y="6119271"/>
            <a:ext cx="611472" cy="611472"/>
          </a:xfrm>
          <a:prstGeom prst="rect">
            <a:avLst/>
          </a:prstGeom>
        </p:spPr>
      </p:pic>
      <p:sp>
        <p:nvSpPr>
          <p:cNvPr id="4" name="TextBox 3"/>
          <p:cNvSpPr txBox="1"/>
          <p:nvPr/>
        </p:nvSpPr>
        <p:spPr>
          <a:xfrm>
            <a:off x="1041991" y="6212839"/>
            <a:ext cx="2819400" cy="523220"/>
          </a:xfrm>
          <a:prstGeom prst="rect">
            <a:avLst/>
          </a:prstGeom>
          <a:noFill/>
        </p:spPr>
        <p:txBody>
          <a:bodyPr wrap="square" rtlCol="0">
            <a:spAutoFit/>
          </a:bodyPr>
          <a:lstStyle/>
          <a:p>
            <a:r>
              <a:rPr lang="es-AR" sz="1400" dirty="0"/>
              <a:t>Instituto Nacional de Enfermedades Respiratorias (INER) “Emilio Coni”</a:t>
            </a:r>
          </a:p>
        </p:txBody>
      </p:sp>
      <p:cxnSp>
        <p:nvCxnSpPr>
          <p:cNvPr id="12" name="Conector recto 11"/>
          <p:cNvCxnSpPr/>
          <p:nvPr/>
        </p:nvCxnSpPr>
        <p:spPr>
          <a:xfrm>
            <a:off x="200472" y="137355"/>
            <a:ext cx="9324528" cy="24104"/>
          </a:xfrm>
          <a:prstGeom prst="line">
            <a:avLst/>
          </a:prstGeom>
          <a:ln w="76200" cmpd="tri"/>
        </p:spPr>
        <p:style>
          <a:lnRef idx="1">
            <a:schemeClr val="accent1"/>
          </a:lnRef>
          <a:fillRef idx="0">
            <a:schemeClr val="accent1"/>
          </a:fillRef>
          <a:effectRef idx="0">
            <a:schemeClr val="accent1"/>
          </a:effectRef>
          <a:fontRef idx="minor">
            <a:schemeClr val="tx1"/>
          </a:fontRef>
        </p:style>
      </p:cxnSp>
      <p:pic>
        <p:nvPicPr>
          <p:cNvPr id="10" name="Picture 4">
            <a:extLst>
              <a:ext uri="{FF2B5EF4-FFF2-40B4-BE49-F238E27FC236}">
                <a16:creationId xmlns:a16="http://schemas.microsoft.com/office/drawing/2014/main" id="{AEEECA0F-A218-4067-AE9C-EE31C56F2EC1}"/>
              </a:ext>
            </a:extLst>
          </p:cNvPr>
          <p:cNvPicPr>
            <a:picLocks noChangeAspect="1" noChangeArrowheads="1"/>
          </p:cNvPicPr>
          <p:nvPr/>
        </p:nvPicPr>
        <p:blipFill>
          <a:blip r:embed="rId4" cstate="print"/>
          <a:srcRect/>
          <a:stretch>
            <a:fillRect/>
          </a:stretch>
        </p:blipFill>
        <p:spPr bwMode="auto">
          <a:xfrm>
            <a:off x="7247249" y="372409"/>
            <a:ext cx="2277751" cy="676048"/>
          </a:xfrm>
          <a:prstGeom prst="rect">
            <a:avLst/>
          </a:prstGeom>
          <a:noFill/>
          <a:ln w="9525">
            <a:noFill/>
            <a:miter lim="800000"/>
            <a:headEnd/>
            <a:tailEnd/>
          </a:ln>
          <a:effectLst/>
        </p:spPr>
      </p:pic>
      <p:pic>
        <p:nvPicPr>
          <p:cNvPr id="14" name="Picture 2">
            <a:extLst>
              <a:ext uri="{FF2B5EF4-FFF2-40B4-BE49-F238E27FC236}">
                <a16:creationId xmlns:a16="http://schemas.microsoft.com/office/drawing/2014/main" id="{257D7F09-D311-4B4A-832B-63DF4598768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625" t="15556" r="65625" b="70636"/>
          <a:stretch/>
        </p:blipFill>
        <p:spPr bwMode="auto">
          <a:xfrm>
            <a:off x="216421" y="372409"/>
            <a:ext cx="1824303" cy="5965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Marcador de contenido 2">
            <a:extLst>
              <a:ext uri="{FF2B5EF4-FFF2-40B4-BE49-F238E27FC236}">
                <a16:creationId xmlns:a16="http://schemas.microsoft.com/office/drawing/2014/main" id="{0F72F435-C3AD-4DA6-8691-3E42DF61A37D}"/>
              </a:ext>
            </a:extLst>
          </p:cNvPr>
          <p:cNvSpPr txBox="1">
            <a:spLocks/>
          </p:cNvSpPr>
          <p:nvPr/>
        </p:nvSpPr>
        <p:spPr>
          <a:xfrm>
            <a:off x="405036" y="1712135"/>
            <a:ext cx="8915400" cy="3822912"/>
          </a:xfrm>
          <a:prstGeom prst="rect">
            <a:avLst/>
          </a:prstGeom>
        </p:spPr>
        <p:txBody>
          <a:bodyPr vert="horz" lIns="91440" tIns="45720" rIns="91440" bIns="45720" rtlCol="0">
            <a:normAutofit fontScale="925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712788" indent="-712788" algn="just">
              <a:buFont typeface="Wingdings" panose="05000000000000000000" pitchFamily="2" charset="2"/>
              <a:buChar char="è"/>
            </a:pPr>
            <a:r>
              <a:rPr lang="es-AR" sz="2800" b="1" dirty="0">
                <a:solidFill>
                  <a:schemeClr val="tx1"/>
                </a:solidFill>
              </a:rPr>
              <a:t>Entre los casos notificados entre el 1 de enero y el 31 de mayo de 2017 se registraron:</a:t>
            </a:r>
          </a:p>
          <a:p>
            <a:pPr marL="1169988" lvl="1" indent="-712788" algn="just">
              <a:buFont typeface="Wingdings" panose="05000000000000000000" pitchFamily="2" charset="2"/>
              <a:buChar char="è"/>
            </a:pPr>
            <a:endParaRPr lang="es-AR" sz="2400" b="1" dirty="0">
              <a:solidFill>
                <a:schemeClr val="tx1"/>
              </a:solidFill>
            </a:endParaRPr>
          </a:p>
          <a:p>
            <a:pPr marL="1169988" lvl="1" indent="-712788" algn="just">
              <a:buFont typeface="Wingdings" panose="05000000000000000000" pitchFamily="2" charset="2"/>
              <a:buChar char="è"/>
            </a:pPr>
            <a:r>
              <a:rPr lang="es-AR" sz="2400" b="1" dirty="0">
                <a:solidFill>
                  <a:schemeClr val="tx1"/>
                </a:solidFill>
              </a:rPr>
              <a:t>25 abandonos: 3,1 veces más que en el mismo período de 2016.</a:t>
            </a:r>
          </a:p>
          <a:p>
            <a:pPr marL="1169988" lvl="1" indent="-712788" algn="just">
              <a:buFont typeface="Wingdings" panose="05000000000000000000" pitchFamily="2" charset="2"/>
              <a:buChar char="è"/>
            </a:pPr>
            <a:endParaRPr lang="es-AR" sz="2400" b="1" dirty="0">
              <a:solidFill>
                <a:schemeClr val="tx1"/>
              </a:solidFill>
            </a:endParaRPr>
          </a:p>
          <a:p>
            <a:pPr marL="1169988" lvl="1" indent="-712788" algn="just">
              <a:buFont typeface="Wingdings" panose="05000000000000000000" pitchFamily="2" charset="2"/>
              <a:buChar char="è"/>
            </a:pPr>
            <a:r>
              <a:rPr lang="es-AR" sz="2400" b="1" dirty="0">
                <a:solidFill>
                  <a:schemeClr val="tx1"/>
                </a:solidFill>
              </a:rPr>
              <a:t>274 casos sin información del resultado del tratamiento: 2,1% menos que en el mismo período de 2016.</a:t>
            </a:r>
          </a:p>
          <a:p>
            <a:pPr marL="1169988" lvl="1" indent="-712788" algn="just">
              <a:buFont typeface="Wingdings" panose="05000000000000000000" pitchFamily="2" charset="2"/>
              <a:buChar char="è"/>
            </a:pPr>
            <a:endParaRPr lang="es-AR" sz="2400" b="1" dirty="0">
              <a:solidFill>
                <a:schemeClr val="tx1"/>
              </a:solidFill>
            </a:endParaRPr>
          </a:p>
          <a:p>
            <a:pPr marL="1169988" lvl="1" indent="-712788" algn="just">
              <a:buFont typeface="Wingdings" panose="05000000000000000000" pitchFamily="2" charset="2"/>
              <a:buChar char="è"/>
            </a:pPr>
            <a:r>
              <a:rPr lang="es-AR" sz="2400" b="1" dirty="0">
                <a:solidFill>
                  <a:schemeClr val="tx1"/>
                </a:solidFill>
              </a:rPr>
              <a:t>7 fallecidos: 3,5 veces más que en el mismo período de 2016.</a:t>
            </a:r>
          </a:p>
          <a:p>
            <a:pPr marL="712788" indent="-712788" algn="just">
              <a:buFont typeface="Wingdings" panose="05000000000000000000" pitchFamily="2" charset="2"/>
              <a:buChar char="è"/>
            </a:pPr>
            <a:endParaRPr lang="es-AR" sz="2800" b="1" dirty="0">
              <a:solidFill>
                <a:schemeClr val="tx1"/>
              </a:solidFill>
            </a:endParaRPr>
          </a:p>
        </p:txBody>
      </p:sp>
    </p:spTree>
    <p:extLst>
      <p:ext uri="{BB962C8B-B14F-4D97-AF65-F5344CB8AC3E}">
        <p14:creationId xmlns:p14="http://schemas.microsoft.com/office/powerpoint/2010/main" val="2386610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E22C3E-1BC1-4F58-99F9-8FCA51F93DB1}"/>
              </a:ext>
            </a:extLst>
          </p:cNvPr>
          <p:cNvPicPr>
            <a:picLocks noChangeAspect="1"/>
          </p:cNvPicPr>
          <p:nvPr/>
        </p:nvPicPr>
        <p:blipFill>
          <a:blip r:embed="rId2"/>
          <a:stretch>
            <a:fillRect/>
          </a:stretch>
        </p:blipFill>
        <p:spPr>
          <a:xfrm>
            <a:off x="298300" y="386832"/>
            <a:ext cx="9309399" cy="6084335"/>
          </a:xfrm>
          <a:prstGeom prst="rect">
            <a:avLst/>
          </a:prstGeom>
        </p:spPr>
      </p:pic>
    </p:spTree>
    <p:extLst>
      <p:ext uri="{BB962C8B-B14F-4D97-AF65-F5344CB8AC3E}">
        <p14:creationId xmlns:p14="http://schemas.microsoft.com/office/powerpoint/2010/main" val="3499618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7763645" y="5938654"/>
            <a:ext cx="1761355" cy="792089"/>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200472" y="5938743"/>
            <a:ext cx="792000" cy="792000"/>
          </a:xfrm>
          <a:prstGeom prst="rect">
            <a:avLst/>
          </a:prstGeom>
        </p:spPr>
      </p:pic>
      <p:sp>
        <p:nvSpPr>
          <p:cNvPr id="4" name="TextBox 3"/>
          <p:cNvSpPr txBox="1"/>
          <p:nvPr/>
        </p:nvSpPr>
        <p:spPr>
          <a:xfrm>
            <a:off x="1066800" y="6073133"/>
            <a:ext cx="2819400" cy="523220"/>
          </a:xfrm>
          <a:prstGeom prst="rect">
            <a:avLst/>
          </a:prstGeom>
          <a:noFill/>
        </p:spPr>
        <p:txBody>
          <a:bodyPr wrap="square" rtlCol="0">
            <a:spAutoFit/>
          </a:bodyPr>
          <a:lstStyle/>
          <a:p>
            <a:r>
              <a:rPr lang="es-AR" sz="1400"/>
              <a:t>Instituto Nacional de Enfermedades Respiratorias (INER) “Emilio Coni”</a:t>
            </a:r>
          </a:p>
        </p:txBody>
      </p:sp>
      <p:cxnSp>
        <p:nvCxnSpPr>
          <p:cNvPr id="12" name="Conector recto 11"/>
          <p:cNvCxnSpPr/>
          <p:nvPr/>
        </p:nvCxnSpPr>
        <p:spPr>
          <a:xfrm>
            <a:off x="200472" y="137355"/>
            <a:ext cx="9324528" cy="24104"/>
          </a:xfrm>
          <a:prstGeom prst="line">
            <a:avLst/>
          </a:prstGeom>
          <a:ln w="76200" cmpd="tri"/>
        </p:spPr>
        <p:style>
          <a:lnRef idx="1">
            <a:schemeClr val="accent1"/>
          </a:lnRef>
          <a:fillRef idx="0">
            <a:schemeClr val="accent1"/>
          </a:fillRef>
          <a:effectRef idx="0">
            <a:schemeClr val="accent1"/>
          </a:effectRef>
          <a:fontRef idx="minor">
            <a:schemeClr val="tx1"/>
          </a:fontRef>
        </p:style>
      </p:cxnSp>
      <p:sp>
        <p:nvSpPr>
          <p:cNvPr id="11" name="Rectangle 2"/>
          <p:cNvSpPr txBox="1">
            <a:spLocks noChangeArrowheads="1"/>
          </p:cNvSpPr>
          <p:nvPr/>
        </p:nvSpPr>
        <p:spPr>
          <a:xfrm>
            <a:off x="540432" y="1498408"/>
            <a:ext cx="8825136" cy="1195097"/>
          </a:xfrm>
          <a:prstGeom prst="rect">
            <a:avLst/>
          </a:prstGeom>
        </p:spPr>
        <p:txBody>
          <a:bodyPr/>
          <a:lstStyle/>
          <a:p>
            <a:pPr lvl="0" algn="ctr">
              <a:spcBef>
                <a:spcPct val="0"/>
              </a:spcBef>
              <a:defRPr/>
            </a:pPr>
            <a:r>
              <a:rPr lang="es-AR" sz="2400" b="1" dirty="0">
                <a:latin typeface="Arial Black" panose="020B0A04020102020204" pitchFamily="34" charset="0"/>
                <a:ea typeface="+mj-ea"/>
                <a:cs typeface="+mj-cs"/>
              </a:rPr>
              <a:t>Iniciativa de Tuberculosis Pediátrica y Adolescente “Hacia cero muertes y abandonos por Tuberculosis en menores de 20 años en Argentina”</a:t>
            </a:r>
          </a:p>
        </p:txBody>
      </p:sp>
      <p:pic>
        <p:nvPicPr>
          <p:cNvPr id="10" name="Picture 4">
            <a:extLst>
              <a:ext uri="{FF2B5EF4-FFF2-40B4-BE49-F238E27FC236}">
                <a16:creationId xmlns:a16="http://schemas.microsoft.com/office/drawing/2014/main" id="{AEEECA0F-A218-4067-AE9C-EE31C56F2EC1}"/>
              </a:ext>
            </a:extLst>
          </p:cNvPr>
          <p:cNvPicPr>
            <a:picLocks noChangeAspect="1" noChangeArrowheads="1"/>
          </p:cNvPicPr>
          <p:nvPr/>
        </p:nvPicPr>
        <p:blipFill>
          <a:blip r:embed="rId4" cstate="print"/>
          <a:srcRect/>
          <a:stretch>
            <a:fillRect/>
          </a:stretch>
        </p:blipFill>
        <p:spPr bwMode="auto">
          <a:xfrm>
            <a:off x="6781800" y="372409"/>
            <a:ext cx="2963551" cy="879597"/>
          </a:xfrm>
          <a:prstGeom prst="rect">
            <a:avLst/>
          </a:prstGeom>
          <a:noFill/>
          <a:ln w="9525">
            <a:noFill/>
            <a:miter lim="800000"/>
            <a:headEnd/>
            <a:tailEnd/>
          </a:ln>
          <a:effectLst/>
        </p:spPr>
      </p:pic>
      <p:pic>
        <p:nvPicPr>
          <p:cNvPr id="14" name="Picture 2">
            <a:extLst>
              <a:ext uri="{FF2B5EF4-FFF2-40B4-BE49-F238E27FC236}">
                <a16:creationId xmlns:a16="http://schemas.microsoft.com/office/drawing/2014/main" id="{257D7F09-D311-4B4A-832B-63DF4598768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625" t="15556" r="65625" b="70636"/>
          <a:stretch/>
        </p:blipFill>
        <p:spPr bwMode="auto">
          <a:xfrm>
            <a:off x="360109" y="470207"/>
            <a:ext cx="2091582" cy="68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ítulo 1">
            <a:extLst>
              <a:ext uri="{FF2B5EF4-FFF2-40B4-BE49-F238E27FC236}">
                <a16:creationId xmlns:a16="http://schemas.microsoft.com/office/drawing/2014/main" id="{D26F4E92-6A51-4B99-92C7-0A622524CB4C}"/>
              </a:ext>
            </a:extLst>
          </p:cNvPr>
          <p:cNvSpPr txBox="1">
            <a:spLocks/>
          </p:cNvSpPr>
          <p:nvPr/>
        </p:nvSpPr>
        <p:spPr>
          <a:xfrm>
            <a:off x="360109" y="3523873"/>
            <a:ext cx="89154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600" dirty="0">
                <a:latin typeface="Arial Black" panose="020B0A04020102020204" pitchFamily="34" charset="0"/>
              </a:rPr>
              <a:t>ACTIVIDADES PROPUESTAS</a:t>
            </a:r>
          </a:p>
        </p:txBody>
      </p:sp>
    </p:spTree>
    <p:extLst>
      <p:ext uri="{BB962C8B-B14F-4D97-AF65-F5344CB8AC3E}">
        <p14:creationId xmlns:p14="http://schemas.microsoft.com/office/powerpoint/2010/main" val="612398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ACF5AB-B10C-41E6-8421-29621B2DD59C}"/>
              </a:ext>
            </a:extLst>
          </p:cNvPr>
          <p:cNvSpPr>
            <a:spLocks noGrp="1"/>
          </p:cNvSpPr>
          <p:nvPr>
            <p:ph type="title"/>
          </p:nvPr>
        </p:nvSpPr>
        <p:spPr>
          <a:xfrm>
            <a:off x="495300" y="274638"/>
            <a:ext cx="8915400" cy="792162"/>
          </a:xfrm>
        </p:spPr>
        <p:txBody>
          <a:bodyPr>
            <a:normAutofit/>
          </a:bodyPr>
          <a:lstStyle/>
          <a:p>
            <a:r>
              <a:rPr lang="es-AR" sz="3600" dirty="0">
                <a:latin typeface="Arial Black" panose="020B0A04020102020204" pitchFamily="34" charset="0"/>
              </a:rPr>
              <a:t>ACTIVIDADES A REALIZAR (1)</a:t>
            </a:r>
          </a:p>
        </p:txBody>
      </p:sp>
      <p:sp>
        <p:nvSpPr>
          <p:cNvPr id="3" name="Marcador de contenido 2">
            <a:extLst>
              <a:ext uri="{FF2B5EF4-FFF2-40B4-BE49-F238E27FC236}">
                <a16:creationId xmlns:a16="http://schemas.microsoft.com/office/drawing/2014/main" id="{843DDDB5-BAA4-46F7-B8E6-5CA89F878A63}"/>
              </a:ext>
            </a:extLst>
          </p:cNvPr>
          <p:cNvSpPr>
            <a:spLocks noGrp="1"/>
          </p:cNvSpPr>
          <p:nvPr>
            <p:ph idx="1"/>
          </p:nvPr>
        </p:nvSpPr>
        <p:spPr>
          <a:xfrm>
            <a:off x="1524000" y="1219200"/>
            <a:ext cx="6858000" cy="914400"/>
          </a:xfrm>
          <a:ln>
            <a:solidFill>
              <a:schemeClr val="tx1"/>
            </a:solidFill>
          </a:ln>
        </p:spPr>
        <p:txBody>
          <a:bodyPr>
            <a:normAutofit fontScale="55000" lnSpcReduction="20000"/>
          </a:bodyPr>
          <a:lstStyle/>
          <a:p>
            <a:pPr marL="0" indent="0" algn="ctr">
              <a:buNone/>
            </a:pPr>
            <a:r>
              <a:rPr lang="es-AR" dirty="0"/>
              <a:t>Que no haya muertes por tuberculosis en niños  y adolescentes:</a:t>
            </a:r>
          </a:p>
          <a:p>
            <a:pPr marL="0" indent="0" algn="ctr">
              <a:buNone/>
            </a:pPr>
            <a:endParaRPr lang="es-AR" dirty="0"/>
          </a:p>
          <a:p>
            <a:pPr marL="0" indent="0" algn="ctr">
              <a:buNone/>
            </a:pPr>
            <a:r>
              <a:rPr lang="es-AR" dirty="0"/>
              <a:t>“Cero muertes por tuberculosis pediátrica y adolescente”.</a:t>
            </a:r>
          </a:p>
        </p:txBody>
      </p:sp>
      <p:sp>
        <p:nvSpPr>
          <p:cNvPr id="4" name="CuadroTexto 3">
            <a:extLst>
              <a:ext uri="{FF2B5EF4-FFF2-40B4-BE49-F238E27FC236}">
                <a16:creationId xmlns:a16="http://schemas.microsoft.com/office/drawing/2014/main" id="{4EABD720-F056-445E-BDCB-490B9E865335}"/>
              </a:ext>
            </a:extLst>
          </p:cNvPr>
          <p:cNvSpPr txBox="1"/>
          <p:nvPr/>
        </p:nvSpPr>
        <p:spPr>
          <a:xfrm>
            <a:off x="609600" y="2590800"/>
            <a:ext cx="8686800" cy="3631763"/>
          </a:xfrm>
          <a:prstGeom prst="rect">
            <a:avLst/>
          </a:prstGeom>
          <a:noFill/>
        </p:spPr>
        <p:txBody>
          <a:bodyPr wrap="square" rtlCol="0">
            <a:spAutoFit/>
          </a:bodyPr>
          <a:lstStyle/>
          <a:p>
            <a:pPr marL="179388" lvl="1" indent="-179388" algn="just">
              <a:lnSpc>
                <a:spcPct val="120000"/>
              </a:lnSpc>
              <a:buFont typeface="Arial" pitchFamily="34" charset="0"/>
              <a:buChar char="•"/>
            </a:pPr>
            <a:r>
              <a:rPr lang="es-AR" sz="2000" dirty="0"/>
              <a:t>Realizar un </a:t>
            </a:r>
            <a:r>
              <a:rPr lang="es-AR" sz="2000" b="1" dirty="0"/>
              <a:t>análisis continuo de las defunciones pediátricas</a:t>
            </a:r>
            <a:r>
              <a:rPr lang="es-AR" sz="2000" dirty="0"/>
              <a:t> (menores de 15 años) y </a:t>
            </a:r>
            <a:r>
              <a:rPr lang="es-AR" sz="2000" b="1" dirty="0"/>
              <a:t>de adolescentes</a:t>
            </a:r>
            <a:r>
              <a:rPr lang="es-AR" sz="2000" dirty="0"/>
              <a:t> (15 a 19 años) en las que se haya registrado </a:t>
            </a:r>
            <a:r>
              <a:rPr lang="es-AR" sz="2000" b="1" dirty="0"/>
              <a:t>tuberculosis</a:t>
            </a:r>
            <a:r>
              <a:rPr lang="es-AR" sz="2000" dirty="0"/>
              <a:t> como </a:t>
            </a:r>
            <a:r>
              <a:rPr lang="es-AR" sz="2000" b="1" dirty="0"/>
              <a:t>causa de defunción</a:t>
            </a:r>
            <a:r>
              <a:rPr lang="es-AR" sz="2000" dirty="0"/>
              <a:t>. </a:t>
            </a:r>
          </a:p>
          <a:p>
            <a:pPr marL="179388" lvl="1" indent="-179388" algn="just">
              <a:lnSpc>
                <a:spcPct val="120000"/>
              </a:lnSpc>
              <a:buFont typeface="Arial" pitchFamily="34" charset="0"/>
              <a:buChar char="•"/>
            </a:pPr>
            <a:endParaRPr lang="es-AR" sz="2000" dirty="0"/>
          </a:p>
          <a:p>
            <a:pPr marL="179388" lvl="1" indent="-179388" algn="just">
              <a:lnSpc>
                <a:spcPct val="120000"/>
              </a:lnSpc>
              <a:buFont typeface="Arial" pitchFamily="34" charset="0"/>
              <a:buChar char="•"/>
            </a:pPr>
            <a:r>
              <a:rPr lang="es-AR" sz="2000" dirty="0"/>
              <a:t>Revisar los antecedentes de la defunción para:</a:t>
            </a:r>
          </a:p>
          <a:p>
            <a:pPr marL="636588" lvl="2" indent="-179388" algn="just">
              <a:lnSpc>
                <a:spcPct val="120000"/>
              </a:lnSpc>
              <a:buFont typeface="Arial" pitchFamily="34" charset="0"/>
              <a:buChar char="•"/>
            </a:pPr>
            <a:r>
              <a:rPr lang="es-AR" sz="2000" dirty="0"/>
              <a:t>Certificar que la tuberculosis haya sido la causa básica de la muerte;</a:t>
            </a:r>
          </a:p>
          <a:p>
            <a:pPr marL="636588" lvl="2" indent="-179388" algn="just">
              <a:lnSpc>
                <a:spcPct val="120000"/>
              </a:lnSpc>
              <a:buFont typeface="Arial" pitchFamily="34" charset="0"/>
              <a:buChar char="•"/>
            </a:pPr>
            <a:r>
              <a:rPr lang="es-AR" sz="2000" dirty="0"/>
              <a:t>Identificar determinantes que puedan estar asociados a la ocurrencia de la muerte;</a:t>
            </a:r>
          </a:p>
          <a:p>
            <a:pPr marL="636588" lvl="2" indent="-179388" algn="just">
              <a:lnSpc>
                <a:spcPct val="120000"/>
              </a:lnSpc>
              <a:buFont typeface="Arial" pitchFamily="34" charset="0"/>
              <a:buChar char="•"/>
            </a:pPr>
            <a:r>
              <a:rPr lang="es-AR" sz="2000" dirty="0"/>
              <a:t>Implementar intervenciones de prevención y control.</a:t>
            </a:r>
          </a:p>
          <a:p>
            <a:endParaRPr lang="es-AR" sz="1400" dirty="0"/>
          </a:p>
        </p:txBody>
      </p:sp>
    </p:spTree>
    <p:extLst>
      <p:ext uri="{BB962C8B-B14F-4D97-AF65-F5344CB8AC3E}">
        <p14:creationId xmlns:p14="http://schemas.microsoft.com/office/powerpoint/2010/main" val="894774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ACF5AB-B10C-41E6-8421-29621B2DD59C}"/>
              </a:ext>
            </a:extLst>
          </p:cNvPr>
          <p:cNvSpPr>
            <a:spLocks noGrp="1"/>
          </p:cNvSpPr>
          <p:nvPr>
            <p:ph type="title"/>
          </p:nvPr>
        </p:nvSpPr>
        <p:spPr>
          <a:xfrm>
            <a:off x="495300" y="274638"/>
            <a:ext cx="8915400" cy="792162"/>
          </a:xfrm>
        </p:spPr>
        <p:txBody>
          <a:bodyPr>
            <a:normAutofit/>
          </a:bodyPr>
          <a:lstStyle/>
          <a:p>
            <a:r>
              <a:rPr lang="es-AR" sz="3600" dirty="0">
                <a:latin typeface="Arial Black" panose="020B0A04020102020204" pitchFamily="34" charset="0"/>
              </a:rPr>
              <a:t>ACTIVIDADES A REALIZAR (2)</a:t>
            </a:r>
          </a:p>
        </p:txBody>
      </p:sp>
      <p:sp>
        <p:nvSpPr>
          <p:cNvPr id="3" name="Marcador de contenido 2">
            <a:extLst>
              <a:ext uri="{FF2B5EF4-FFF2-40B4-BE49-F238E27FC236}">
                <a16:creationId xmlns:a16="http://schemas.microsoft.com/office/drawing/2014/main" id="{843DDDB5-BAA4-46F7-B8E6-5CA89F878A63}"/>
              </a:ext>
            </a:extLst>
          </p:cNvPr>
          <p:cNvSpPr>
            <a:spLocks noGrp="1"/>
          </p:cNvSpPr>
          <p:nvPr>
            <p:ph idx="1"/>
          </p:nvPr>
        </p:nvSpPr>
        <p:spPr>
          <a:xfrm>
            <a:off x="1143000" y="1219200"/>
            <a:ext cx="7620000" cy="1295400"/>
          </a:xfrm>
          <a:ln>
            <a:solidFill>
              <a:schemeClr val="tx1"/>
            </a:solidFill>
          </a:ln>
        </p:spPr>
        <p:txBody>
          <a:bodyPr vert="horz" lIns="91440" tIns="45720" rIns="91440" bIns="45720" rtlCol="0">
            <a:normAutofit fontScale="55000" lnSpcReduction="20000"/>
          </a:bodyPr>
          <a:lstStyle/>
          <a:p>
            <a:pPr marL="0" indent="0" algn="ctr">
              <a:buNone/>
            </a:pPr>
            <a:r>
              <a:rPr lang="es-AR" dirty="0"/>
              <a:t>Que ningún niño o adolescente abandone el tratamiento de la tuberculosis antes de finalizarlo:</a:t>
            </a:r>
          </a:p>
          <a:p>
            <a:pPr marL="0" indent="0" algn="ctr">
              <a:buNone/>
            </a:pPr>
            <a:endParaRPr lang="es-AR" dirty="0"/>
          </a:p>
          <a:p>
            <a:pPr marL="0" indent="0" algn="ctr">
              <a:buNone/>
            </a:pPr>
            <a:r>
              <a:rPr lang="es-AR" dirty="0"/>
              <a:t>“Cero abandonos del tratamiento de la tuberculosis pediátrica y adolescente”.</a:t>
            </a:r>
          </a:p>
        </p:txBody>
      </p:sp>
      <p:sp>
        <p:nvSpPr>
          <p:cNvPr id="4" name="CuadroTexto 3">
            <a:extLst>
              <a:ext uri="{FF2B5EF4-FFF2-40B4-BE49-F238E27FC236}">
                <a16:creationId xmlns:a16="http://schemas.microsoft.com/office/drawing/2014/main" id="{4EABD720-F056-445E-BDCB-490B9E865335}"/>
              </a:ext>
            </a:extLst>
          </p:cNvPr>
          <p:cNvSpPr txBox="1"/>
          <p:nvPr/>
        </p:nvSpPr>
        <p:spPr>
          <a:xfrm>
            <a:off x="609600" y="2819400"/>
            <a:ext cx="8686800" cy="3785652"/>
          </a:xfrm>
          <a:prstGeom prst="rect">
            <a:avLst/>
          </a:prstGeom>
          <a:noFill/>
        </p:spPr>
        <p:txBody>
          <a:bodyPr wrap="square" rtlCol="0">
            <a:spAutoFit/>
          </a:bodyPr>
          <a:lstStyle/>
          <a:p>
            <a:pPr marL="179388" lvl="1" indent="-179388" algn="just">
              <a:lnSpc>
                <a:spcPct val="120000"/>
              </a:lnSpc>
              <a:buFont typeface="Arial" pitchFamily="34" charset="0"/>
              <a:buChar char="•"/>
            </a:pPr>
            <a:r>
              <a:rPr lang="es-AR" sz="2000" dirty="0"/>
              <a:t>Supervisión </a:t>
            </a:r>
            <a:r>
              <a:rPr lang="es-AR" sz="2000" b="1" dirty="0"/>
              <a:t>del tratamiento de los casos de tuberculosis pediátrica</a:t>
            </a:r>
            <a:r>
              <a:rPr lang="es-AR" sz="2000" dirty="0"/>
              <a:t> (menores de 15 años) y </a:t>
            </a:r>
            <a:r>
              <a:rPr lang="es-AR" sz="2000" b="1" dirty="0"/>
              <a:t>adolescente</a:t>
            </a:r>
            <a:r>
              <a:rPr lang="es-AR" sz="2000" dirty="0"/>
              <a:t> (15 a 19 años) en el nivel local. </a:t>
            </a:r>
          </a:p>
          <a:p>
            <a:pPr marL="179388" lvl="1" indent="-179388" algn="just">
              <a:lnSpc>
                <a:spcPct val="120000"/>
              </a:lnSpc>
              <a:buFont typeface="Arial" pitchFamily="34" charset="0"/>
              <a:buChar char="•"/>
            </a:pPr>
            <a:endParaRPr lang="es-AR" sz="2000" dirty="0"/>
          </a:p>
          <a:p>
            <a:pPr marL="179388" lvl="1" indent="-179388" algn="just">
              <a:lnSpc>
                <a:spcPct val="120000"/>
              </a:lnSpc>
              <a:buFont typeface="Arial" pitchFamily="34" charset="0"/>
              <a:buChar char="•"/>
            </a:pPr>
            <a:r>
              <a:rPr lang="es-AR" sz="2000" dirty="0"/>
              <a:t>Fortalecer las actividades para promover la adherencia al tratamiento.</a:t>
            </a:r>
          </a:p>
          <a:p>
            <a:pPr marL="179388" lvl="1" indent="-179388" algn="just">
              <a:lnSpc>
                <a:spcPct val="120000"/>
              </a:lnSpc>
              <a:buFont typeface="Arial" pitchFamily="34" charset="0"/>
              <a:buChar char="•"/>
            </a:pPr>
            <a:endParaRPr lang="es-AR" sz="2000" dirty="0"/>
          </a:p>
          <a:p>
            <a:pPr marL="179388" lvl="1" indent="-179388" algn="just">
              <a:lnSpc>
                <a:spcPct val="120000"/>
              </a:lnSpc>
              <a:buFont typeface="Arial" pitchFamily="34" charset="0"/>
              <a:buChar char="•"/>
            </a:pPr>
            <a:r>
              <a:rPr lang="es-AR" sz="2000" dirty="0"/>
              <a:t>Seguimiento periódico de la adherencia al tratamiento e identificación rápida de casos que no realizan el tratamiento.</a:t>
            </a:r>
          </a:p>
          <a:p>
            <a:pPr marL="179388" lvl="1" indent="-179388" algn="just">
              <a:lnSpc>
                <a:spcPct val="120000"/>
              </a:lnSpc>
              <a:buFont typeface="Arial" pitchFamily="34" charset="0"/>
              <a:buChar char="•"/>
            </a:pPr>
            <a:endParaRPr lang="es-AR" sz="2000" dirty="0"/>
          </a:p>
          <a:p>
            <a:pPr marL="179388" lvl="1" indent="-179388" algn="just">
              <a:lnSpc>
                <a:spcPct val="120000"/>
              </a:lnSpc>
              <a:buFont typeface="Arial" pitchFamily="34" charset="0"/>
              <a:buChar char="•"/>
            </a:pPr>
            <a:r>
              <a:rPr lang="es-AR" sz="2000" dirty="0"/>
              <a:t>Búsqueda activa de casos de tuberculosis pediátrica y adolescente que no realizan el tratamiento. </a:t>
            </a:r>
          </a:p>
        </p:txBody>
      </p:sp>
    </p:spTree>
    <p:extLst>
      <p:ext uri="{BB962C8B-B14F-4D97-AF65-F5344CB8AC3E}">
        <p14:creationId xmlns:p14="http://schemas.microsoft.com/office/powerpoint/2010/main" val="1843991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ACF5AB-B10C-41E6-8421-29621B2DD59C}"/>
              </a:ext>
            </a:extLst>
          </p:cNvPr>
          <p:cNvSpPr>
            <a:spLocks noGrp="1"/>
          </p:cNvSpPr>
          <p:nvPr>
            <p:ph type="title"/>
          </p:nvPr>
        </p:nvSpPr>
        <p:spPr>
          <a:xfrm>
            <a:off x="495300" y="274638"/>
            <a:ext cx="8915400" cy="792162"/>
          </a:xfrm>
        </p:spPr>
        <p:txBody>
          <a:bodyPr>
            <a:normAutofit/>
          </a:bodyPr>
          <a:lstStyle/>
          <a:p>
            <a:r>
              <a:rPr lang="es-AR" sz="3600" dirty="0">
                <a:latin typeface="Arial Black" panose="020B0A04020102020204" pitchFamily="34" charset="0"/>
              </a:rPr>
              <a:t>ACTIVIDADES A REALIZAR (3)</a:t>
            </a:r>
          </a:p>
        </p:txBody>
      </p:sp>
      <p:sp>
        <p:nvSpPr>
          <p:cNvPr id="3" name="Marcador de contenido 2">
            <a:extLst>
              <a:ext uri="{FF2B5EF4-FFF2-40B4-BE49-F238E27FC236}">
                <a16:creationId xmlns:a16="http://schemas.microsoft.com/office/drawing/2014/main" id="{843DDDB5-BAA4-46F7-B8E6-5CA89F878A63}"/>
              </a:ext>
            </a:extLst>
          </p:cNvPr>
          <p:cNvSpPr>
            <a:spLocks noGrp="1"/>
          </p:cNvSpPr>
          <p:nvPr>
            <p:ph idx="1"/>
          </p:nvPr>
        </p:nvSpPr>
        <p:spPr>
          <a:xfrm>
            <a:off x="1143000" y="1219200"/>
            <a:ext cx="7620000" cy="1407042"/>
          </a:xfrm>
          <a:ln>
            <a:solidFill>
              <a:schemeClr val="tx1"/>
            </a:solidFill>
          </a:ln>
        </p:spPr>
        <p:txBody>
          <a:bodyPr vert="horz" lIns="91440" tIns="45720" rIns="91440" bIns="45720" rtlCol="0">
            <a:normAutofit fontScale="55000" lnSpcReduction="20000"/>
          </a:bodyPr>
          <a:lstStyle/>
          <a:p>
            <a:pPr marL="0" indent="0" algn="ctr">
              <a:buNone/>
            </a:pPr>
            <a:r>
              <a:rPr lang="es-AR" dirty="0"/>
              <a:t>Que se conozca el resultado del tratamiento de todos los casos de tuberculosis pediátrica y adolescente:</a:t>
            </a:r>
          </a:p>
          <a:p>
            <a:pPr marL="0" indent="0" algn="ctr">
              <a:buNone/>
            </a:pPr>
            <a:endParaRPr lang="es-AR" dirty="0"/>
          </a:p>
          <a:p>
            <a:pPr marL="0" indent="0" algn="ctr">
              <a:buNone/>
            </a:pPr>
            <a:r>
              <a:rPr lang="es-AR" dirty="0"/>
              <a:t>“Cero casos sin resultado del tratamiento en tuberculosis pediátrica y adolescente”</a:t>
            </a:r>
          </a:p>
        </p:txBody>
      </p:sp>
      <p:sp>
        <p:nvSpPr>
          <p:cNvPr id="4" name="CuadroTexto 3">
            <a:extLst>
              <a:ext uri="{FF2B5EF4-FFF2-40B4-BE49-F238E27FC236}">
                <a16:creationId xmlns:a16="http://schemas.microsoft.com/office/drawing/2014/main" id="{4EABD720-F056-445E-BDCB-490B9E865335}"/>
              </a:ext>
            </a:extLst>
          </p:cNvPr>
          <p:cNvSpPr txBox="1"/>
          <p:nvPr/>
        </p:nvSpPr>
        <p:spPr>
          <a:xfrm>
            <a:off x="609600" y="2895600"/>
            <a:ext cx="8686800" cy="2893100"/>
          </a:xfrm>
          <a:prstGeom prst="rect">
            <a:avLst/>
          </a:prstGeom>
          <a:noFill/>
        </p:spPr>
        <p:txBody>
          <a:bodyPr wrap="square" rtlCol="0">
            <a:spAutoFit/>
          </a:bodyPr>
          <a:lstStyle/>
          <a:p>
            <a:pPr marL="179388" lvl="1" indent="-179388" algn="just">
              <a:lnSpc>
                <a:spcPct val="120000"/>
              </a:lnSpc>
              <a:buFont typeface="Arial" pitchFamily="34" charset="0"/>
              <a:buChar char="•"/>
            </a:pPr>
            <a:r>
              <a:rPr lang="es-AR" sz="2000" dirty="0"/>
              <a:t>Realizar un </a:t>
            </a:r>
            <a:r>
              <a:rPr lang="es-AR" sz="2000" b="1" dirty="0"/>
              <a:t>seguimiento periódico de la condición del tratamiento de los casos de tuberculosis pediátrica</a:t>
            </a:r>
            <a:r>
              <a:rPr lang="es-AR" sz="2000" dirty="0"/>
              <a:t> (menores de 15 años) y </a:t>
            </a:r>
            <a:r>
              <a:rPr lang="es-AR" sz="2000" b="1" dirty="0"/>
              <a:t>adolescente</a:t>
            </a:r>
            <a:r>
              <a:rPr lang="es-AR" sz="2000" dirty="0"/>
              <a:t> (15 a 19 años) en el nivel local, regional, provincial y nacional. </a:t>
            </a:r>
          </a:p>
          <a:p>
            <a:pPr marL="179388" lvl="1" indent="-179388" algn="just">
              <a:lnSpc>
                <a:spcPct val="120000"/>
              </a:lnSpc>
              <a:buFont typeface="Arial" pitchFamily="34" charset="0"/>
              <a:buChar char="•"/>
            </a:pPr>
            <a:endParaRPr lang="es-AR" sz="2000" dirty="0"/>
          </a:p>
          <a:p>
            <a:pPr marL="179388" lvl="1" indent="-179388" algn="just">
              <a:lnSpc>
                <a:spcPct val="120000"/>
              </a:lnSpc>
              <a:buFont typeface="Arial" pitchFamily="34" charset="0"/>
              <a:buChar char="•"/>
            </a:pPr>
            <a:r>
              <a:rPr lang="es-AR" sz="2000" dirty="0"/>
              <a:t>Implementar actividades para promover la adherencia al tratamiento.</a:t>
            </a:r>
          </a:p>
          <a:p>
            <a:pPr marL="179388" lvl="1" indent="-179388" algn="just">
              <a:lnSpc>
                <a:spcPct val="120000"/>
              </a:lnSpc>
              <a:buFont typeface="Arial" pitchFamily="34" charset="0"/>
              <a:buChar char="•"/>
            </a:pPr>
            <a:endParaRPr lang="es-AR" sz="2000" dirty="0"/>
          </a:p>
          <a:p>
            <a:pPr marL="179388" lvl="1" indent="-179388" algn="just">
              <a:lnSpc>
                <a:spcPct val="120000"/>
              </a:lnSpc>
              <a:buFont typeface="Arial" pitchFamily="34" charset="0"/>
              <a:buChar char="•"/>
            </a:pPr>
            <a:r>
              <a:rPr lang="es-AR" sz="2000" dirty="0"/>
              <a:t>Mejorar el control del tratamiento en todos los niveles.</a:t>
            </a:r>
          </a:p>
          <a:p>
            <a:endParaRPr lang="es-AR" sz="1400" dirty="0"/>
          </a:p>
        </p:txBody>
      </p:sp>
    </p:spTree>
    <p:extLst>
      <p:ext uri="{BB962C8B-B14F-4D97-AF65-F5344CB8AC3E}">
        <p14:creationId xmlns:p14="http://schemas.microsoft.com/office/powerpoint/2010/main" val="2404153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ACF5AB-B10C-41E6-8421-29621B2DD59C}"/>
              </a:ext>
            </a:extLst>
          </p:cNvPr>
          <p:cNvSpPr>
            <a:spLocks noGrp="1"/>
          </p:cNvSpPr>
          <p:nvPr>
            <p:ph type="title"/>
          </p:nvPr>
        </p:nvSpPr>
        <p:spPr>
          <a:xfrm>
            <a:off x="495300" y="274638"/>
            <a:ext cx="8915400" cy="792162"/>
          </a:xfrm>
        </p:spPr>
        <p:txBody>
          <a:bodyPr>
            <a:normAutofit/>
          </a:bodyPr>
          <a:lstStyle/>
          <a:p>
            <a:r>
              <a:rPr lang="es-AR" sz="3600" dirty="0">
                <a:latin typeface="Arial Black" panose="020B0A04020102020204" pitchFamily="34" charset="0"/>
              </a:rPr>
              <a:t>ACTIVIDADES A REALIZAR (4)</a:t>
            </a:r>
          </a:p>
        </p:txBody>
      </p:sp>
      <p:sp>
        <p:nvSpPr>
          <p:cNvPr id="3" name="Marcador de contenido 2">
            <a:extLst>
              <a:ext uri="{FF2B5EF4-FFF2-40B4-BE49-F238E27FC236}">
                <a16:creationId xmlns:a16="http://schemas.microsoft.com/office/drawing/2014/main" id="{843DDDB5-BAA4-46F7-B8E6-5CA89F878A63}"/>
              </a:ext>
            </a:extLst>
          </p:cNvPr>
          <p:cNvSpPr>
            <a:spLocks noGrp="1"/>
          </p:cNvSpPr>
          <p:nvPr>
            <p:ph idx="1"/>
          </p:nvPr>
        </p:nvSpPr>
        <p:spPr>
          <a:xfrm>
            <a:off x="1143000" y="1219200"/>
            <a:ext cx="7620000" cy="792162"/>
          </a:xfrm>
          <a:ln>
            <a:solidFill>
              <a:schemeClr val="tx1"/>
            </a:solidFill>
          </a:ln>
        </p:spPr>
        <p:txBody>
          <a:bodyPr vert="horz" lIns="91440" tIns="45720" rIns="91440" bIns="45720" rtlCol="0">
            <a:normAutofit/>
          </a:bodyPr>
          <a:lstStyle/>
          <a:p>
            <a:pPr marL="0" indent="0" algn="ctr">
              <a:buNone/>
            </a:pPr>
            <a:r>
              <a:rPr lang="es-AR" sz="1800" dirty="0"/>
              <a:t>Que se detecten precozmente todos los casos de tuberculosis pediátrica y adolescente:</a:t>
            </a:r>
          </a:p>
        </p:txBody>
      </p:sp>
      <p:sp>
        <p:nvSpPr>
          <p:cNvPr id="4" name="CuadroTexto 3">
            <a:extLst>
              <a:ext uri="{FF2B5EF4-FFF2-40B4-BE49-F238E27FC236}">
                <a16:creationId xmlns:a16="http://schemas.microsoft.com/office/drawing/2014/main" id="{4EABD720-F056-445E-BDCB-490B9E865335}"/>
              </a:ext>
            </a:extLst>
          </p:cNvPr>
          <p:cNvSpPr txBox="1"/>
          <p:nvPr/>
        </p:nvSpPr>
        <p:spPr>
          <a:xfrm>
            <a:off x="609600" y="2895600"/>
            <a:ext cx="8686800" cy="1415772"/>
          </a:xfrm>
          <a:prstGeom prst="rect">
            <a:avLst/>
          </a:prstGeom>
          <a:noFill/>
        </p:spPr>
        <p:txBody>
          <a:bodyPr wrap="square" rtlCol="0">
            <a:spAutoFit/>
          </a:bodyPr>
          <a:lstStyle/>
          <a:p>
            <a:pPr marL="179388" lvl="1" indent="-179388" algn="just">
              <a:lnSpc>
                <a:spcPct val="120000"/>
              </a:lnSpc>
              <a:buFont typeface="Arial" pitchFamily="34" charset="0"/>
              <a:buChar char="•"/>
            </a:pPr>
            <a:r>
              <a:rPr lang="es-AR" sz="2000" dirty="0"/>
              <a:t>Realizar búsqueda activa de casos entre los contactos de los enfermos </a:t>
            </a:r>
            <a:r>
              <a:rPr lang="es-AR" sz="2000" dirty="0" err="1"/>
              <a:t>bacilíferos</a:t>
            </a:r>
            <a:r>
              <a:rPr lang="es-AR" sz="2000" dirty="0"/>
              <a:t> y en áreas de ocurrencia frecuente de casos de tuberculosis. </a:t>
            </a:r>
          </a:p>
          <a:p>
            <a:pPr marL="179388" lvl="1" indent="-179388" algn="just">
              <a:lnSpc>
                <a:spcPct val="120000"/>
              </a:lnSpc>
              <a:buFont typeface="Arial" pitchFamily="34" charset="0"/>
              <a:buChar char="•"/>
            </a:pPr>
            <a:endParaRPr lang="es-AR" sz="2000" dirty="0"/>
          </a:p>
          <a:p>
            <a:endParaRPr lang="es-AR" sz="1400" dirty="0"/>
          </a:p>
        </p:txBody>
      </p:sp>
    </p:spTree>
    <p:extLst>
      <p:ext uri="{BB962C8B-B14F-4D97-AF65-F5344CB8AC3E}">
        <p14:creationId xmlns:p14="http://schemas.microsoft.com/office/powerpoint/2010/main" val="4096679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5300" y="0"/>
            <a:ext cx="8915400" cy="914400"/>
          </a:xfrm>
        </p:spPr>
        <p:txBody>
          <a:bodyPr>
            <a:normAutofit/>
          </a:bodyPr>
          <a:lstStyle/>
          <a:p>
            <a:r>
              <a:rPr lang="es-AR" b="1" dirty="0"/>
              <a:t>Consideraciones Finales</a:t>
            </a:r>
          </a:p>
        </p:txBody>
      </p:sp>
      <p:sp>
        <p:nvSpPr>
          <p:cNvPr id="3" name="Marcador de contenido 2"/>
          <p:cNvSpPr>
            <a:spLocks noGrp="1"/>
          </p:cNvSpPr>
          <p:nvPr>
            <p:ph idx="1"/>
          </p:nvPr>
        </p:nvSpPr>
        <p:spPr>
          <a:xfrm>
            <a:off x="495300" y="1143000"/>
            <a:ext cx="8915400" cy="5287964"/>
          </a:xfrm>
        </p:spPr>
        <p:txBody>
          <a:bodyPr>
            <a:normAutofit/>
          </a:bodyPr>
          <a:lstStyle/>
          <a:p>
            <a:r>
              <a:rPr lang="es-AR" sz="2000" b="1" dirty="0"/>
              <a:t>Erradicar las muertes por tuberculosis requiere:</a:t>
            </a:r>
          </a:p>
          <a:p>
            <a:endParaRPr lang="es-AR" sz="1800" b="1" dirty="0"/>
          </a:p>
          <a:p>
            <a:pPr lvl="1"/>
            <a:r>
              <a:rPr lang="es-AR" sz="1800" b="1" dirty="0"/>
              <a:t>Identificar precozmente los casos actuales de tuberculosis pediátrica y adolescente con riesgo de morir y brindarles un tratamiento diferenciado.</a:t>
            </a:r>
          </a:p>
          <a:p>
            <a:pPr lvl="1"/>
            <a:endParaRPr lang="es-AR" sz="1800" b="1" dirty="0"/>
          </a:p>
          <a:p>
            <a:pPr lvl="1"/>
            <a:r>
              <a:rPr lang="es-AR" sz="1800" b="1" dirty="0"/>
              <a:t>Supervisar el tratamiento de todos los casos pediátricos y adolescentes que se detecten, especialmente en los grupos de mayor riesgo.</a:t>
            </a:r>
          </a:p>
          <a:p>
            <a:pPr lvl="1"/>
            <a:endParaRPr lang="es-AR" sz="1800" b="1" dirty="0"/>
          </a:p>
          <a:p>
            <a:pPr lvl="1"/>
            <a:r>
              <a:rPr lang="es-AR" sz="1800" b="1" dirty="0"/>
              <a:t>Garantizar la evaluación de los contactos pediátricos y adolescentes y brindarles un seguimiento, especialmente en los grupos de mayor riesgo.</a:t>
            </a:r>
          </a:p>
          <a:p>
            <a:pPr lvl="1"/>
            <a:endParaRPr lang="es-AR" sz="1800" b="1" dirty="0"/>
          </a:p>
          <a:p>
            <a:pPr lvl="1"/>
            <a:r>
              <a:rPr lang="es-AR" sz="1800" b="1" dirty="0"/>
              <a:t>Garantizar la vacunación con BCG al nacer.</a:t>
            </a:r>
          </a:p>
          <a:p>
            <a:pPr lvl="1"/>
            <a:endParaRPr lang="es-AR" sz="1800" b="1" dirty="0"/>
          </a:p>
          <a:p>
            <a:pPr lvl="1"/>
            <a:r>
              <a:rPr lang="es-AR" sz="1800" b="1" dirty="0"/>
              <a:t>Mejorar la detección, tratamiento y seguimiento de todos los casos de tuberculosis.</a:t>
            </a:r>
            <a:endParaRPr lang="es-AR" sz="2400" dirty="0"/>
          </a:p>
        </p:txBody>
      </p:sp>
    </p:spTree>
    <p:extLst>
      <p:ext uri="{BB962C8B-B14F-4D97-AF65-F5344CB8AC3E}">
        <p14:creationId xmlns:p14="http://schemas.microsoft.com/office/powerpoint/2010/main" val="35451638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7763645" y="5938654"/>
            <a:ext cx="1761355" cy="792089"/>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200472" y="5938743"/>
            <a:ext cx="792000" cy="792000"/>
          </a:xfrm>
          <a:prstGeom prst="rect">
            <a:avLst/>
          </a:prstGeom>
        </p:spPr>
      </p:pic>
      <p:sp>
        <p:nvSpPr>
          <p:cNvPr id="4" name="TextBox 3"/>
          <p:cNvSpPr txBox="1"/>
          <p:nvPr/>
        </p:nvSpPr>
        <p:spPr>
          <a:xfrm>
            <a:off x="1066800" y="6073133"/>
            <a:ext cx="2819400" cy="523220"/>
          </a:xfrm>
          <a:prstGeom prst="rect">
            <a:avLst/>
          </a:prstGeom>
          <a:noFill/>
        </p:spPr>
        <p:txBody>
          <a:bodyPr wrap="square" rtlCol="0">
            <a:spAutoFit/>
          </a:bodyPr>
          <a:lstStyle/>
          <a:p>
            <a:r>
              <a:rPr lang="es-AR" sz="1400"/>
              <a:t>Instituto Nacional de Enfermedades Respiratorias (INER) “Emilio Coni”</a:t>
            </a:r>
          </a:p>
        </p:txBody>
      </p:sp>
      <p:cxnSp>
        <p:nvCxnSpPr>
          <p:cNvPr id="12" name="Conector recto 11"/>
          <p:cNvCxnSpPr/>
          <p:nvPr/>
        </p:nvCxnSpPr>
        <p:spPr>
          <a:xfrm>
            <a:off x="200472" y="137355"/>
            <a:ext cx="9324528" cy="24104"/>
          </a:xfrm>
          <a:prstGeom prst="line">
            <a:avLst/>
          </a:prstGeom>
          <a:ln w="76200" cmpd="tri"/>
        </p:spPr>
        <p:style>
          <a:lnRef idx="1">
            <a:schemeClr val="accent1"/>
          </a:lnRef>
          <a:fillRef idx="0">
            <a:schemeClr val="accent1"/>
          </a:fillRef>
          <a:effectRef idx="0">
            <a:schemeClr val="accent1"/>
          </a:effectRef>
          <a:fontRef idx="minor">
            <a:schemeClr val="tx1"/>
          </a:fontRef>
        </p:style>
      </p:cxnSp>
      <p:sp>
        <p:nvSpPr>
          <p:cNvPr id="11" name="Rectangle 2"/>
          <p:cNvSpPr txBox="1">
            <a:spLocks noChangeArrowheads="1"/>
          </p:cNvSpPr>
          <p:nvPr/>
        </p:nvSpPr>
        <p:spPr>
          <a:xfrm>
            <a:off x="450168" y="2209800"/>
            <a:ext cx="8825136" cy="2383647"/>
          </a:xfrm>
          <a:prstGeom prst="rect">
            <a:avLst/>
          </a:prstGeom>
        </p:spPr>
        <p:txBody>
          <a:bodyPr/>
          <a:lstStyle/>
          <a:p>
            <a:pPr lvl="0" algn="ctr">
              <a:spcBef>
                <a:spcPct val="0"/>
              </a:spcBef>
              <a:defRPr/>
            </a:pPr>
            <a:r>
              <a:rPr lang="es-AR" sz="3200" b="1" dirty="0">
                <a:latin typeface="Arial Black" panose="020B0A04020102020204" pitchFamily="34" charset="0"/>
                <a:ea typeface="+mj-ea"/>
                <a:cs typeface="+mj-cs"/>
              </a:rPr>
              <a:t>Iniciativa de Tuberculosis Pediátrica y Adolescente “Hacia cero muertes y abandonos por Tuberculosis en menores de 20 años en Argentina”</a:t>
            </a:r>
          </a:p>
        </p:txBody>
      </p:sp>
      <p:pic>
        <p:nvPicPr>
          <p:cNvPr id="10" name="Picture 4">
            <a:extLst>
              <a:ext uri="{FF2B5EF4-FFF2-40B4-BE49-F238E27FC236}">
                <a16:creationId xmlns:a16="http://schemas.microsoft.com/office/drawing/2014/main" id="{AEEECA0F-A218-4067-AE9C-EE31C56F2EC1}"/>
              </a:ext>
            </a:extLst>
          </p:cNvPr>
          <p:cNvPicPr>
            <a:picLocks noChangeAspect="1" noChangeArrowheads="1"/>
          </p:cNvPicPr>
          <p:nvPr/>
        </p:nvPicPr>
        <p:blipFill>
          <a:blip r:embed="rId4" cstate="print"/>
          <a:srcRect/>
          <a:stretch>
            <a:fillRect/>
          </a:stretch>
        </p:blipFill>
        <p:spPr bwMode="auto">
          <a:xfrm>
            <a:off x="6781800" y="372409"/>
            <a:ext cx="2963551" cy="879597"/>
          </a:xfrm>
          <a:prstGeom prst="rect">
            <a:avLst/>
          </a:prstGeom>
          <a:noFill/>
          <a:ln w="9525">
            <a:noFill/>
            <a:miter lim="800000"/>
            <a:headEnd/>
            <a:tailEnd/>
          </a:ln>
          <a:effectLst/>
        </p:spPr>
      </p:pic>
      <p:pic>
        <p:nvPicPr>
          <p:cNvPr id="14" name="Picture 2">
            <a:extLst>
              <a:ext uri="{FF2B5EF4-FFF2-40B4-BE49-F238E27FC236}">
                <a16:creationId xmlns:a16="http://schemas.microsoft.com/office/drawing/2014/main" id="{257D7F09-D311-4B4A-832B-63DF4598768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625" t="15556" r="65625" b="70636"/>
          <a:stretch/>
        </p:blipFill>
        <p:spPr bwMode="auto">
          <a:xfrm>
            <a:off x="360109" y="470207"/>
            <a:ext cx="2091582" cy="68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54186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9723</TotalTime>
  <Words>2129</Words>
  <Application>Microsoft Office PowerPoint</Application>
  <PresentationFormat>A4 Paper (210x297 mm)</PresentationFormat>
  <Paragraphs>143</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Arial Black</vt:lpstr>
      <vt:lpstr>Calibri</vt:lpstr>
      <vt:lpstr>Wingdings</vt:lpstr>
      <vt:lpstr>Wingdings 3</vt:lpstr>
      <vt:lpstr>Office Theme</vt:lpstr>
      <vt:lpstr>PowerPoint Presentation</vt:lpstr>
      <vt:lpstr>Iniciativa: “Plan de trabajo para la TB infantil: Hacia cero muertes” </vt:lpstr>
      <vt:lpstr>¿QUÉ QUEREMOS LOGRAR?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ACTIVIDADES A REALIZAR (1)</vt:lpstr>
      <vt:lpstr>ACTIVIDADES A REALIZAR (2)</vt:lpstr>
      <vt:lpstr>ACTIVIDADES A REALIZAR (3)</vt:lpstr>
      <vt:lpstr>ACTIVIDADES A REALIZAR (4)</vt:lpstr>
      <vt:lpstr>Consideraciones Finales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Juan Carlos</dc:creator>
  <cp:lastModifiedBy>Juan Carlos Bossio</cp:lastModifiedBy>
  <cp:revision>218</cp:revision>
  <dcterms:created xsi:type="dcterms:W3CDTF">2013-07-16T22:57:19Z</dcterms:created>
  <dcterms:modified xsi:type="dcterms:W3CDTF">2018-05-07T13:15:59Z</dcterms:modified>
</cp:coreProperties>
</file>