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5"/>
  </p:notesMasterIdLst>
  <p:sldIdLst>
    <p:sldId id="357" r:id="rId2"/>
    <p:sldId id="358" r:id="rId3"/>
    <p:sldId id="359" r:id="rId4"/>
    <p:sldId id="340" r:id="rId5"/>
    <p:sldId id="341" r:id="rId6"/>
    <p:sldId id="342" r:id="rId7"/>
    <p:sldId id="361" r:id="rId8"/>
    <p:sldId id="354" r:id="rId9"/>
    <p:sldId id="355" r:id="rId10"/>
    <p:sldId id="360" r:id="rId11"/>
    <p:sldId id="365" r:id="rId12"/>
    <p:sldId id="256" r:id="rId13"/>
    <p:sldId id="257" r:id="rId14"/>
    <p:sldId id="258" r:id="rId15"/>
    <p:sldId id="259" r:id="rId16"/>
    <p:sldId id="362" r:id="rId17"/>
    <p:sldId id="260" r:id="rId18"/>
    <p:sldId id="364" r:id="rId19"/>
    <p:sldId id="366" r:id="rId20"/>
    <p:sldId id="262" r:id="rId21"/>
    <p:sldId id="263" r:id="rId22"/>
    <p:sldId id="265" r:id="rId23"/>
    <p:sldId id="367" r:id="rId24"/>
    <p:sldId id="267" r:id="rId25"/>
    <p:sldId id="368" r:id="rId26"/>
    <p:sldId id="369" r:id="rId27"/>
    <p:sldId id="311" r:id="rId28"/>
    <p:sldId id="345" r:id="rId29"/>
    <p:sldId id="356" r:id="rId30"/>
    <p:sldId id="346" r:id="rId31"/>
    <p:sldId id="324" r:id="rId32"/>
    <p:sldId id="370" r:id="rId33"/>
    <p:sldId id="315" r:id="rId34"/>
    <p:sldId id="316" r:id="rId35"/>
    <p:sldId id="317" r:id="rId36"/>
    <p:sldId id="318" r:id="rId37"/>
    <p:sldId id="319" r:id="rId38"/>
    <p:sldId id="309" r:id="rId39"/>
    <p:sldId id="371" r:id="rId40"/>
    <p:sldId id="337" r:id="rId41"/>
    <p:sldId id="375" r:id="rId42"/>
    <p:sldId id="376" r:id="rId43"/>
    <p:sldId id="374" r:id="rId44"/>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4" d="100"/>
          <a:sy n="74" d="100"/>
        </p:scale>
        <p:origin x="109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A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A30D8D-BBC0-4C19-9A0D-20B31662988D}" type="datetimeFigureOut">
              <a:rPr lang="es-AR" smtClean="0"/>
              <a:t>9/5/2018</a:t>
            </a:fld>
            <a:endParaRPr lang="es-AR"/>
          </a:p>
        </p:txBody>
      </p:sp>
      <p:sp>
        <p:nvSpPr>
          <p:cNvPr id="4" name="Slide Image Placeholder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es-A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A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12BA95-8895-4B1D-A12F-00271FAD723F}" type="slidenum">
              <a:rPr lang="es-AR" smtClean="0"/>
              <a:t>‹Nº›</a:t>
            </a:fld>
            <a:endParaRPr lang="es-AR"/>
          </a:p>
        </p:txBody>
      </p:sp>
    </p:spTree>
    <p:extLst>
      <p:ext uri="{BB962C8B-B14F-4D97-AF65-F5344CB8AC3E}">
        <p14:creationId xmlns:p14="http://schemas.microsoft.com/office/powerpoint/2010/main" val="39698996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AR" altLang="es-AR"/>
          </a:p>
        </p:txBody>
      </p:sp>
      <p:sp>
        <p:nvSpPr>
          <p:cNvPr id="2970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98E8ABD-B554-4AFA-9847-B332E9BEF832}" type="slidenum">
              <a:rPr lang="es-AR" altLang="es-AR"/>
              <a:pPr eaLnBrk="1" hangingPunct="1"/>
              <a:t>33</a:t>
            </a:fld>
            <a:endParaRPr lang="es-AR" altLang="es-AR"/>
          </a:p>
        </p:txBody>
      </p:sp>
    </p:spTree>
    <p:extLst>
      <p:ext uri="{BB962C8B-B14F-4D97-AF65-F5344CB8AC3E}">
        <p14:creationId xmlns:p14="http://schemas.microsoft.com/office/powerpoint/2010/main" val="22908080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AR" dirty="0"/>
          </a:p>
        </p:txBody>
      </p:sp>
      <p:sp>
        <p:nvSpPr>
          <p:cNvPr id="4" name="3 Marcador de número de diapositiva"/>
          <p:cNvSpPr>
            <a:spLocks noGrp="1"/>
          </p:cNvSpPr>
          <p:nvPr>
            <p:ph type="sldNum" sz="quarter" idx="10"/>
          </p:nvPr>
        </p:nvSpPr>
        <p:spPr/>
        <p:txBody>
          <a:bodyPr/>
          <a:lstStyle/>
          <a:p>
            <a:fld id="{494532FB-9132-4C47-BC3E-C89EF4AC0024}" type="slidenum">
              <a:rPr lang="es-AR" smtClean="0"/>
              <a:t>35</a:t>
            </a:fld>
            <a:endParaRPr lang="es-AR"/>
          </a:p>
        </p:txBody>
      </p:sp>
    </p:spTree>
    <p:extLst>
      <p:ext uri="{BB962C8B-B14F-4D97-AF65-F5344CB8AC3E}">
        <p14:creationId xmlns:p14="http://schemas.microsoft.com/office/powerpoint/2010/main" val="2865468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64DAF99-14F8-4C74-8C9C-3D298D1912C8}" type="datetimeFigureOut">
              <a:rPr lang="es-AR" smtClean="0"/>
              <a:t>9/5/2018</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74BE0EBA-329B-4525-A8F1-476F66A7D844}" type="slidenum">
              <a:rPr lang="es-AR" smtClean="0"/>
              <a:t>‹Nº›</a:t>
            </a:fld>
            <a:endParaRPr lang="es-AR"/>
          </a:p>
        </p:txBody>
      </p:sp>
    </p:spTree>
    <p:extLst>
      <p:ext uri="{BB962C8B-B14F-4D97-AF65-F5344CB8AC3E}">
        <p14:creationId xmlns:p14="http://schemas.microsoft.com/office/powerpoint/2010/main" val="1670179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64DAF99-14F8-4C74-8C9C-3D298D1912C8}" type="datetimeFigureOut">
              <a:rPr lang="es-AR" smtClean="0"/>
              <a:t>9/5/2018</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74BE0EBA-329B-4525-A8F1-476F66A7D844}" type="slidenum">
              <a:rPr lang="es-AR" smtClean="0"/>
              <a:t>‹Nº›</a:t>
            </a:fld>
            <a:endParaRPr lang="es-AR"/>
          </a:p>
        </p:txBody>
      </p:sp>
    </p:spTree>
    <p:extLst>
      <p:ext uri="{BB962C8B-B14F-4D97-AF65-F5344CB8AC3E}">
        <p14:creationId xmlns:p14="http://schemas.microsoft.com/office/powerpoint/2010/main" val="19273524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64DAF99-14F8-4C74-8C9C-3D298D1912C8}" type="datetimeFigureOut">
              <a:rPr lang="es-AR" smtClean="0"/>
              <a:t>9/5/2018</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74BE0EBA-329B-4525-A8F1-476F66A7D844}" type="slidenum">
              <a:rPr lang="es-AR" smtClean="0"/>
              <a:t>‹Nº›</a:t>
            </a:fld>
            <a:endParaRPr lang="es-AR"/>
          </a:p>
        </p:txBody>
      </p:sp>
    </p:spTree>
    <p:extLst>
      <p:ext uri="{BB962C8B-B14F-4D97-AF65-F5344CB8AC3E}">
        <p14:creationId xmlns:p14="http://schemas.microsoft.com/office/powerpoint/2010/main" val="29499753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64DAF99-14F8-4C74-8C9C-3D298D1912C8}" type="datetimeFigureOut">
              <a:rPr lang="es-AR" smtClean="0"/>
              <a:t>9/5/2018</a:t>
            </a:fld>
            <a:endParaRPr lang="es-AR"/>
          </a:p>
        </p:txBody>
      </p:sp>
      <p:sp>
        <p:nvSpPr>
          <p:cNvPr id="6" name="Footer Placeholder 5"/>
          <p:cNvSpPr>
            <a:spLocks noGrp="1"/>
          </p:cNvSpPr>
          <p:nvPr>
            <p:ph type="ftr" sz="quarter" idx="11"/>
          </p:nvPr>
        </p:nvSpPr>
        <p:spPr/>
        <p:txBody>
          <a:bodyPr/>
          <a:lstStyle/>
          <a:p>
            <a:endParaRPr lang="es-AR"/>
          </a:p>
        </p:txBody>
      </p:sp>
      <p:sp>
        <p:nvSpPr>
          <p:cNvPr id="7" name="Slide Number Placeholder 6"/>
          <p:cNvSpPr>
            <a:spLocks noGrp="1"/>
          </p:cNvSpPr>
          <p:nvPr>
            <p:ph type="sldNum" sz="quarter" idx="12"/>
          </p:nvPr>
        </p:nvSpPr>
        <p:spPr/>
        <p:txBody>
          <a:bodyPr/>
          <a:lstStyle/>
          <a:p>
            <a:fld id="{74BE0EBA-329B-4525-A8F1-476F66A7D844}" type="slidenum">
              <a:rPr lang="es-AR" smtClean="0"/>
              <a:t>‹Nº›</a:t>
            </a:fld>
            <a:endParaRPr lang="es-AR"/>
          </a:p>
        </p:txBody>
      </p:sp>
    </p:spTree>
    <p:extLst>
      <p:ext uri="{BB962C8B-B14F-4D97-AF65-F5344CB8AC3E}">
        <p14:creationId xmlns:p14="http://schemas.microsoft.com/office/powerpoint/2010/main" val="4755647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2329" y="2505075"/>
            <a:ext cx="4190702"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14913" y="2505075"/>
            <a:ext cx="4211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64DAF99-14F8-4C74-8C9C-3D298D1912C8}" type="datetimeFigureOut">
              <a:rPr lang="es-AR" smtClean="0"/>
              <a:t>9/5/2018</a:t>
            </a:fld>
            <a:endParaRPr lang="es-AR"/>
          </a:p>
        </p:txBody>
      </p:sp>
      <p:sp>
        <p:nvSpPr>
          <p:cNvPr id="8" name="Footer Placeholder 7"/>
          <p:cNvSpPr>
            <a:spLocks noGrp="1"/>
          </p:cNvSpPr>
          <p:nvPr>
            <p:ph type="ftr" sz="quarter" idx="11"/>
          </p:nvPr>
        </p:nvSpPr>
        <p:spPr/>
        <p:txBody>
          <a:bodyPr/>
          <a:lstStyle/>
          <a:p>
            <a:endParaRPr lang="es-AR"/>
          </a:p>
        </p:txBody>
      </p:sp>
      <p:sp>
        <p:nvSpPr>
          <p:cNvPr id="9" name="Slide Number Placeholder 8"/>
          <p:cNvSpPr>
            <a:spLocks noGrp="1"/>
          </p:cNvSpPr>
          <p:nvPr>
            <p:ph type="sldNum" sz="quarter" idx="12"/>
          </p:nvPr>
        </p:nvSpPr>
        <p:spPr/>
        <p:txBody>
          <a:bodyPr/>
          <a:lstStyle/>
          <a:p>
            <a:fld id="{74BE0EBA-329B-4525-A8F1-476F66A7D844}" type="slidenum">
              <a:rPr lang="es-AR" smtClean="0"/>
              <a:t>‹Nº›</a:t>
            </a:fld>
            <a:endParaRPr lang="es-AR"/>
          </a:p>
        </p:txBody>
      </p:sp>
    </p:spTree>
    <p:extLst>
      <p:ext uri="{BB962C8B-B14F-4D97-AF65-F5344CB8AC3E}">
        <p14:creationId xmlns:p14="http://schemas.microsoft.com/office/powerpoint/2010/main" val="26951701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64DAF99-14F8-4C74-8C9C-3D298D1912C8}" type="datetimeFigureOut">
              <a:rPr lang="es-AR" smtClean="0"/>
              <a:t>9/5/2018</a:t>
            </a:fld>
            <a:endParaRPr lang="es-AR"/>
          </a:p>
        </p:txBody>
      </p:sp>
      <p:sp>
        <p:nvSpPr>
          <p:cNvPr id="4" name="Footer Placeholder 3"/>
          <p:cNvSpPr>
            <a:spLocks noGrp="1"/>
          </p:cNvSpPr>
          <p:nvPr>
            <p:ph type="ftr" sz="quarter" idx="11"/>
          </p:nvPr>
        </p:nvSpPr>
        <p:spPr/>
        <p:txBody>
          <a:bodyPr/>
          <a:lstStyle/>
          <a:p>
            <a:endParaRPr lang="es-AR"/>
          </a:p>
        </p:txBody>
      </p:sp>
      <p:sp>
        <p:nvSpPr>
          <p:cNvPr id="5" name="Slide Number Placeholder 4"/>
          <p:cNvSpPr>
            <a:spLocks noGrp="1"/>
          </p:cNvSpPr>
          <p:nvPr>
            <p:ph type="sldNum" sz="quarter" idx="12"/>
          </p:nvPr>
        </p:nvSpPr>
        <p:spPr/>
        <p:txBody>
          <a:bodyPr/>
          <a:lstStyle/>
          <a:p>
            <a:fld id="{74BE0EBA-329B-4525-A8F1-476F66A7D844}" type="slidenum">
              <a:rPr lang="es-AR" smtClean="0"/>
              <a:t>‹Nº›</a:t>
            </a:fld>
            <a:endParaRPr lang="es-AR"/>
          </a:p>
        </p:txBody>
      </p:sp>
    </p:spTree>
    <p:extLst>
      <p:ext uri="{BB962C8B-B14F-4D97-AF65-F5344CB8AC3E}">
        <p14:creationId xmlns:p14="http://schemas.microsoft.com/office/powerpoint/2010/main" val="31629193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64DAF99-14F8-4C74-8C9C-3D298D1912C8}" type="datetimeFigureOut">
              <a:rPr lang="es-AR" smtClean="0"/>
              <a:t>9/5/2018</a:t>
            </a:fld>
            <a:endParaRPr lang="es-AR"/>
          </a:p>
        </p:txBody>
      </p:sp>
      <p:sp>
        <p:nvSpPr>
          <p:cNvPr id="3" name="Footer Placeholder 2"/>
          <p:cNvSpPr>
            <a:spLocks noGrp="1"/>
          </p:cNvSpPr>
          <p:nvPr>
            <p:ph type="ftr" sz="quarter" idx="11"/>
          </p:nvPr>
        </p:nvSpPr>
        <p:spPr/>
        <p:txBody>
          <a:bodyPr/>
          <a:lstStyle/>
          <a:p>
            <a:endParaRPr lang="es-AR"/>
          </a:p>
        </p:txBody>
      </p:sp>
      <p:sp>
        <p:nvSpPr>
          <p:cNvPr id="4" name="Slide Number Placeholder 3"/>
          <p:cNvSpPr>
            <a:spLocks noGrp="1"/>
          </p:cNvSpPr>
          <p:nvPr>
            <p:ph type="sldNum" sz="quarter" idx="12"/>
          </p:nvPr>
        </p:nvSpPr>
        <p:spPr/>
        <p:txBody>
          <a:bodyPr/>
          <a:lstStyle/>
          <a:p>
            <a:fld id="{74BE0EBA-329B-4525-A8F1-476F66A7D844}" type="slidenum">
              <a:rPr lang="es-AR" smtClean="0"/>
              <a:t>‹Nº›</a:t>
            </a:fld>
            <a:endParaRPr lang="es-AR"/>
          </a:p>
        </p:txBody>
      </p:sp>
    </p:spTree>
    <p:extLst>
      <p:ext uri="{BB962C8B-B14F-4D97-AF65-F5344CB8AC3E}">
        <p14:creationId xmlns:p14="http://schemas.microsoft.com/office/powerpoint/2010/main" val="16562018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64DAF99-14F8-4C74-8C9C-3D298D1912C8}" type="datetimeFigureOut">
              <a:rPr lang="es-AR" smtClean="0"/>
              <a:t>9/5/2018</a:t>
            </a:fld>
            <a:endParaRPr lang="es-AR"/>
          </a:p>
        </p:txBody>
      </p:sp>
      <p:sp>
        <p:nvSpPr>
          <p:cNvPr id="6" name="Footer Placeholder 5"/>
          <p:cNvSpPr>
            <a:spLocks noGrp="1"/>
          </p:cNvSpPr>
          <p:nvPr>
            <p:ph type="ftr" sz="quarter" idx="11"/>
          </p:nvPr>
        </p:nvSpPr>
        <p:spPr/>
        <p:txBody>
          <a:bodyPr/>
          <a:lstStyle/>
          <a:p>
            <a:endParaRPr lang="es-AR"/>
          </a:p>
        </p:txBody>
      </p:sp>
      <p:sp>
        <p:nvSpPr>
          <p:cNvPr id="7" name="Slide Number Placeholder 6"/>
          <p:cNvSpPr>
            <a:spLocks noGrp="1"/>
          </p:cNvSpPr>
          <p:nvPr>
            <p:ph type="sldNum" sz="quarter" idx="12"/>
          </p:nvPr>
        </p:nvSpPr>
        <p:spPr/>
        <p:txBody>
          <a:bodyPr/>
          <a:lstStyle/>
          <a:p>
            <a:fld id="{74BE0EBA-329B-4525-A8F1-476F66A7D844}" type="slidenum">
              <a:rPr lang="es-AR" smtClean="0"/>
              <a:t>‹Nº›</a:t>
            </a:fld>
            <a:endParaRPr lang="es-AR"/>
          </a:p>
        </p:txBody>
      </p:sp>
    </p:spTree>
    <p:extLst>
      <p:ext uri="{BB962C8B-B14F-4D97-AF65-F5344CB8AC3E}">
        <p14:creationId xmlns:p14="http://schemas.microsoft.com/office/powerpoint/2010/main" val="14236341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64DAF99-14F8-4C74-8C9C-3D298D1912C8}" type="datetimeFigureOut">
              <a:rPr lang="es-AR" smtClean="0"/>
              <a:t>9/5/2018</a:t>
            </a:fld>
            <a:endParaRPr lang="es-AR"/>
          </a:p>
        </p:txBody>
      </p:sp>
      <p:sp>
        <p:nvSpPr>
          <p:cNvPr id="6" name="Footer Placeholder 5"/>
          <p:cNvSpPr>
            <a:spLocks noGrp="1"/>
          </p:cNvSpPr>
          <p:nvPr>
            <p:ph type="ftr" sz="quarter" idx="11"/>
          </p:nvPr>
        </p:nvSpPr>
        <p:spPr/>
        <p:txBody>
          <a:bodyPr/>
          <a:lstStyle/>
          <a:p>
            <a:endParaRPr lang="es-AR"/>
          </a:p>
        </p:txBody>
      </p:sp>
      <p:sp>
        <p:nvSpPr>
          <p:cNvPr id="7" name="Slide Number Placeholder 6"/>
          <p:cNvSpPr>
            <a:spLocks noGrp="1"/>
          </p:cNvSpPr>
          <p:nvPr>
            <p:ph type="sldNum" sz="quarter" idx="12"/>
          </p:nvPr>
        </p:nvSpPr>
        <p:spPr/>
        <p:txBody>
          <a:bodyPr/>
          <a:lstStyle/>
          <a:p>
            <a:fld id="{74BE0EBA-329B-4525-A8F1-476F66A7D844}" type="slidenum">
              <a:rPr lang="es-AR" smtClean="0"/>
              <a:t>‹Nº›</a:t>
            </a:fld>
            <a:endParaRPr lang="es-AR"/>
          </a:p>
        </p:txBody>
      </p:sp>
    </p:spTree>
    <p:extLst>
      <p:ext uri="{BB962C8B-B14F-4D97-AF65-F5344CB8AC3E}">
        <p14:creationId xmlns:p14="http://schemas.microsoft.com/office/powerpoint/2010/main" val="9592400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64DAF99-14F8-4C74-8C9C-3D298D1912C8}" type="datetimeFigureOut">
              <a:rPr lang="es-AR" smtClean="0"/>
              <a:t>9/5/2018</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74BE0EBA-329B-4525-A8F1-476F66A7D844}" type="slidenum">
              <a:rPr lang="es-AR" smtClean="0"/>
              <a:t>‹Nº›</a:t>
            </a:fld>
            <a:endParaRPr lang="es-AR"/>
          </a:p>
        </p:txBody>
      </p:sp>
    </p:spTree>
    <p:extLst>
      <p:ext uri="{BB962C8B-B14F-4D97-AF65-F5344CB8AC3E}">
        <p14:creationId xmlns:p14="http://schemas.microsoft.com/office/powerpoint/2010/main" val="3436023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64DAF99-14F8-4C74-8C9C-3D298D1912C8}" type="datetimeFigureOut">
              <a:rPr lang="es-AR" smtClean="0"/>
              <a:t>9/5/2018</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74BE0EBA-329B-4525-A8F1-476F66A7D844}" type="slidenum">
              <a:rPr lang="es-AR" smtClean="0"/>
              <a:t>‹Nº›</a:t>
            </a:fld>
            <a:endParaRPr lang="es-AR"/>
          </a:p>
        </p:txBody>
      </p:sp>
    </p:spTree>
    <p:extLst>
      <p:ext uri="{BB962C8B-B14F-4D97-AF65-F5344CB8AC3E}">
        <p14:creationId xmlns:p14="http://schemas.microsoft.com/office/powerpoint/2010/main" val="9649300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4DAF99-14F8-4C74-8C9C-3D298D1912C8}" type="datetimeFigureOut">
              <a:rPr lang="es-AR" smtClean="0"/>
              <a:t>9/5/2018</a:t>
            </a:fld>
            <a:endParaRPr lang="es-AR"/>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AR"/>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BE0EBA-329B-4525-A8F1-476F66A7D844}" type="slidenum">
              <a:rPr lang="es-AR" smtClean="0"/>
              <a:t>‹Nº›</a:t>
            </a:fld>
            <a:endParaRPr lang="es-AR"/>
          </a:p>
        </p:txBody>
      </p:sp>
    </p:spTree>
    <p:extLst>
      <p:ext uri="{BB962C8B-B14F-4D97-AF65-F5344CB8AC3E}">
        <p14:creationId xmlns:p14="http://schemas.microsoft.com/office/powerpoint/2010/main" val="285857425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Jcbossio29@gmail.com" TargetMode="Externa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hyperlink" Target="http://www.anlis.gov.ar/iner/"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1.xml"/><Relationship Id="rId5" Type="http://schemas.openxmlformats.org/officeDocument/2006/relationships/image" Target="../media/image10.emf"/><Relationship Id="rId4" Type="http://schemas.openxmlformats.org/officeDocument/2006/relationships/image" Target="../media/image9.emf"/></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6.xml"/><Relationship Id="rId4" Type="http://schemas.openxmlformats.org/officeDocument/2006/relationships/image" Target="../media/image32.png"/></Relationships>
</file>

<file path=ppt/slides/_rels/slide3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3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6.png"/><Relationship Id="rId4" Type="http://schemas.openxmlformats.org/officeDocument/2006/relationships/image" Target="../media/image3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43.xml.rels><?xml version="1.0" encoding="UTF-8" standalone="yes"?>
<Relationships xmlns="http://schemas.openxmlformats.org/package/2006/relationships"><Relationship Id="rId3" Type="http://schemas.openxmlformats.org/officeDocument/2006/relationships/hyperlink" Target="mailto:Jcbossio29@gmail.com" TargetMode="Externa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hyperlink" Target="http://www.anlis.gov.ar/ine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AD0403E3-6DD8-4216-AE9E-B5BAB4324352}"/>
              </a:ext>
            </a:extLst>
          </p:cNvPr>
          <p:cNvPicPr>
            <a:picLocks noChangeAspect="1"/>
          </p:cNvPicPr>
          <p:nvPr/>
        </p:nvPicPr>
        <p:blipFill rotWithShape="1">
          <a:blip r:embed="rId2"/>
          <a:srcRect l="12500" t="14320" r="13753" b="54543"/>
          <a:stretch/>
        </p:blipFill>
        <p:spPr>
          <a:xfrm>
            <a:off x="502385" y="197619"/>
            <a:ext cx="8734973" cy="2074526"/>
          </a:xfrm>
          <a:prstGeom prst="rect">
            <a:avLst/>
          </a:prstGeom>
          <a:ln w="19050">
            <a:solidFill>
              <a:schemeClr val="tx1"/>
            </a:solidFill>
          </a:ln>
        </p:spPr>
      </p:pic>
      <p:sp>
        <p:nvSpPr>
          <p:cNvPr id="6" name="Subtitle 2">
            <a:extLst>
              <a:ext uri="{FF2B5EF4-FFF2-40B4-BE49-F238E27FC236}">
                <a16:creationId xmlns:a16="http://schemas.microsoft.com/office/drawing/2014/main" xmlns="" id="{2748248B-B5F9-4240-8F78-26E2DE25023A}"/>
              </a:ext>
            </a:extLst>
          </p:cNvPr>
          <p:cNvSpPr txBox="1">
            <a:spLocks/>
          </p:cNvSpPr>
          <p:nvPr/>
        </p:nvSpPr>
        <p:spPr>
          <a:xfrm>
            <a:off x="380283" y="2968069"/>
            <a:ext cx="8979175" cy="1463613"/>
          </a:xfrm>
          <a:prstGeom prst="rect">
            <a:avLst/>
          </a:prstGeom>
        </p:spPr>
        <p:txBody>
          <a:bodyPr vert="horz" lIns="88053" tIns="44027" rIns="88053" bIns="44027"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s-AR" sz="3600" b="1" dirty="0">
                <a:solidFill>
                  <a:schemeClr val="tx1"/>
                </a:solidFill>
              </a:rPr>
              <a:t>Situación actual de las Enfermedades Respiratorias Crónicas</a:t>
            </a:r>
          </a:p>
        </p:txBody>
      </p:sp>
      <p:sp>
        <p:nvSpPr>
          <p:cNvPr id="7" name="TextBox 6">
            <a:extLst>
              <a:ext uri="{FF2B5EF4-FFF2-40B4-BE49-F238E27FC236}">
                <a16:creationId xmlns:a16="http://schemas.microsoft.com/office/drawing/2014/main" xmlns="" id="{DD5FF1F6-432A-4269-9BA9-D717649253C9}"/>
              </a:ext>
            </a:extLst>
          </p:cNvPr>
          <p:cNvSpPr txBox="1"/>
          <p:nvPr/>
        </p:nvSpPr>
        <p:spPr>
          <a:xfrm>
            <a:off x="5874715" y="4431682"/>
            <a:ext cx="3794958" cy="1384995"/>
          </a:xfrm>
          <a:prstGeom prst="rect">
            <a:avLst/>
          </a:prstGeom>
          <a:noFill/>
        </p:spPr>
        <p:txBody>
          <a:bodyPr wrap="square" rtlCol="0">
            <a:spAutoFit/>
          </a:bodyPr>
          <a:lstStyle/>
          <a:p>
            <a:pPr algn="ctr"/>
            <a:r>
              <a:rPr lang="es-AR" sz="1200" b="1" dirty="0"/>
              <a:t>Juan Carlos Bossio</a:t>
            </a:r>
          </a:p>
          <a:p>
            <a:pPr algn="ctr"/>
            <a:r>
              <a:rPr lang="es-AR" sz="1200" dirty="0"/>
              <a:t>Departamento Programas de Salud</a:t>
            </a:r>
          </a:p>
          <a:p>
            <a:pPr algn="ctr"/>
            <a:r>
              <a:rPr lang="es-AR" sz="1200" dirty="0"/>
              <a:t>INER “Emilio Coni” – ANLIS “Carlos G. Malbrán”</a:t>
            </a:r>
          </a:p>
          <a:p>
            <a:pPr algn="ctr"/>
            <a:r>
              <a:rPr lang="es-AR" sz="1200" dirty="0"/>
              <a:t>Ministerio de Salud de la Nación</a:t>
            </a:r>
          </a:p>
          <a:p>
            <a:pPr algn="ctr"/>
            <a:r>
              <a:rPr lang="es-AR" sz="1200" dirty="0">
                <a:hlinkClick r:id="rId3"/>
              </a:rPr>
              <a:t>Jcbossio29</a:t>
            </a:r>
            <a:r>
              <a:rPr lang="en-US" sz="1200" dirty="0">
                <a:hlinkClick r:id="rId3"/>
              </a:rPr>
              <a:t>@gmail.com</a:t>
            </a:r>
            <a:endParaRPr lang="en-US" sz="1200" dirty="0"/>
          </a:p>
          <a:p>
            <a:pPr algn="ctr"/>
            <a:r>
              <a:rPr lang="es-AR" sz="1200" i="1" dirty="0">
                <a:hlinkClick r:id="rId4"/>
              </a:rPr>
              <a:t>www.anlis.gov.ar/iner/</a:t>
            </a:r>
            <a:endParaRPr lang="es-AR" sz="1200" i="1" dirty="0"/>
          </a:p>
          <a:p>
            <a:pPr algn="ctr"/>
            <a:endParaRPr lang="es-AR" sz="1200" dirty="0"/>
          </a:p>
        </p:txBody>
      </p:sp>
      <p:grpSp>
        <p:nvGrpSpPr>
          <p:cNvPr id="10" name="Group 9">
            <a:extLst>
              <a:ext uri="{FF2B5EF4-FFF2-40B4-BE49-F238E27FC236}">
                <a16:creationId xmlns:a16="http://schemas.microsoft.com/office/drawing/2014/main" xmlns="" id="{C1C4DFAC-8222-4B22-A795-63087E1C5FC6}"/>
              </a:ext>
            </a:extLst>
          </p:cNvPr>
          <p:cNvGrpSpPr/>
          <p:nvPr/>
        </p:nvGrpSpPr>
        <p:grpSpPr>
          <a:xfrm>
            <a:off x="158609" y="5982835"/>
            <a:ext cx="9511064" cy="677546"/>
            <a:chOff x="158609" y="5982835"/>
            <a:chExt cx="9511064" cy="677546"/>
          </a:xfrm>
        </p:grpSpPr>
        <p:pic>
          <p:nvPicPr>
            <p:cNvPr id="5" name="Picture 4">
              <a:extLst>
                <a:ext uri="{FF2B5EF4-FFF2-40B4-BE49-F238E27FC236}">
                  <a16:creationId xmlns:a16="http://schemas.microsoft.com/office/drawing/2014/main" xmlns="" id="{7422921A-D485-40B7-889B-62C181ED120E}"/>
                </a:ext>
              </a:extLst>
            </p:cNvPr>
            <p:cNvPicPr>
              <a:picLocks noChangeAspect="1"/>
            </p:cNvPicPr>
            <p:nvPr/>
          </p:nvPicPr>
          <p:blipFill rotWithShape="1">
            <a:blip r:embed="rId5"/>
            <a:srcRect l="30750" t="81612" r="18528" b="10231"/>
            <a:stretch/>
          </p:blipFill>
          <p:spPr>
            <a:xfrm>
              <a:off x="3643868" y="6023018"/>
              <a:ext cx="6025805" cy="545114"/>
            </a:xfrm>
            <a:prstGeom prst="rect">
              <a:avLst/>
            </a:prstGeom>
          </p:spPr>
        </p:pic>
        <p:pic>
          <p:nvPicPr>
            <p:cNvPr id="8" name="Imagen 11" descr="ENCABEZADO-01">
              <a:extLst>
                <a:ext uri="{FF2B5EF4-FFF2-40B4-BE49-F238E27FC236}">
                  <a16:creationId xmlns:a16="http://schemas.microsoft.com/office/drawing/2014/main" xmlns="" id="{77286DDF-CF5A-4E23-9B87-6B12B690F91F}"/>
                </a:ext>
              </a:extLst>
            </p:cNvPr>
            <p:cNvPicPr/>
            <p:nvPr/>
          </p:nvPicPr>
          <p:blipFill rotWithShape="1">
            <a:blip r:embed="rId6" cstate="print">
              <a:extLst>
                <a:ext uri="{28A0092B-C50C-407E-A947-70E740481C1C}">
                  <a14:useLocalDpi xmlns:a14="http://schemas.microsoft.com/office/drawing/2010/main" val="0"/>
                </a:ext>
              </a:extLst>
            </a:blip>
            <a:srcRect l="22173" r="36636"/>
            <a:stretch/>
          </p:blipFill>
          <p:spPr bwMode="auto">
            <a:xfrm>
              <a:off x="990660" y="5982836"/>
              <a:ext cx="2512292" cy="677545"/>
            </a:xfrm>
            <a:prstGeom prst="rect">
              <a:avLst/>
            </a:prstGeom>
            <a:noFill/>
            <a:ln>
              <a:noFill/>
            </a:ln>
          </p:spPr>
        </p:pic>
        <p:pic>
          <p:nvPicPr>
            <p:cNvPr id="9" name="Imagen 11" descr="ENCABEZADO-01">
              <a:extLst>
                <a:ext uri="{FF2B5EF4-FFF2-40B4-BE49-F238E27FC236}">
                  <a16:creationId xmlns:a16="http://schemas.microsoft.com/office/drawing/2014/main" xmlns="" id="{A846312D-343A-4E06-A1E3-B7D26563B3A2}"/>
                </a:ext>
              </a:extLst>
            </p:cNvPr>
            <p:cNvPicPr/>
            <p:nvPr/>
          </p:nvPicPr>
          <p:blipFill rotWithShape="1">
            <a:blip r:embed="rId6" cstate="print">
              <a:extLst>
                <a:ext uri="{28A0092B-C50C-407E-A947-70E740481C1C}">
                  <a14:useLocalDpi xmlns:a14="http://schemas.microsoft.com/office/drawing/2010/main" val="0"/>
                </a:ext>
              </a:extLst>
            </a:blip>
            <a:srcRect l="1" r="88668"/>
            <a:stretch/>
          </p:blipFill>
          <p:spPr bwMode="auto">
            <a:xfrm>
              <a:off x="158609" y="5982835"/>
              <a:ext cx="691135" cy="677545"/>
            </a:xfrm>
            <a:prstGeom prst="rect">
              <a:avLst/>
            </a:prstGeom>
            <a:noFill/>
            <a:ln>
              <a:noFill/>
            </a:ln>
          </p:spPr>
        </p:pic>
      </p:grpSp>
    </p:spTree>
    <p:extLst>
      <p:ext uri="{BB962C8B-B14F-4D97-AF65-F5344CB8AC3E}">
        <p14:creationId xmlns:p14="http://schemas.microsoft.com/office/powerpoint/2010/main" val="9484643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a:extLst>
              <a:ext uri="{FF2B5EF4-FFF2-40B4-BE49-F238E27FC236}">
                <a16:creationId xmlns:a16="http://schemas.microsoft.com/office/drawing/2014/main" xmlns="" id="{2748248B-B5F9-4240-8F78-26E2DE25023A}"/>
              </a:ext>
            </a:extLst>
          </p:cNvPr>
          <p:cNvSpPr txBox="1">
            <a:spLocks/>
          </p:cNvSpPr>
          <p:nvPr/>
        </p:nvSpPr>
        <p:spPr>
          <a:xfrm>
            <a:off x="571732" y="1117735"/>
            <a:ext cx="8979175" cy="892730"/>
          </a:xfrm>
          <a:prstGeom prst="rect">
            <a:avLst/>
          </a:prstGeom>
        </p:spPr>
        <p:txBody>
          <a:bodyPr vert="horz" lIns="88053" tIns="44027" rIns="88053" bIns="44027" rtlCol="0" anchor="ctr" anchorCtr="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s-AR" sz="2800" b="1" dirty="0">
                <a:solidFill>
                  <a:schemeClr val="tx1"/>
                </a:solidFill>
                <a:latin typeface="Arial Black" panose="020B0A04020102020204" pitchFamily="34" charset="0"/>
              </a:rPr>
              <a:t>Situación actual de las Enfermedades Respiratorias Crónicas</a:t>
            </a:r>
          </a:p>
        </p:txBody>
      </p:sp>
      <p:grpSp>
        <p:nvGrpSpPr>
          <p:cNvPr id="10" name="Group 9">
            <a:extLst>
              <a:ext uri="{FF2B5EF4-FFF2-40B4-BE49-F238E27FC236}">
                <a16:creationId xmlns:a16="http://schemas.microsoft.com/office/drawing/2014/main" xmlns="" id="{C1C4DFAC-8222-4B22-A795-63087E1C5FC6}"/>
              </a:ext>
            </a:extLst>
          </p:cNvPr>
          <p:cNvGrpSpPr/>
          <p:nvPr/>
        </p:nvGrpSpPr>
        <p:grpSpPr>
          <a:xfrm>
            <a:off x="197468" y="6057184"/>
            <a:ext cx="9511064" cy="677546"/>
            <a:chOff x="158609" y="5982835"/>
            <a:chExt cx="9511064" cy="677546"/>
          </a:xfrm>
        </p:grpSpPr>
        <p:pic>
          <p:nvPicPr>
            <p:cNvPr id="5" name="Picture 4">
              <a:extLst>
                <a:ext uri="{FF2B5EF4-FFF2-40B4-BE49-F238E27FC236}">
                  <a16:creationId xmlns:a16="http://schemas.microsoft.com/office/drawing/2014/main" xmlns="" id="{7422921A-D485-40B7-889B-62C181ED120E}"/>
                </a:ext>
              </a:extLst>
            </p:cNvPr>
            <p:cNvPicPr>
              <a:picLocks noChangeAspect="1"/>
            </p:cNvPicPr>
            <p:nvPr/>
          </p:nvPicPr>
          <p:blipFill rotWithShape="1">
            <a:blip r:embed="rId2"/>
            <a:srcRect l="30750" t="81612" r="18528" b="10231"/>
            <a:stretch/>
          </p:blipFill>
          <p:spPr>
            <a:xfrm>
              <a:off x="3643868" y="6023018"/>
              <a:ext cx="6025805" cy="545114"/>
            </a:xfrm>
            <a:prstGeom prst="rect">
              <a:avLst/>
            </a:prstGeom>
          </p:spPr>
        </p:pic>
        <p:pic>
          <p:nvPicPr>
            <p:cNvPr id="8" name="Imagen 11" descr="ENCABEZADO-01">
              <a:extLst>
                <a:ext uri="{FF2B5EF4-FFF2-40B4-BE49-F238E27FC236}">
                  <a16:creationId xmlns:a16="http://schemas.microsoft.com/office/drawing/2014/main" xmlns="" id="{77286DDF-CF5A-4E23-9B87-6B12B690F91F}"/>
                </a:ext>
              </a:extLst>
            </p:cNvPr>
            <p:cNvPicPr/>
            <p:nvPr/>
          </p:nvPicPr>
          <p:blipFill rotWithShape="1">
            <a:blip r:embed="rId3" cstate="print">
              <a:extLst>
                <a:ext uri="{28A0092B-C50C-407E-A947-70E740481C1C}">
                  <a14:useLocalDpi xmlns:a14="http://schemas.microsoft.com/office/drawing/2010/main" val="0"/>
                </a:ext>
              </a:extLst>
            </a:blip>
            <a:srcRect l="22173" r="36636"/>
            <a:stretch/>
          </p:blipFill>
          <p:spPr bwMode="auto">
            <a:xfrm>
              <a:off x="990660" y="5982836"/>
              <a:ext cx="2512292" cy="677545"/>
            </a:xfrm>
            <a:prstGeom prst="rect">
              <a:avLst/>
            </a:prstGeom>
            <a:noFill/>
            <a:ln>
              <a:noFill/>
            </a:ln>
          </p:spPr>
        </p:pic>
        <p:pic>
          <p:nvPicPr>
            <p:cNvPr id="9" name="Imagen 11" descr="ENCABEZADO-01">
              <a:extLst>
                <a:ext uri="{FF2B5EF4-FFF2-40B4-BE49-F238E27FC236}">
                  <a16:creationId xmlns:a16="http://schemas.microsoft.com/office/drawing/2014/main" xmlns="" id="{A846312D-343A-4E06-A1E3-B7D26563B3A2}"/>
                </a:ext>
              </a:extLst>
            </p:cNvPr>
            <p:cNvPicPr/>
            <p:nvPr/>
          </p:nvPicPr>
          <p:blipFill rotWithShape="1">
            <a:blip r:embed="rId3" cstate="print">
              <a:extLst>
                <a:ext uri="{28A0092B-C50C-407E-A947-70E740481C1C}">
                  <a14:useLocalDpi xmlns:a14="http://schemas.microsoft.com/office/drawing/2010/main" val="0"/>
                </a:ext>
              </a:extLst>
            </a:blip>
            <a:srcRect l="1" r="88668"/>
            <a:stretch/>
          </p:blipFill>
          <p:spPr bwMode="auto">
            <a:xfrm>
              <a:off x="158609" y="5982835"/>
              <a:ext cx="691135" cy="677545"/>
            </a:xfrm>
            <a:prstGeom prst="rect">
              <a:avLst/>
            </a:prstGeom>
            <a:noFill/>
            <a:ln>
              <a:noFill/>
            </a:ln>
          </p:spPr>
        </p:pic>
      </p:grpSp>
      <p:sp>
        <p:nvSpPr>
          <p:cNvPr id="2" name="TextBox 1">
            <a:extLst>
              <a:ext uri="{FF2B5EF4-FFF2-40B4-BE49-F238E27FC236}">
                <a16:creationId xmlns:a16="http://schemas.microsoft.com/office/drawing/2014/main" xmlns="" id="{FA792AAB-E332-4030-B2AA-60843902A1BC}"/>
              </a:ext>
            </a:extLst>
          </p:cNvPr>
          <p:cNvSpPr txBox="1"/>
          <p:nvPr/>
        </p:nvSpPr>
        <p:spPr>
          <a:xfrm>
            <a:off x="748376" y="2089664"/>
            <a:ext cx="8625885" cy="3785652"/>
          </a:xfrm>
          <a:prstGeom prst="rect">
            <a:avLst/>
          </a:prstGeom>
          <a:noFill/>
        </p:spPr>
        <p:txBody>
          <a:bodyPr wrap="square" rtlCol="0">
            <a:spAutoFit/>
          </a:bodyPr>
          <a:lstStyle/>
          <a:p>
            <a:pPr marL="457200" indent="-457200">
              <a:buFont typeface="+mj-lt"/>
              <a:buAutoNum type="arabicPeriod"/>
            </a:pPr>
            <a:r>
              <a:rPr lang="es-AR" sz="2000" dirty="0">
                <a:latin typeface="Arial Black" panose="020B0A04020102020204" pitchFamily="34" charset="0"/>
              </a:rPr>
              <a:t>Introducción: importancia actual y proyecciones sobre el peso de las enfermedades respiratorias a nivel mundial.</a:t>
            </a:r>
          </a:p>
          <a:p>
            <a:pPr marL="457200" indent="-457200">
              <a:buFont typeface="+mj-lt"/>
              <a:buAutoNum type="arabicPeriod"/>
            </a:pPr>
            <a:endParaRPr lang="es-AR" sz="2000" dirty="0">
              <a:latin typeface="Arial Black" panose="020B0A04020102020204" pitchFamily="34" charset="0"/>
            </a:endParaRPr>
          </a:p>
          <a:p>
            <a:pPr marL="457200" indent="-457200">
              <a:buFont typeface="+mj-lt"/>
              <a:buAutoNum type="arabicPeriod"/>
            </a:pPr>
            <a:r>
              <a:rPr lang="es-AR" sz="2000" dirty="0">
                <a:latin typeface="Arial Black" panose="020B0A04020102020204" pitchFamily="34" charset="0"/>
              </a:rPr>
              <a:t>Las enfermedades respiratorias en Argentina: magnitud global del problema.</a:t>
            </a:r>
          </a:p>
          <a:p>
            <a:pPr marL="457200" indent="-457200">
              <a:buFont typeface="+mj-lt"/>
              <a:buAutoNum type="arabicPeriod"/>
            </a:pPr>
            <a:endParaRPr lang="es-AR" sz="2000" dirty="0">
              <a:latin typeface="Arial Black" panose="020B0A04020102020204" pitchFamily="34" charset="0"/>
            </a:endParaRPr>
          </a:p>
          <a:p>
            <a:pPr marL="457200" indent="-457200">
              <a:buFont typeface="+mj-lt"/>
              <a:buAutoNum type="arabicPeriod"/>
            </a:pPr>
            <a:r>
              <a:rPr lang="es-AR" sz="2000" dirty="0">
                <a:latin typeface="Arial Black" panose="020B0A04020102020204" pitchFamily="34" charset="0"/>
              </a:rPr>
              <a:t>Mortalidad por EPOC y Asma: distribución y tendencia.</a:t>
            </a:r>
          </a:p>
          <a:p>
            <a:pPr marL="457200" indent="-457200">
              <a:buFont typeface="+mj-lt"/>
              <a:buAutoNum type="arabicPeriod"/>
            </a:pPr>
            <a:endParaRPr lang="es-AR" sz="2000" dirty="0">
              <a:latin typeface="Arial Black" panose="020B0A04020102020204" pitchFamily="34" charset="0"/>
            </a:endParaRPr>
          </a:p>
          <a:p>
            <a:pPr marL="457200" indent="-457200">
              <a:buFont typeface="+mj-lt"/>
              <a:buAutoNum type="arabicPeriod"/>
            </a:pPr>
            <a:r>
              <a:rPr lang="es-AR" sz="2000" dirty="0">
                <a:latin typeface="Arial Black" panose="020B0A04020102020204" pitchFamily="34" charset="0"/>
              </a:rPr>
              <a:t>Prevalencia de EPOC y Asma en Argentina</a:t>
            </a:r>
          </a:p>
          <a:p>
            <a:pPr marL="457200" indent="-457200">
              <a:buFont typeface="+mj-lt"/>
              <a:buAutoNum type="arabicPeriod"/>
            </a:pPr>
            <a:endParaRPr lang="es-AR" sz="2000" dirty="0">
              <a:latin typeface="Arial Black" panose="020B0A04020102020204" pitchFamily="34" charset="0"/>
            </a:endParaRPr>
          </a:p>
          <a:p>
            <a:pPr marL="457200" indent="-457200">
              <a:buFont typeface="+mj-lt"/>
              <a:buAutoNum type="arabicPeriod"/>
            </a:pPr>
            <a:r>
              <a:rPr lang="es-AR" sz="2000" dirty="0">
                <a:latin typeface="Arial Black" panose="020B0A04020102020204" pitchFamily="34" charset="0"/>
              </a:rPr>
              <a:t>Conclusiones y Perspectivas del problema</a:t>
            </a:r>
          </a:p>
          <a:p>
            <a:pPr marL="457200" indent="-457200">
              <a:buFont typeface="+mj-lt"/>
              <a:buAutoNum type="arabicPeriod"/>
            </a:pPr>
            <a:endParaRPr lang="es-AR" sz="2000" dirty="0">
              <a:latin typeface="Arial Black" panose="020B0A04020102020204" pitchFamily="34" charset="0"/>
            </a:endParaRPr>
          </a:p>
        </p:txBody>
      </p:sp>
      <p:grpSp>
        <p:nvGrpSpPr>
          <p:cNvPr id="13" name="Group 12">
            <a:extLst>
              <a:ext uri="{FF2B5EF4-FFF2-40B4-BE49-F238E27FC236}">
                <a16:creationId xmlns:a16="http://schemas.microsoft.com/office/drawing/2014/main" xmlns="" id="{DFACB14C-C19E-4698-89AD-F4F35F1CE107}"/>
              </a:ext>
            </a:extLst>
          </p:cNvPr>
          <p:cNvGrpSpPr/>
          <p:nvPr/>
        </p:nvGrpSpPr>
        <p:grpSpPr>
          <a:xfrm>
            <a:off x="571732" y="43433"/>
            <a:ext cx="8979175" cy="995103"/>
            <a:chOff x="571732" y="43433"/>
            <a:chExt cx="8979175" cy="995103"/>
          </a:xfrm>
        </p:grpSpPr>
        <p:pic>
          <p:nvPicPr>
            <p:cNvPr id="11" name="Picture 10">
              <a:extLst>
                <a:ext uri="{FF2B5EF4-FFF2-40B4-BE49-F238E27FC236}">
                  <a16:creationId xmlns:a16="http://schemas.microsoft.com/office/drawing/2014/main" xmlns="" id="{86D36AEC-314F-44B5-A5C9-B8958E926417}"/>
                </a:ext>
              </a:extLst>
            </p:cNvPr>
            <p:cNvPicPr>
              <a:picLocks noChangeAspect="1"/>
            </p:cNvPicPr>
            <p:nvPr/>
          </p:nvPicPr>
          <p:blipFill rotWithShape="1">
            <a:blip r:embed="rId4"/>
            <a:srcRect l="12500" t="21751" r="13753" b="70028"/>
            <a:stretch/>
          </p:blipFill>
          <p:spPr>
            <a:xfrm>
              <a:off x="571732" y="43433"/>
              <a:ext cx="8706276" cy="547694"/>
            </a:xfrm>
            <a:prstGeom prst="rect">
              <a:avLst/>
            </a:prstGeom>
            <a:ln w="19050">
              <a:noFill/>
            </a:ln>
          </p:spPr>
        </p:pic>
        <p:pic>
          <p:nvPicPr>
            <p:cNvPr id="12" name="Picture 11">
              <a:extLst>
                <a:ext uri="{FF2B5EF4-FFF2-40B4-BE49-F238E27FC236}">
                  <a16:creationId xmlns:a16="http://schemas.microsoft.com/office/drawing/2014/main" xmlns="" id="{00AAF0DF-75A2-4603-ABD7-025A93A4377C}"/>
                </a:ext>
              </a:extLst>
            </p:cNvPr>
            <p:cNvPicPr>
              <a:picLocks noChangeAspect="1"/>
            </p:cNvPicPr>
            <p:nvPr/>
          </p:nvPicPr>
          <p:blipFill rotWithShape="1">
            <a:blip r:embed="rId4"/>
            <a:srcRect l="12500" t="38091" r="13753" b="54543"/>
            <a:stretch/>
          </p:blipFill>
          <p:spPr>
            <a:xfrm>
              <a:off x="571732" y="547787"/>
              <a:ext cx="8979175" cy="490749"/>
            </a:xfrm>
            <a:prstGeom prst="rect">
              <a:avLst/>
            </a:prstGeom>
            <a:ln w="19050">
              <a:noFill/>
            </a:ln>
          </p:spPr>
        </p:pic>
      </p:grpSp>
      <p:sp>
        <p:nvSpPr>
          <p:cNvPr id="14" name="Rectangle 13">
            <a:extLst>
              <a:ext uri="{FF2B5EF4-FFF2-40B4-BE49-F238E27FC236}">
                <a16:creationId xmlns:a16="http://schemas.microsoft.com/office/drawing/2014/main" xmlns="" id="{5AB8748A-253F-4EE7-94A3-3F19D4A592E6}"/>
              </a:ext>
            </a:extLst>
          </p:cNvPr>
          <p:cNvSpPr/>
          <p:nvPr/>
        </p:nvSpPr>
        <p:spPr>
          <a:xfrm>
            <a:off x="571732" y="43433"/>
            <a:ext cx="8791233" cy="995103"/>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35677100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a:extLst>
              <a:ext uri="{FF2B5EF4-FFF2-40B4-BE49-F238E27FC236}">
                <a16:creationId xmlns:a16="http://schemas.microsoft.com/office/drawing/2014/main" xmlns="" id="{2748248B-B5F9-4240-8F78-26E2DE25023A}"/>
              </a:ext>
            </a:extLst>
          </p:cNvPr>
          <p:cNvSpPr txBox="1">
            <a:spLocks/>
          </p:cNvSpPr>
          <p:nvPr/>
        </p:nvSpPr>
        <p:spPr>
          <a:xfrm>
            <a:off x="571732" y="1117735"/>
            <a:ext cx="8979175" cy="892730"/>
          </a:xfrm>
          <a:prstGeom prst="rect">
            <a:avLst/>
          </a:prstGeom>
        </p:spPr>
        <p:txBody>
          <a:bodyPr vert="horz" lIns="88053" tIns="44027" rIns="88053" bIns="44027" rtlCol="0" anchor="ctr" anchorCtr="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s-AR" sz="2800" b="1" dirty="0">
                <a:solidFill>
                  <a:schemeClr val="tx1"/>
                </a:solidFill>
                <a:latin typeface="Arial Black" panose="020B0A04020102020204" pitchFamily="34" charset="0"/>
              </a:rPr>
              <a:t>Situación actual de las Enfermedades Respiratorias Crónicas</a:t>
            </a:r>
          </a:p>
        </p:txBody>
      </p:sp>
      <p:grpSp>
        <p:nvGrpSpPr>
          <p:cNvPr id="10" name="Group 9">
            <a:extLst>
              <a:ext uri="{FF2B5EF4-FFF2-40B4-BE49-F238E27FC236}">
                <a16:creationId xmlns:a16="http://schemas.microsoft.com/office/drawing/2014/main" xmlns="" id="{C1C4DFAC-8222-4B22-A795-63087E1C5FC6}"/>
              </a:ext>
            </a:extLst>
          </p:cNvPr>
          <p:cNvGrpSpPr/>
          <p:nvPr/>
        </p:nvGrpSpPr>
        <p:grpSpPr>
          <a:xfrm>
            <a:off x="197468" y="6057184"/>
            <a:ext cx="9511064" cy="677546"/>
            <a:chOff x="158609" y="5982835"/>
            <a:chExt cx="9511064" cy="677546"/>
          </a:xfrm>
        </p:grpSpPr>
        <p:pic>
          <p:nvPicPr>
            <p:cNvPr id="5" name="Picture 4">
              <a:extLst>
                <a:ext uri="{FF2B5EF4-FFF2-40B4-BE49-F238E27FC236}">
                  <a16:creationId xmlns:a16="http://schemas.microsoft.com/office/drawing/2014/main" xmlns="" id="{7422921A-D485-40B7-889B-62C181ED120E}"/>
                </a:ext>
              </a:extLst>
            </p:cNvPr>
            <p:cNvPicPr>
              <a:picLocks noChangeAspect="1"/>
            </p:cNvPicPr>
            <p:nvPr/>
          </p:nvPicPr>
          <p:blipFill rotWithShape="1">
            <a:blip r:embed="rId2"/>
            <a:srcRect l="30750" t="81612" r="18528" b="10231"/>
            <a:stretch/>
          </p:blipFill>
          <p:spPr>
            <a:xfrm>
              <a:off x="3643868" y="6023018"/>
              <a:ext cx="6025805" cy="545114"/>
            </a:xfrm>
            <a:prstGeom prst="rect">
              <a:avLst/>
            </a:prstGeom>
          </p:spPr>
        </p:pic>
        <p:pic>
          <p:nvPicPr>
            <p:cNvPr id="8" name="Imagen 11" descr="ENCABEZADO-01">
              <a:extLst>
                <a:ext uri="{FF2B5EF4-FFF2-40B4-BE49-F238E27FC236}">
                  <a16:creationId xmlns:a16="http://schemas.microsoft.com/office/drawing/2014/main" xmlns="" id="{77286DDF-CF5A-4E23-9B87-6B12B690F91F}"/>
                </a:ext>
              </a:extLst>
            </p:cNvPr>
            <p:cNvPicPr/>
            <p:nvPr/>
          </p:nvPicPr>
          <p:blipFill rotWithShape="1">
            <a:blip r:embed="rId3" cstate="print">
              <a:extLst>
                <a:ext uri="{28A0092B-C50C-407E-A947-70E740481C1C}">
                  <a14:useLocalDpi xmlns:a14="http://schemas.microsoft.com/office/drawing/2010/main" val="0"/>
                </a:ext>
              </a:extLst>
            </a:blip>
            <a:srcRect l="22173" r="36636"/>
            <a:stretch/>
          </p:blipFill>
          <p:spPr bwMode="auto">
            <a:xfrm>
              <a:off x="990660" y="5982836"/>
              <a:ext cx="2512292" cy="677545"/>
            </a:xfrm>
            <a:prstGeom prst="rect">
              <a:avLst/>
            </a:prstGeom>
            <a:noFill/>
            <a:ln>
              <a:noFill/>
            </a:ln>
          </p:spPr>
        </p:pic>
        <p:pic>
          <p:nvPicPr>
            <p:cNvPr id="9" name="Imagen 11" descr="ENCABEZADO-01">
              <a:extLst>
                <a:ext uri="{FF2B5EF4-FFF2-40B4-BE49-F238E27FC236}">
                  <a16:creationId xmlns:a16="http://schemas.microsoft.com/office/drawing/2014/main" xmlns="" id="{A846312D-343A-4E06-A1E3-B7D26563B3A2}"/>
                </a:ext>
              </a:extLst>
            </p:cNvPr>
            <p:cNvPicPr/>
            <p:nvPr/>
          </p:nvPicPr>
          <p:blipFill rotWithShape="1">
            <a:blip r:embed="rId3" cstate="print">
              <a:extLst>
                <a:ext uri="{28A0092B-C50C-407E-A947-70E740481C1C}">
                  <a14:useLocalDpi xmlns:a14="http://schemas.microsoft.com/office/drawing/2010/main" val="0"/>
                </a:ext>
              </a:extLst>
            </a:blip>
            <a:srcRect l="1" r="88668"/>
            <a:stretch/>
          </p:blipFill>
          <p:spPr bwMode="auto">
            <a:xfrm>
              <a:off x="158609" y="5982835"/>
              <a:ext cx="691135" cy="677545"/>
            </a:xfrm>
            <a:prstGeom prst="rect">
              <a:avLst/>
            </a:prstGeom>
            <a:noFill/>
            <a:ln>
              <a:noFill/>
            </a:ln>
          </p:spPr>
        </p:pic>
      </p:grpSp>
      <p:sp>
        <p:nvSpPr>
          <p:cNvPr id="2" name="TextBox 1">
            <a:extLst>
              <a:ext uri="{FF2B5EF4-FFF2-40B4-BE49-F238E27FC236}">
                <a16:creationId xmlns:a16="http://schemas.microsoft.com/office/drawing/2014/main" xmlns="" id="{FA792AAB-E332-4030-B2AA-60843902A1BC}"/>
              </a:ext>
            </a:extLst>
          </p:cNvPr>
          <p:cNvSpPr txBox="1"/>
          <p:nvPr/>
        </p:nvSpPr>
        <p:spPr>
          <a:xfrm>
            <a:off x="737080" y="2781394"/>
            <a:ext cx="8625885" cy="1815882"/>
          </a:xfrm>
          <a:prstGeom prst="rect">
            <a:avLst/>
          </a:prstGeom>
          <a:noFill/>
        </p:spPr>
        <p:txBody>
          <a:bodyPr wrap="square" rtlCol="0">
            <a:spAutoFit/>
          </a:bodyPr>
          <a:lstStyle/>
          <a:p>
            <a:pPr algn="ctr"/>
            <a:r>
              <a:rPr lang="es-AR" sz="2800" dirty="0">
                <a:latin typeface="Arial Black" panose="020B0A04020102020204" pitchFamily="34" charset="0"/>
              </a:rPr>
              <a:t>Introducción: importancia actual y proyecciones sobre el peso de las enfermedades respiratorias a nivel mundial.</a:t>
            </a:r>
          </a:p>
        </p:txBody>
      </p:sp>
      <p:grpSp>
        <p:nvGrpSpPr>
          <p:cNvPr id="13" name="Group 12">
            <a:extLst>
              <a:ext uri="{FF2B5EF4-FFF2-40B4-BE49-F238E27FC236}">
                <a16:creationId xmlns:a16="http://schemas.microsoft.com/office/drawing/2014/main" xmlns="" id="{DFACB14C-C19E-4698-89AD-F4F35F1CE107}"/>
              </a:ext>
            </a:extLst>
          </p:cNvPr>
          <p:cNvGrpSpPr/>
          <p:nvPr/>
        </p:nvGrpSpPr>
        <p:grpSpPr>
          <a:xfrm>
            <a:off x="571732" y="43433"/>
            <a:ext cx="8979175" cy="995103"/>
            <a:chOff x="571732" y="43433"/>
            <a:chExt cx="8979175" cy="995103"/>
          </a:xfrm>
        </p:grpSpPr>
        <p:pic>
          <p:nvPicPr>
            <p:cNvPr id="11" name="Picture 10">
              <a:extLst>
                <a:ext uri="{FF2B5EF4-FFF2-40B4-BE49-F238E27FC236}">
                  <a16:creationId xmlns:a16="http://schemas.microsoft.com/office/drawing/2014/main" xmlns="" id="{86D36AEC-314F-44B5-A5C9-B8958E926417}"/>
                </a:ext>
              </a:extLst>
            </p:cNvPr>
            <p:cNvPicPr>
              <a:picLocks noChangeAspect="1"/>
            </p:cNvPicPr>
            <p:nvPr/>
          </p:nvPicPr>
          <p:blipFill rotWithShape="1">
            <a:blip r:embed="rId4"/>
            <a:srcRect l="12500" t="21751" r="13753" b="70028"/>
            <a:stretch/>
          </p:blipFill>
          <p:spPr>
            <a:xfrm>
              <a:off x="571732" y="43433"/>
              <a:ext cx="8706276" cy="547694"/>
            </a:xfrm>
            <a:prstGeom prst="rect">
              <a:avLst/>
            </a:prstGeom>
            <a:ln w="19050">
              <a:noFill/>
            </a:ln>
          </p:spPr>
        </p:pic>
        <p:pic>
          <p:nvPicPr>
            <p:cNvPr id="12" name="Picture 11">
              <a:extLst>
                <a:ext uri="{FF2B5EF4-FFF2-40B4-BE49-F238E27FC236}">
                  <a16:creationId xmlns:a16="http://schemas.microsoft.com/office/drawing/2014/main" xmlns="" id="{00AAF0DF-75A2-4603-ABD7-025A93A4377C}"/>
                </a:ext>
              </a:extLst>
            </p:cNvPr>
            <p:cNvPicPr>
              <a:picLocks noChangeAspect="1"/>
            </p:cNvPicPr>
            <p:nvPr/>
          </p:nvPicPr>
          <p:blipFill rotWithShape="1">
            <a:blip r:embed="rId4"/>
            <a:srcRect l="12500" t="38091" r="13753" b="54543"/>
            <a:stretch/>
          </p:blipFill>
          <p:spPr>
            <a:xfrm>
              <a:off x="571732" y="547787"/>
              <a:ext cx="8979175" cy="490749"/>
            </a:xfrm>
            <a:prstGeom prst="rect">
              <a:avLst/>
            </a:prstGeom>
            <a:ln w="19050">
              <a:noFill/>
            </a:ln>
          </p:spPr>
        </p:pic>
      </p:grpSp>
      <p:sp>
        <p:nvSpPr>
          <p:cNvPr id="14" name="Rectangle 13">
            <a:extLst>
              <a:ext uri="{FF2B5EF4-FFF2-40B4-BE49-F238E27FC236}">
                <a16:creationId xmlns:a16="http://schemas.microsoft.com/office/drawing/2014/main" xmlns="" id="{5AB8748A-253F-4EE7-94A3-3F19D4A592E6}"/>
              </a:ext>
            </a:extLst>
          </p:cNvPr>
          <p:cNvSpPr/>
          <p:nvPr/>
        </p:nvSpPr>
        <p:spPr>
          <a:xfrm>
            <a:off x="571732" y="43433"/>
            <a:ext cx="8791233" cy="995103"/>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36803454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5247054" y="2109586"/>
            <a:ext cx="3923494" cy="4311692"/>
          </a:xfrm>
          <a:prstGeom prst="rect">
            <a:avLst/>
          </a:prstGeom>
          <a:ln>
            <a:solidFill>
              <a:schemeClr val="accent6">
                <a:lumMod val="75000"/>
              </a:schemeClr>
            </a:solidFill>
          </a:ln>
        </p:spPr>
      </p:pic>
      <p:sp>
        <p:nvSpPr>
          <p:cNvPr id="6" name="Rectángulo 5"/>
          <p:cNvSpPr/>
          <p:nvPr/>
        </p:nvSpPr>
        <p:spPr>
          <a:xfrm>
            <a:off x="5247054" y="3874545"/>
            <a:ext cx="3923494" cy="152063"/>
          </a:xfrm>
          <a:prstGeom prst="rect">
            <a:avLst/>
          </a:prstGeom>
          <a:solidFill>
            <a:srgbClr val="00B050">
              <a:alpha val="30000"/>
            </a:srgb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7" name="Rectángulo 6"/>
          <p:cNvSpPr/>
          <p:nvPr/>
        </p:nvSpPr>
        <p:spPr>
          <a:xfrm>
            <a:off x="5247053" y="3721308"/>
            <a:ext cx="3923494" cy="157966"/>
          </a:xfrm>
          <a:prstGeom prst="rect">
            <a:avLst/>
          </a:prstGeom>
          <a:solidFill>
            <a:srgbClr val="00B050">
              <a:alpha val="30000"/>
            </a:srgb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8" name="Rectángulo 7"/>
          <p:cNvSpPr/>
          <p:nvPr/>
        </p:nvSpPr>
        <p:spPr>
          <a:xfrm>
            <a:off x="5247053" y="3314728"/>
            <a:ext cx="3923494" cy="138239"/>
          </a:xfrm>
          <a:prstGeom prst="rect">
            <a:avLst/>
          </a:prstGeom>
          <a:solidFill>
            <a:srgbClr val="00B050">
              <a:alpha val="30000"/>
            </a:srgb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9" name="Rectángulo 8"/>
          <p:cNvSpPr/>
          <p:nvPr/>
        </p:nvSpPr>
        <p:spPr>
          <a:xfrm>
            <a:off x="5247052" y="4294948"/>
            <a:ext cx="3923494" cy="152063"/>
          </a:xfrm>
          <a:prstGeom prst="rect">
            <a:avLst/>
          </a:prstGeom>
          <a:solidFill>
            <a:srgbClr val="00B050">
              <a:alpha val="30000"/>
            </a:srgb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10" name="Imagen 9"/>
          <p:cNvPicPr>
            <a:picLocks noChangeAspect="1"/>
          </p:cNvPicPr>
          <p:nvPr/>
        </p:nvPicPr>
        <p:blipFill>
          <a:blip r:embed="rId3"/>
          <a:stretch>
            <a:fillRect/>
          </a:stretch>
        </p:blipFill>
        <p:spPr>
          <a:xfrm>
            <a:off x="671655" y="2106388"/>
            <a:ext cx="4281345" cy="1354656"/>
          </a:xfrm>
          <a:prstGeom prst="rect">
            <a:avLst/>
          </a:prstGeom>
          <a:ln>
            <a:solidFill>
              <a:schemeClr val="accent6">
                <a:lumMod val="75000"/>
              </a:schemeClr>
            </a:solidFill>
          </a:ln>
        </p:spPr>
      </p:pic>
      <p:sp>
        <p:nvSpPr>
          <p:cNvPr id="11" name="CuadroTexto 10"/>
          <p:cNvSpPr txBox="1"/>
          <p:nvPr/>
        </p:nvSpPr>
        <p:spPr>
          <a:xfrm>
            <a:off x="430625" y="132644"/>
            <a:ext cx="8944284" cy="1446550"/>
          </a:xfrm>
          <a:prstGeom prst="rect">
            <a:avLst/>
          </a:prstGeom>
          <a:solidFill>
            <a:schemeClr val="accent4">
              <a:lumMod val="40000"/>
              <a:lumOff val="60000"/>
            </a:schemeClr>
          </a:solidFill>
        </p:spPr>
        <p:txBody>
          <a:bodyPr wrap="square" rtlCol="0">
            <a:spAutoFit/>
          </a:bodyPr>
          <a:lstStyle/>
          <a:p>
            <a:pPr algn="ctr"/>
            <a:r>
              <a:rPr lang="es-AR" sz="2000" b="1" dirty="0">
                <a:latin typeface="Arial Black" panose="020B0A04020102020204" pitchFamily="34" charset="0"/>
              </a:rPr>
              <a:t>En 1990 se proyectó que</a:t>
            </a:r>
          </a:p>
          <a:p>
            <a:pPr algn="ctr"/>
            <a:endParaRPr lang="es-AR" sz="2000" b="1" dirty="0">
              <a:latin typeface="Arial Black" panose="020B0A04020102020204" pitchFamily="34" charset="0"/>
            </a:endParaRPr>
          </a:p>
          <a:p>
            <a:pPr algn="ctr"/>
            <a:r>
              <a:rPr lang="es-AR" sz="2400" b="1" i="1" dirty="0">
                <a:latin typeface="Arial Black" panose="020B0A04020102020204" pitchFamily="34" charset="0"/>
              </a:rPr>
              <a:t>las enfermedades respiratorias ocuparían un lugar de importancia en la mortalidad a nivel mundial</a:t>
            </a:r>
          </a:p>
        </p:txBody>
      </p:sp>
      <p:sp>
        <p:nvSpPr>
          <p:cNvPr id="12" name="CuadroTexto 11"/>
          <p:cNvSpPr txBox="1"/>
          <p:nvPr/>
        </p:nvSpPr>
        <p:spPr>
          <a:xfrm>
            <a:off x="818681" y="5087572"/>
            <a:ext cx="3987292" cy="1323439"/>
          </a:xfrm>
          <a:prstGeom prst="rect">
            <a:avLst/>
          </a:prstGeom>
          <a:solidFill>
            <a:schemeClr val="accent4">
              <a:lumMod val="40000"/>
              <a:lumOff val="60000"/>
            </a:schemeClr>
          </a:solidFill>
          <a:ln w="28575">
            <a:solidFill>
              <a:srgbClr val="002060"/>
            </a:solidFill>
          </a:ln>
        </p:spPr>
        <p:txBody>
          <a:bodyPr wrap="square" rtlCol="0">
            <a:spAutoFit/>
          </a:bodyPr>
          <a:lstStyle/>
          <a:p>
            <a:pPr marL="285750" indent="-285750">
              <a:buFont typeface="Arial" panose="020B0604020202020204" pitchFamily="34" charset="0"/>
              <a:buChar char="•"/>
            </a:pPr>
            <a:r>
              <a:rPr lang="es-AR" sz="1600" b="1" dirty="0"/>
              <a:t>Reducción de infecciones respiratorias inferiores.</a:t>
            </a:r>
          </a:p>
          <a:p>
            <a:pPr marL="285750" indent="-285750">
              <a:buFont typeface="Arial" panose="020B0604020202020204" pitchFamily="34" charset="0"/>
              <a:buChar char="•"/>
            </a:pPr>
            <a:r>
              <a:rPr lang="es-AR" sz="1600" b="1" dirty="0"/>
              <a:t>Mantenimiento de Tuberculosis.</a:t>
            </a:r>
          </a:p>
          <a:p>
            <a:pPr marL="285750" indent="-285750">
              <a:buFont typeface="Arial" panose="020B0604020202020204" pitchFamily="34" charset="0"/>
              <a:buChar char="•"/>
            </a:pPr>
            <a:r>
              <a:rPr lang="es-AR" sz="1600" b="1" dirty="0"/>
              <a:t>Aumento de cáncer.</a:t>
            </a:r>
          </a:p>
          <a:p>
            <a:pPr marL="285750" indent="-285750">
              <a:buFont typeface="Arial" panose="020B0604020202020204" pitchFamily="34" charset="0"/>
              <a:buChar char="•"/>
            </a:pPr>
            <a:r>
              <a:rPr lang="es-AR" sz="1600" b="1" dirty="0"/>
              <a:t>Aumento de EPOC.</a:t>
            </a:r>
          </a:p>
        </p:txBody>
      </p:sp>
      <p:sp>
        <p:nvSpPr>
          <p:cNvPr id="2" name="Arrow: Down 1">
            <a:extLst>
              <a:ext uri="{FF2B5EF4-FFF2-40B4-BE49-F238E27FC236}">
                <a16:creationId xmlns:a16="http://schemas.microsoft.com/office/drawing/2014/main" xmlns="" id="{D4B9BAA0-272B-4C3D-8E57-4F4A04692F32}"/>
              </a:ext>
            </a:extLst>
          </p:cNvPr>
          <p:cNvSpPr/>
          <p:nvPr/>
        </p:nvSpPr>
        <p:spPr>
          <a:xfrm>
            <a:off x="2341273" y="4020507"/>
            <a:ext cx="942109" cy="50760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3" name="Arrow: Down 2">
            <a:extLst>
              <a:ext uri="{FF2B5EF4-FFF2-40B4-BE49-F238E27FC236}">
                <a16:creationId xmlns:a16="http://schemas.microsoft.com/office/drawing/2014/main" xmlns="" id="{CFAAAB56-6919-4B3C-A38F-0308E15D185A}"/>
              </a:ext>
            </a:extLst>
          </p:cNvPr>
          <p:cNvSpPr/>
          <p:nvPr/>
        </p:nvSpPr>
        <p:spPr>
          <a:xfrm rot="5400000">
            <a:off x="9229726" y="3883444"/>
            <a:ext cx="138545" cy="147782"/>
          </a:xfrm>
          <a:prstGeom prst="downArrow">
            <a:avLst/>
          </a:prstGeom>
          <a:solidFill>
            <a:srgbClr val="FFFF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4" name="Arrow: Down 13">
            <a:extLst>
              <a:ext uri="{FF2B5EF4-FFF2-40B4-BE49-F238E27FC236}">
                <a16:creationId xmlns:a16="http://schemas.microsoft.com/office/drawing/2014/main" xmlns="" id="{E86FE769-B1B8-4D74-981C-D2ACC60262E4}"/>
              </a:ext>
            </a:extLst>
          </p:cNvPr>
          <p:cNvSpPr/>
          <p:nvPr/>
        </p:nvSpPr>
        <p:spPr>
          <a:xfrm flipV="1">
            <a:off x="9294238" y="3726763"/>
            <a:ext cx="138545" cy="147782"/>
          </a:xfrm>
          <a:prstGeom prst="downArrow">
            <a:avLst/>
          </a:prstGeom>
          <a:solidFill>
            <a:srgbClr val="C0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5" name="Arrow: Down 14">
            <a:extLst>
              <a:ext uri="{FF2B5EF4-FFF2-40B4-BE49-F238E27FC236}">
                <a16:creationId xmlns:a16="http://schemas.microsoft.com/office/drawing/2014/main" xmlns="" id="{83DBE667-720C-4209-8820-B2119B76AA6C}"/>
              </a:ext>
            </a:extLst>
          </p:cNvPr>
          <p:cNvSpPr/>
          <p:nvPr/>
        </p:nvSpPr>
        <p:spPr>
          <a:xfrm>
            <a:off x="9292219" y="3314728"/>
            <a:ext cx="138545" cy="147782"/>
          </a:xfrm>
          <a:prstGeom prst="downArrow">
            <a:avLst/>
          </a:prstGeom>
          <a:solidFill>
            <a:schemeClr val="accent6">
              <a:lumMod val="7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6" name="Arrow: Down 15">
            <a:extLst>
              <a:ext uri="{FF2B5EF4-FFF2-40B4-BE49-F238E27FC236}">
                <a16:creationId xmlns:a16="http://schemas.microsoft.com/office/drawing/2014/main" xmlns="" id="{3FFBE125-36D8-45EA-879C-5F1B8FD3411E}"/>
              </a:ext>
            </a:extLst>
          </p:cNvPr>
          <p:cNvSpPr/>
          <p:nvPr/>
        </p:nvSpPr>
        <p:spPr>
          <a:xfrm>
            <a:off x="9292219" y="4294948"/>
            <a:ext cx="138545" cy="147782"/>
          </a:xfrm>
          <a:prstGeom prst="downArrow">
            <a:avLst/>
          </a:prstGeom>
          <a:solidFill>
            <a:schemeClr val="accent6">
              <a:lumMod val="7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7" name="Arrow: Down 16">
            <a:extLst>
              <a:ext uri="{FF2B5EF4-FFF2-40B4-BE49-F238E27FC236}">
                <a16:creationId xmlns:a16="http://schemas.microsoft.com/office/drawing/2014/main" xmlns="" id="{775AA757-DA45-4008-9192-08133EC5F0CF}"/>
              </a:ext>
            </a:extLst>
          </p:cNvPr>
          <p:cNvSpPr/>
          <p:nvPr/>
        </p:nvSpPr>
        <p:spPr>
          <a:xfrm rot="16200000" flipH="1">
            <a:off x="9377509" y="3883445"/>
            <a:ext cx="138545" cy="147782"/>
          </a:xfrm>
          <a:prstGeom prst="downArrow">
            <a:avLst/>
          </a:prstGeom>
          <a:solidFill>
            <a:srgbClr val="FFFF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25872997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3" t="-1" r="32644" b="11630"/>
          <a:stretch/>
        </p:blipFill>
        <p:spPr>
          <a:xfrm>
            <a:off x="1231666" y="1759712"/>
            <a:ext cx="7442667" cy="4522126"/>
          </a:xfrm>
          <a:prstGeom prst="rect">
            <a:avLst/>
          </a:prstGeom>
        </p:spPr>
      </p:pic>
      <p:sp>
        <p:nvSpPr>
          <p:cNvPr id="5" name="CuadroTexto 4"/>
          <p:cNvSpPr txBox="1"/>
          <p:nvPr/>
        </p:nvSpPr>
        <p:spPr>
          <a:xfrm>
            <a:off x="5137439" y="6281838"/>
            <a:ext cx="4517966" cy="461665"/>
          </a:xfrm>
          <a:prstGeom prst="rect">
            <a:avLst/>
          </a:prstGeom>
          <a:noFill/>
        </p:spPr>
        <p:txBody>
          <a:bodyPr wrap="square" rtlCol="0">
            <a:spAutoFit/>
          </a:bodyPr>
          <a:lstStyle/>
          <a:p>
            <a:pPr algn="r"/>
            <a:r>
              <a:rPr lang="es-AR" sz="1200" dirty="0" err="1"/>
              <a:t>The</a:t>
            </a:r>
            <a:r>
              <a:rPr lang="es-AR" sz="1200" dirty="0"/>
              <a:t> </a:t>
            </a:r>
            <a:r>
              <a:rPr lang="es-AR" sz="1200" dirty="0" err="1"/>
              <a:t>Burden</a:t>
            </a:r>
            <a:r>
              <a:rPr lang="es-AR" sz="1200" dirty="0"/>
              <a:t> of </a:t>
            </a:r>
            <a:r>
              <a:rPr lang="es-AR" sz="1200" dirty="0" err="1"/>
              <a:t>Lung</a:t>
            </a:r>
            <a:r>
              <a:rPr lang="es-AR" sz="1200" dirty="0"/>
              <a:t> </a:t>
            </a:r>
            <a:r>
              <a:rPr lang="es-AR" sz="1200" dirty="0" err="1"/>
              <a:t>Diseases</a:t>
            </a:r>
            <a:endParaRPr lang="es-AR" sz="1200" dirty="0"/>
          </a:p>
          <a:p>
            <a:pPr algn="r"/>
            <a:r>
              <a:rPr lang="es-AR" sz="1200" dirty="0" err="1"/>
              <a:t>European</a:t>
            </a:r>
            <a:r>
              <a:rPr lang="es-AR" sz="1200" dirty="0"/>
              <a:t> </a:t>
            </a:r>
            <a:r>
              <a:rPr lang="es-AR" sz="1200" dirty="0" err="1"/>
              <a:t>Respiratory</a:t>
            </a:r>
            <a:r>
              <a:rPr lang="es-AR" sz="1200" dirty="0"/>
              <a:t> </a:t>
            </a:r>
            <a:r>
              <a:rPr lang="es-AR" sz="1200" dirty="0" err="1"/>
              <a:t>Society</a:t>
            </a:r>
            <a:r>
              <a:rPr lang="es-AR" sz="1200" dirty="0"/>
              <a:t>. </a:t>
            </a:r>
            <a:r>
              <a:rPr lang="es-AR" sz="1200" dirty="0" err="1"/>
              <a:t>European</a:t>
            </a:r>
            <a:r>
              <a:rPr lang="es-AR" sz="1200" dirty="0"/>
              <a:t> </a:t>
            </a:r>
            <a:r>
              <a:rPr lang="es-AR" sz="1200" dirty="0" err="1"/>
              <a:t>Lung</a:t>
            </a:r>
            <a:r>
              <a:rPr lang="es-AR" sz="1200" dirty="0"/>
              <a:t> </a:t>
            </a:r>
            <a:r>
              <a:rPr lang="es-AR" sz="1200" dirty="0" err="1"/>
              <a:t>Foundation</a:t>
            </a:r>
            <a:r>
              <a:rPr lang="es-AR" sz="1200" dirty="0"/>
              <a:t>. 2016</a:t>
            </a:r>
          </a:p>
        </p:txBody>
      </p:sp>
      <p:sp>
        <p:nvSpPr>
          <p:cNvPr id="7" name="CuadroTexto 10">
            <a:extLst>
              <a:ext uri="{FF2B5EF4-FFF2-40B4-BE49-F238E27FC236}">
                <a16:creationId xmlns:a16="http://schemas.microsoft.com/office/drawing/2014/main" xmlns="" id="{C1D5C683-00FB-4270-94D6-AD7FF8EACA53}"/>
              </a:ext>
            </a:extLst>
          </p:cNvPr>
          <p:cNvSpPr txBox="1"/>
          <p:nvPr/>
        </p:nvSpPr>
        <p:spPr>
          <a:xfrm>
            <a:off x="583025" y="147934"/>
            <a:ext cx="8944284" cy="1508105"/>
          </a:xfrm>
          <a:prstGeom prst="rect">
            <a:avLst/>
          </a:prstGeom>
          <a:solidFill>
            <a:schemeClr val="accent4">
              <a:lumMod val="40000"/>
              <a:lumOff val="60000"/>
            </a:schemeClr>
          </a:solidFill>
        </p:spPr>
        <p:txBody>
          <a:bodyPr wrap="square" rtlCol="0">
            <a:spAutoFit/>
          </a:bodyPr>
          <a:lstStyle/>
          <a:p>
            <a:pPr algn="ctr"/>
            <a:r>
              <a:rPr lang="es-AR" sz="2000" b="1" dirty="0">
                <a:latin typeface="Arial Black" panose="020B0A04020102020204" pitchFamily="34" charset="0"/>
              </a:rPr>
              <a:t>Las estimaciones de mortalidad de 2012</a:t>
            </a:r>
          </a:p>
          <a:p>
            <a:pPr algn="ctr"/>
            <a:r>
              <a:rPr lang="es-AR" sz="2400" b="1" i="1" dirty="0">
                <a:latin typeface="Arial Black" panose="020B0A04020102020204" pitchFamily="34" charset="0"/>
              </a:rPr>
              <a:t>ubicaron a tres de esas enfermedades respiratorias entre las diez principales causas de mortalidad en el mundo</a:t>
            </a:r>
          </a:p>
        </p:txBody>
      </p:sp>
    </p:spTree>
    <p:extLst>
      <p:ext uri="{BB962C8B-B14F-4D97-AF65-F5344CB8AC3E}">
        <p14:creationId xmlns:p14="http://schemas.microsoft.com/office/powerpoint/2010/main" val="40612683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xmlns="" id="{5FB2C1FA-A41D-4E7B-AA5A-6BE0841423DF}"/>
              </a:ext>
            </a:extLst>
          </p:cNvPr>
          <p:cNvGrpSpPr>
            <a:grpSpLocks noChangeAspect="1"/>
          </p:cNvGrpSpPr>
          <p:nvPr/>
        </p:nvGrpSpPr>
        <p:grpSpPr>
          <a:xfrm>
            <a:off x="1200411" y="1397093"/>
            <a:ext cx="7505178" cy="5292000"/>
            <a:chOff x="514326" y="492071"/>
            <a:chExt cx="8845805" cy="6237287"/>
          </a:xfrm>
        </p:grpSpPr>
        <p:pic>
          <p:nvPicPr>
            <p:cNvPr id="8" name="Imagen 7"/>
            <p:cNvPicPr>
              <a:picLocks noChangeAspect="1"/>
            </p:cNvPicPr>
            <p:nvPr/>
          </p:nvPicPr>
          <p:blipFill>
            <a:blip r:embed="rId2"/>
            <a:stretch>
              <a:fillRect/>
            </a:stretch>
          </p:blipFill>
          <p:spPr>
            <a:xfrm>
              <a:off x="1129147" y="4090973"/>
              <a:ext cx="3380509" cy="2638385"/>
            </a:xfrm>
            <a:prstGeom prst="rect">
              <a:avLst/>
            </a:prstGeom>
          </p:spPr>
        </p:pic>
        <p:pic>
          <p:nvPicPr>
            <p:cNvPr id="7" name="Imagen 6"/>
            <p:cNvPicPr>
              <a:picLocks noChangeAspect="1"/>
            </p:cNvPicPr>
            <p:nvPr/>
          </p:nvPicPr>
          <p:blipFill>
            <a:blip r:embed="rId3"/>
            <a:stretch>
              <a:fillRect/>
            </a:stretch>
          </p:blipFill>
          <p:spPr>
            <a:xfrm>
              <a:off x="4146132" y="3254777"/>
              <a:ext cx="3438798" cy="2758096"/>
            </a:xfrm>
            <a:prstGeom prst="rect">
              <a:avLst/>
            </a:prstGeom>
          </p:spPr>
        </p:pic>
        <p:pic>
          <p:nvPicPr>
            <p:cNvPr id="6" name="Imagen 5"/>
            <p:cNvPicPr>
              <a:picLocks noChangeAspect="1"/>
            </p:cNvPicPr>
            <p:nvPr/>
          </p:nvPicPr>
          <p:blipFill>
            <a:blip r:embed="rId4"/>
            <a:stretch>
              <a:fillRect/>
            </a:stretch>
          </p:blipFill>
          <p:spPr>
            <a:xfrm>
              <a:off x="6341636" y="1482014"/>
              <a:ext cx="3018495" cy="2411115"/>
            </a:xfrm>
            <a:prstGeom prst="rect">
              <a:avLst/>
            </a:prstGeom>
          </p:spPr>
        </p:pic>
        <p:pic>
          <p:nvPicPr>
            <p:cNvPr id="5" name="Imagen 4"/>
            <p:cNvPicPr>
              <a:picLocks noChangeAspect="1"/>
            </p:cNvPicPr>
            <p:nvPr/>
          </p:nvPicPr>
          <p:blipFill>
            <a:blip r:embed="rId5"/>
            <a:stretch>
              <a:fillRect/>
            </a:stretch>
          </p:blipFill>
          <p:spPr>
            <a:xfrm>
              <a:off x="514326" y="492071"/>
              <a:ext cx="6210333" cy="2528220"/>
            </a:xfrm>
            <a:prstGeom prst="rect">
              <a:avLst/>
            </a:prstGeom>
          </p:spPr>
        </p:pic>
      </p:grpSp>
      <p:sp>
        <p:nvSpPr>
          <p:cNvPr id="11" name="CuadroTexto 10"/>
          <p:cNvSpPr txBox="1"/>
          <p:nvPr/>
        </p:nvSpPr>
        <p:spPr>
          <a:xfrm>
            <a:off x="4842164" y="6248401"/>
            <a:ext cx="4517966" cy="461665"/>
          </a:xfrm>
          <a:prstGeom prst="rect">
            <a:avLst/>
          </a:prstGeom>
          <a:noFill/>
        </p:spPr>
        <p:txBody>
          <a:bodyPr wrap="square" rtlCol="0">
            <a:spAutoFit/>
          </a:bodyPr>
          <a:lstStyle/>
          <a:p>
            <a:pPr algn="r"/>
            <a:r>
              <a:rPr lang="es-AR" sz="1200" dirty="0" err="1"/>
              <a:t>The</a:t>
            </a:r>
            <a:r>
              <a:rPr lang="es-AR" sz="1200" dirty="0"/>
              <a:t> </a:t>
            </a:r>
            <a:r>
              <a:rPr lang="es-AR" sz="1200" dirty="0" err="1"/>
              <a:t>Burden</a:t>
            </a:r>
            <a:r>
              <a:rPr lang="es-AR" sz="1200" dirty="0"/>
              <a:t> of </a:t>
            </a:r>
            <a:r>
              <a:rPr lang="es-AR" sz="1200" dirty="0" err="1"/>
              <a:t>Lung</a:t>
            </a:r>
            <a:r>
              <a:rPr lang="es-AR" sz="1200" dirty="0"/>
              <a:t> </a:t>
            </a:r>
            <a:r>
              <a:rPr lang="es-AR" sz="1200" dirty="0" err="1"/>
              <a:t>Diseases</a:t>
            </a:r>
            <a:endParaRPr lang="es-AR" sz="1200" dirty="0"/>
          </a:p>
          <a:p>
            <a:pPr algn="r"/>
            <a:r>
              <a:rPr lang="es-AR" sz="1200" dirty="0" err="1"/>
              <a:t>European</a:t>
            </a:r>
            <a:r>
              <a:rPr lang="es-AR" sz="1200" dirty="0"/>
              <a:t> </a:t>
            </a:r>
            <a:r>
              <a:rPr lang="es-AR" sz="1200" dirty="0" err="1"/>
              <a:t>Respiratory</a:t>
            </a:r>
            <a:r>
              <a:rPr lang="es-AR" sz="1200" dirty="0"/>
              <a:t> </a:t>
            </a:r>
            <a:r>
              <a:rPr lang="es-AR" sz="1200" dirty="0" err="1"/>
              <a:t>Society</a:t>
            </a:r>
            <a:r>
              <a:rPr lang="es-AR" sz="1200" dirty="0"/>
              <a:t>. </a:t>
            </a:r>
            <a:r>
              <a:rPr lang="es-AR" sz="1200" dirty="0" err="1"/>
              <a:t>European</a:t>
            </a:r>
            <a:r>
              <a:rPr lang="es-AR" sz="1200" dirty="0"/>
              <a:t> </a:t>
            </a:r>
            <a:r>
              <a:rPr lang="es-AR" sz="1200" dirty="0" err="1"/>
              <a:t>Lung</a:t>
            </a:r>
            <a:r>
              <a:rPr lang="es-AR" sz="1200" dirty="0"/>
              <a:t> </a:t>
            </a:r>
            <a:r>
              <a:rPr lang="es-AR" sz="1200" dirty="0" err="1"/>
              <a:t>Foundation</a:t>
            </a:r>
            <a:r>
              <a:rPr lang="es-AR" sz="1200" dirty="0"/>
              <a:t>. 2016</a:t>
            </a:r>
          </a:p>
        </p:txBody>
      </p:sp>
      <p:sp>
        <p:nvSpPr>
          <p:cNvPr id="9" name="CuadroTexto 10">
            <a:extLst>
              <a:ext uri="{FF2B5EF4-FFF2-40B4-BE49-F238E27FC236}">
                <a16:creationId xmlns:a16="http://schemas.microsoft.com/office/drawing/2014/main" xmlns="" id="{D09260F8-D787-4561-8D3B-961A7574A967}"/>
              </a:ext>
            </a:extLst>
          </p:cNvPr>
          <p:cNvSpPr txBox="1"/>
          <p:nvPr/>
        </p:nvSpPr>
        <p:spPr>
          <a:xfrm>
            <a:off x="415846" y="126685"/>
            <a:ext cx="8944284" cy="1138773"/>
          </a:xfrm>
          <a:prstGeom prst="rect">
            <a:avLst/>
          </a:prstGeom>
          <a:solidFill>
            <a:schemeClr val="accent4">
              <a:lumMod val="40000"/>
              <a:lumOff val="60000"/>
            </a:schemeClr>
          </a:solidFill>
        </p:spPr>
        <p:txBody>
          <a:bodyPr wrap="square" rtlCol="0">
            <a:spAutoFit/>
          </a:bodyPr>
          <a:lstStyle/>
          <a:p>
            <a:pPr algn="ctr"/>
            <a:r>
              <a:rPr lang="es-AR" sz="2000" b="1">
                <a:latin typeface="Arial Black" panose="020B0A04020102020204" pitchFamily="34" charset="0"/>
              </a:rPr>
              <a:t>La mortalidad muestra la parte más grave del problema:</a:t>
            </a:r>
          </a:p>
          <a:p>
            <a:pPr algn="ctr"/>
            <a:r>
              <a:rPr lang="es-AR" sz="2400" b="1" i="1">
                <a:latin typeface="Arial Black" panose="020B0A04020102020204" pitchFamily="34" charset="0"/>
              </a:rPr>
              <a:t>El “iceberg” de las enfermedades respiratorias como problema de salud mundial en 2012</a:t>
            </a:r>
          </a:p>
        </p:txBody>
      </p:sp>
    </p:spTree>
    <p:extLst>
      <p:ext uri="{BB962C8B-B14F-4D97-AF65-F5344CB8AC3E}">
        <p14:creationId xmlns:p14="http://schemas.microsoft.com/office/powerpoint/2010/main" val="15323571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a:extLst>
              <a:ext uri="{FF2B5EF4-FFF2-40B4-BE49-F238E27FC236}">
                <a16:creationId xmlns:a16="http://schemas.microsoft.com/office/drawing/2014/main" xmlns="" id="{2748248B-B5F9-4240-8F78-26E2DE25023A}"/>
              </a:ext>
            </a:extLst>
          </p:cNvPr>
          <p:cNvSpPr txBox="1">
            <a:spLocks/>
          </p:cNvSpPr>
          <p:nvPr/>
        </p:nvSpPr>
        <p:spPr>
          <a:xfrm>
            <a:off x="571732" y="1117735"/>
            <a:ext cx="8979175" cy="892730"/>
          </a:xfrm>
          <a:prstGeom prst="rect">
            <a:avLst/>
          </a:prstGeom>
        </p:spPr>
        <p:txBody>
          <a:bodyPr vert="horz" lIns="88053" tIns="44027" rIns="88053" bIns="44027" rtlCol="0" anchor="ctr" anchorCtr="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s-AR" sz="2800" b="1" dirty="0">
                <a:solidFill>
                  <a:schemeClr val="tx1"/>
                </a:solidFill>
                <a:latin typeface="Arial Black" panose="020B0A04020102020204" pitchFamily="34" charset="0"/>
              </a:rPr>
              <a:t>Situación actual de las Enfermedades Respiratorias Crónicas</a:t>
            </a:r>
          </a:p>
        </p:txBody>
      </p:sp>
      <p:grpSp>
        <p:nvGrpSpPr>
          <p:cNvPr id="10" name="Group 9">
            <a:extLst>
              <a:ext uri="{FF2B5EF4-FFF2-40B4-BE49-F238E27FC236}">
                <a16:creationId xmlns:a16="http://schemas.microsoft.com/office/drawing/2014/main" xmlns="" id="{C1C4DFAC-8222-4B22-A795-63087E1C5FC6}"/>
              </a:ext>
            </a:extLst>
          </p:cNvPr>
          <p:cNvGrpSpPr/>
          <p:nvPr/>
        </p:nvGrpSpPr>
        <p:grpSpPr>
          <a:xfrm>
            <a:off x="197468" y="6057184"/>
            <a:ext cx="9511064" cy="677546"/>
            <a:chOff x="158609" y="5982835"/>
            <a:chExt cx="9511064" cy="677546"/>
          </a:xfrm>
        </p:grpSpPr>
        <p:pic>
          <p:nvPicPr>
            <p:cNvPr id="5" name="Picture 4">
              <a:extLst>
                <a:ext uri="{FF2B5EF4-FFF2-40B4-BE49-F238E27FC236}">
                  <a16:creationId xmlns:a16="http://schemas.microsoft.com/office/drawing/2014/main" xmlns="" id="{7422921A-D485-40B7-889B-62C181ED120E}"/>
                </a:ext>
              </a:extLst>
            </p:cNvPr>
            <p:cNvPicPr>
              <a:picLocks noChangeAspect="1"/>
            </p:cNvPicPr>
            <p:nvPr/>
          </p:nvPicPr>
          <p:blipFill rotWithShape="1">
            <a:blip r:embed="rId2"/>
            <a:srcRect l="30750" t="81612" r="18528" b="10231"/>
            <a:stretch/>
          </p:blipFill>
          <p:spPr>
            <a:xfrm>
              <a:off x="3643868" y="6023018"/>
              <a:ext cx="6025805" cy="545114"/>
            </a:xfrm>
            <a:prstGeom prst="rect">
              <a:avLst/>
            </a:prstGeom>
          </p:spPr>
        </p:pic>
        <p:pic>
          <p:nvPicPr>
            <p:cNvPr id="8" name="Imagen 11" descr="ENCABEZADO-01">
              <a:extLst>
                <a:ext uri="{FF2B5EF4-FFF2-40B4-BE49-F238E27FC236}">
                  <a16:creationId xmlns:a16="http://schemas.microsoft.com/office/drawing/2014/main" xmlns="" id="{77286DDF-CF5A-4E23-9B87-6B12B690F91F}"/>
                </a:ext>
              </a:extLst>
            </p:cNvPr>
            <p:cNvPicPr/>
            <p:nvPr/>
          </p:nvPicPr>
          <p:blipFill rotWithShape="1">
            <a:blip r:embed="rId3" cstate="print">
              <a:extLst>
                <a:ext uri="{28A0092B-C50C-407E-A947-70E740481C1C}">
                  <a14:useLocalDpi xmlns:a14="http://schemas.microsoft.com/office/drawing/2010/main" val="0"/>
                </a:ext>
              </a:extLst>
            </a:blip>
            <a:srcRect l="22173" r="36636"/>
            <a:stretch/>
          </p:blipFill>
          <p:spPr bwMode="auto">
            <a:xfrm>
              <a:off x="990660" y="5982836"/>
              <a:ext cx="2512292" cy="677545"/>
            </a:xfrm>
            <a:prstGeom prst="rect">
              <a:avLst/>
            </a:prstGeom>
            <a:noFill/>
            <a:ln>
              <a:noFill/>
            </a:ln>
          </p:spPr>
        </p:pic>
        <p:pic>
          <p:nvPicPr>
            <p:cNvPr id="9" name="Imagen 11" descr="ENCABEZADO-01">
              <a:extLst>
                <a:ext uri="{FF2B5EF4-FFF2-40B4-BE49-F238E27FC236}">
                  <a16:creationId xmlns:a16="http://schemas.microsoft.com/office/drawing/2014/main" xmlns="" id="{A846312D-343A-4E06-A1E3-B7D26563B3A2}"/>
                </a:ext>
              </a:extLst>
            </p:cNvPr>
            <p:cNvPicPr/>
            <p:nvPr/>
          </p:nvPicPr>
          <p:blipFill rotWithShape="1">
            <a:blip r:embed="rId3" cstate="print">
              <a:extLst>
                <a:ext uri="{28A0092B-C50C-407E-A947-70E740481C1C}">
                  <a14:useLocalDpi xmlns:a14="http://schemas.microsoft.com/office/drawing/2010/main" val="0"/>
                </a:ext>
              </a:extLst>
            </a:blip>
            <a:srcRect l="1" r="88668"/>
            <a:stretch/>
          </p:blipFill>
          <p:spPr bwMode="auto">
            <a:xfrm>
              <a:off x="158609" y="5982835"/>
              <a:ext cx="691135" cy="677545"/>
            </a:xfrm>
            <a:prstGeom prst="rect">
              <a:avLst/>
            </a:prstGeom>
            <a:noFill/>
            <a:ln>
              <a:noFill/>
            </a:ln>
          </p:spPr>
        </p:pic>
      </p:grpSp>
      <p:sp>
        <p:nvSpPr>
          <p:cNvPr id="2" name="TextBox 1">
            <a:extLst>
              <a:ext uri="{FF2B5EF4-FFF2-40B4-BE49-F238E27FC236}">
                <a16:creationId xmlns:a16="http://schemas.microsoft.com/office/drawing/2014/main" xmlns="" id="{FA792AAB-E332-4030-B2AA-60843902A1BC}"/>
              </a:ext>
            </a:extLst>
          </p:cNvPr>
          <p:cNvSpPr txBox="1"/>
          <p:nvPr/>
        </p:nvSpPr>
        <p:spPr>
          <a:xfrm>
            <a:off x="737080" y="3050715"/>
            <a:ext cx="8625885" cy="954107"/>
          </a:xfrm>
          <a:prstGeom prst="rect">
            <a:avLst/>
          </a:prstGeom>
          <a:noFill/>
        </p:spPr>
        <p:txBody>
          <a:bodyPr wrap="square" rtlCol="0">
            <a:spAutoFit/>
          </a:bodyPr>
          <a:lstStyle/>
          <a:p>
            <a:pPr algn="ctr"/>
            <a:r>
              <a:rPr lang="es-AR" sz="2800" dirty="0">
                <a:latin typeface="Arial Black" panose="020B0A04020102020204" pitchFamily="34" charset="0"/>
              </a:rPr>
              <a:t>Las enfermedades respiratorias en Argentina: magnitud global del problema.</a:t>
            </a:r>
          </a:p>
        </p:txBody>
      </p:sp>
      <p:grpSp>
        <p:nvGrpSpPr>
          <p:cNvPr id="13" name="Group 12">
            <a:extLst>
              <a:ext uri="{FF2B5EF4-FFF2-40B4-BE49-F238E27FC236}">
                <a16:creationId xmlns:a16="http://schemas.microsoft.com/office/drawing/2014/main" xmlns="" id="{DFACB14C-C19E-4698-89AD-F4F35F1CE107}"/>
              </a:ext>
            </a:extLst>
          </p:cNvPr>
          <p:cNvGrpSpPr/>
          <p:nvPr/>
        </p:nvGrpSpPr>
        <p:grpSpPr>
          <a:xfrm>
            <a:off x="571732" y="43433"/>
            <a:ext cx="8979175" cy="995103"/>
            <a:chOff x="571732" y="43433"/>
            <a:chExt cx="8979175" cy="995103"/>
          </a:xfrm>
        </p:grpSpPr>
        <p:pic>
          <p:nvPicPr>
            <p:cNvPr id="11" name="Picture 10">
              <a:extLst>
                <a:ext uri="{FF2B5EF4-FFF2-40B4-BE49-F238E27FC236}">
                  <a16:creationId xmlns:a16="http://schemas.microsoft.com/office/drawing/2014/main" xmlns="" id="{86D36AEC-314F-44B5-A5C9-B8958E926417}"/>
                </a:ext>
              </a:extLst>
            </p:cNvPr>
            <p:cNvPicPr>
              <a:picLocks noChangeAspect="1"/>
            </p:cNvPicPr>
            <p:nvPr/>
          </p:nvPicPr>
          <p:blipFill rotWithShape="1">
            <a:blip r:embed="rId4"/>
            <a:srcRect l="12500" t="21751" r="13753" b="70028"/>
            <a:stretch/>
          </p:blipFill>
          <p:spPr>
            <a:xfrm>
              <a:off x="571732" y="43433"/>
              <a:ext cx="8706276" cy="547694"/>
            </a:xfrm>
            <a:prstGeom prst="rect">
              <a:avLst/>
            </a:prstGeom>
            <a:ln w="19050">
              <a:noFill/>
            </a:ln>
          </p:spPr>
        </p:pic>
        <p:pic>
          <p:nvPicPr>
            <p:cNvPr id="12" name="Picture 11">
              <a:extLst>
                <a:ext uri="{FF2B5EF4-FFF2-40B4-BE49-F238E27FC236}">
                  <a16:creationId xmlns:a16="http://schemas.microsoft.com/office/drawing/2014/main" xmlns="" id="{00AAF0DF-75A2-4603-ABD7-025A93A4377C}"/>
                </a:ext>
              </a:extLst>
            </p:cNvPr>
            <p:cNvPicPr>
              <a:picLocks noChangeAspect="1"/>
            </p:cNvPicPr>
            <p:nvPr/>
          </p:nvPicPr>
          <p:blipFill rotWithShape="1">
            <a:blip r:embed="rId4"/>
            <a:srcRect l="12500" t="38091" r="13753" b="54543"/>
            <a:stretch/>
          </p:blipFill>
          <p:spPr>
            <a:xfrm>
              <a:off x="571732" y="547787"/>
              <a:ext cx="8979175" cy="490749"/>
            </a:xfrm>
            <a:prstGeom prst="rect">
              <a:avLst/>
            </a:prstGeom>
            <a:ln w="19050">
              <a:noFill/>
            </a:ln>
          </p:spPr>
        </p:pic>
      </p:grpSp>
      <p:sp>
        <p:nvSpPr>
          <p:cNvPr id="14" name="Rectangle 13">
            <a:extLst>
              <a:ext uri="{FF2B5EF4-FFF2-40B4-BE49-F238E27FC236}">
                <a16:creationId xmlns:a16="http://schemas.microsoft.com/office/drawing/2014/main" xmlns="" id="{5AB8748A-253F-4EE7-94A3-3F19D4A592E6}"/>
              </a:ext>
            </a:extLst>
          </p:cNvPr>
          <p:cNvSpPr/>
          <p:nvPr/>
        </p:nvSpPr>
        <p:spPr>
          <a:xfrm>
            <a:off x="571732" y="43433"/>
            <a:ext cx="8791233" cy="995103"/>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36873636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B2976CF2-5406-4775-BADF-9C8F54D1A150}"/>
              </a:ext>
            </a:extLst>
          </p:cNvPr>
          <p:cNvPicPr>
            <a:picLocks noChangeAspect="1"/>
          </p:cNvPicPr>
          <p:nvPr/>
        </p:nvPicPr>
        <p:blipFill>
          <a:blip r:embed="rId2"/>
          <a:stretch>
            <a:fillRect/>
          </a:stretch>
        </p:blipFill>
        <p:spPr>
          <a:xfrm>
            <a:off x="631211" y="719707"/>
            <a:ext cx="8537738" cy="5580000"/>
          </a:xfrm>
          <a:prstGeom prst="rect">
            <a:avLst/>
          </a:prstGeom>
        </p:spPr>
      </p:pic>
      <p:sp>
        <p:nvSpPr>
          <p:cNvPr id="5" name="CuadroTexto 4">
            <a:extLst>
              <a:ext uri="{FF2B5EF4-FFF2-40B4-BE49-F238E27FC236}">
                <a16:creationId xmlns:a16="http://schemas.microsoft.com/office/drawing/2014/main" xmlns="" id="{0080F51D-BF3E-428F-B5B6-75026106AE54}"/>
              </a:ext>
            </a:extLst>
          </p:cNvPr>
          <p:cNvSpPr txBox="1"/>
          <p:nvPr/>
        </p:nvSpPr>
        <p:spPr>
          <a:xfrm>
            <a:off x="671651" y="6300517"/>
            <a:ext cx="8497298" cy="414655"/>
          </a:xfrm>
          <a:prstGeom prst="rect">
            <a:avLst/>
          </a:prstGeom>
          <a:noFill/>
        </p:spPr>
        <p:txBody>
          <a:bodyPr wrap="square">
            <a:noAutofit/>
          </a:bodyPr>
          <a:lstStyle/>
          <a:p>
            <a:pPr algn="just" eaLnBrk="0" fontAlgn="base" hangingPunct="0"/>
            <a:r>
              <a:rPr lang="es-AR" sz="900" dirty="0">
                <a:ea typeface="Times New Roman" panose="02020603050405020304" pitchFamily="18" charset="0"/>
              </a:rPr>
              <a:t>Fuente: Información procesada en el Instituto Nacional de Enfermedades Respiratorias “Emilio Coni”. Administración Nacional de Laboratorios e Institutos de Salud (ANLIS), con base en datos de la Dirección Nacional de Estadísticas e Información de Salud, Ministerio de Salud de la Nacional. República Argentina. Abril de 2017. </a:t>
            </a:r>
          </a:p>
        </p:txBody>
      </p:sp>
      <p:sp>
        <p:nvSpPr>
          <p:cNvPr id="6" name="CuadroTexto 4">
            <a:extLst>
              <a:ext uri="{FF2B5EF4-FFF2-40B4-BE49-F238E27FC236}">
                <a16:creationId xmlns:a16="http://schemas.microsoft.com/office/drawing/2014/main" xmlns="" id="{EC018E44-48B2-4B4A-A76C-F24B053BB1A9}"/>
              </a:ext>
            </a:extLst>
          </p:cNvPr>
          <p:cNvSpPr txBox="1"/>
          <p:nvPr/>
        </p:nvSpPr>
        <p:spPr>
          <a:xfrm>
            <a:off x="761166" y="89718"/>
            <a:ext cx="8317644" cy="307777"/>
          </a:xfrm>
          <a:prstGeom prst="rect">
            <a:avLst/>
          </a:prstGeom>
          <a:solidFill>
            <a:schemeClr val="accent4">
              <a:lumMod val="40000"/>
              <a:lumOff val="60000"/>
            </a:schemeClr>
          </a:solidFill>
          <a:ln>
            <a:solidFill>
              <a:srgbClr val="002060"/>
            </a:solidFill>
          </a:ln>
        </p:spPr>
        <p:txBody>
          <a:bodyPr wrap="square" rtlCol="0">
            <a:spAutoFit/>
          </a:bodyPr>
          <a:lstStyle/>
          <a:p>
            <a:pPr algn="ctr"/>
            <a:r>
              <a:rPr lang="es-AR" sz="1400" b="1" dirty="0"/>
              <a:t>Las enfermedades del sistema respiratorio son la tercera causa de mortalidad general en Argentina</a:t>
            </a:r>
          </a:p>
        </p:txBody>
      </p:sp>
      <p:pic>
        <p:nvPicPr>
          <p:cNvPr id="7" name="Picture 6">
            <a:extLst>
              <a:ext uri="{FF2B5EF4-FFF2-40B4-BE49-F238E27FC236}">
                <a16:creationId xmlns:a16="http://schemas.microsoft.com/office/drawing/2014/main" xmlns="" id="{A567731E-573A-42F6-8275-D323F967FA47}"/>
              </a:ext>
            </a:extLst>
          </p:cNvPr>
          <p:cNvPicPr>
            <a:picLocks noChangeAspect="1"/>
          </p:cNvPicPr>
          <p:nvPr/>
        </p:nvPicPr>
        <p:blipFill>
          <a:blip r:embed="rId3"/>
          <a:stretch>
            <a:fillRect/>
          </a:stretch>
        </p:blipFill>
        <p:spPr>
          <a:xfrm>
            <a:off x="5182598" y="4880994"/>
            <a:ext cx="4608000" cy="1152000"/>
          </a:xfrm>
          <a:prstGeom prst="rect">
            <a:avLst/>
          </a:prstGeom>
          <a:solidFill>
            <a:schemeClr val="bg1"/>
          </a:solidFill>
        </p:spPr>
      </p:pic>
      <p:sp>
        <p:nvSpPr>
          <p:cNvPr id="8" name="CuadroTexto 4">
            <a:extLst>
              <a:ext uri="{FF2B5EF4-FFF2-40B4-BE49-F238E27FC236}">
                <a16:creationId xmlns:a16="http://schemas.microsoft.com/office/drawing/2014/main" xmlns="" id="{CC5D0751-BB49-491D-9B46-E3900398EB0B}"/>
              </a:ext>
            </a:extLst>
          </p:cNvPr>
          <p:cNvSpPr txBox="1"/>
          <p:nvPr/>
        </p:nvSpPr>
        <p:spPr>
          <a:xfrm>
            <a:off x="5182598" y="4568191"/>
            <a:ext cx="4608000" cy="246221"/>
          </a:xfrm>
          <a:prstGeom prst="rect">
            <a:avLst/>
          </a:prstGeom>
          <a:solidFill>
            <a:schemeClr val="accent4">
              <a:lumMod val="40000"/>
              <a:lumOff val="60000"/>
            </a:schemeClr>
          </a:solidFill>
          <a:ln>
            <a:solidFill>
              <a:srgbClr val="002060"/>
            </a:solidFill>
          </a:ln>
        </p:spPr>
        <p:txBody>
          <a:bodyPr wrap="square" rtlCol="0">
            <a:spAutoFit/>
          </a:bodyPr>
          <a:lstStyle/>
          <a:p>
            <a:pPr algn="ctr"/>
            <a:r>
              <a:rPr lang="es-AR" sz="1000" b="1" dirty="0"/>
              <a:t>En todos los grupos de edad están entre las cuatro primeras causas de mortalidad</a:t>
            </a:r>
          </a:p>
        </p:txBody>
      </p:sp>
    </p:spTree>
    <p:extLst>
      <p:ext uri="{BB962C8B-B14F-4D97-AF65-F5344CB8AC3E}">
        <p14:creationId xmlns:p14="http://schemas.microsoft.com/office/powerpoint/2010/main" val="7166123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CB6CAEA9-2A0D-4334-A8EF-5EC186DA7C86}"/>
              </a:ext>
            </a:extLst>
          </p:cNvPr>
          <p:cNvPicPr>
            <a:picLocks noChangeAspect="1"/>
          </p:cNvPicPr>
          <p:nvPr/>
        </p:nvPicPr>
        <p:blipFill>
          <a:blip r:embed="rId2"/>
          <a:stretch>
            <a:fillRect/>
          </a:stretch>
        </p:blipFill>
        <p:spPr>
          <a:xfrm>
            <a:off x="765816" y="692458"/>
            <a:ext cx="8377444" cy="5475095"/>
          </a:xfrm>
          <a:prstGeom prst="rect">
            <a:avLst/>
          </a:prstGeom>
        </p:spPr>
      </p:pic>
      <p:sp>
        <p:nvSpPr>
          <p:cNvPr id="5" name="CuadroTexto 4">
            <a:extLst>
              <a:ext uri="{FF2B5EF4-FFF2-40B4-BE49-F238E27FC236}">
                <a16:creationId xmlns:a16="http://schemas.microsoft.com/office/drawing/2014/main" xmlns="" id="{02209501-6449-4F9F-8F1C-2AF71068731F}"/>
              </a:ext>
            </a:extLst>
          </p:cNvPr>
          <p:cNvSpPr txBox="1"/>
          <p:nvPr/>
        </p:nvSpPr>
        <p:spPr>
          <a:xfrm>
            <a:off x="761166" y="89718"/>
            <a:ext cx="8317644" cy="307777"/>
          </a:xfrm>
          <a:prstGeom prst="rect">
            <a:avLst/>
          </a:prstGeom>
          <a:solidFill>
            <a:schemeClr val="accent4">
              <a:lumMod val="40000"/>
              <a:lumOff val="60000"/>
            </a:schemeClr>
          </a:solidFill>
          <a:ln>
            <a:solidFill>
              <a:srgbClr val="002060"/>
            </a:solidFill>
          </a:ln>
        </p:spPr>
        <p:txBody>
          <a:bodyPr wrap="square" rtlCol="0">
            <a:spAutoFit/>
          </a:bodyPr>
          <a:lstStyle/>
          <a:p>
            <a:pPr algn="ctr"/>
            <a:r>
              <a:rPr lang="es-AR" sz="1400" b="1" dirty="0"/>
              <a:t>La neumonía es la principal causa de mortalidad por enfermedades del sistema respiratorio en Argentina</a:t>
            </a:r>
          </a:p>
        </p:txBody>
      </p:sp>
      <p:sp>
        <p:nvSpPr>
          <p:cNvPr id="6" name="CuadroTexto 4">
            <a:extLst>
              <a:ext uri="{FF2B5EF4-FFF2-40B4-BE49-F238E27FC236}">
                <a16:creationId xmlns:a16="http://schemas.microsoft.com/office/drawing/2014/main" xmlns="" id="{A2F376B2-58F8-4E49-8B83-5D27035C1C69}"/>
              </a:ext>
            </a:extLst>
          </p:cNvPr>
          <p:cNvSpPr txBox="1"/>
          <p:nvPr/>
        </p:nvSpPr>
        <p:spPr>
          <a:xfrm>
            <a:off x="671651" y="6300517"/>
            <a:ext cx="8497298" cy="414655"/>
          </a:xfrm>
          <a:prstGeom prst="rect">
            <a:avLst/>
          </a:prstGeom>
          <a:noFill/>
        </p:spPr>
        <p:txBody>
          <a:bodyPr wrap="square">
            <a:noAutofit/>
          </a:bodyPr>
          <a:lstStyle/>
          <a:p>
            <a:pPr algn="just" eaLnBrk="0" fontAlgn="base" hangingPunct="0"/>
            <a:r>
              <a:rPr lang="es-AR" sz="900" dirty="0">
                <a:ea typeface="Times New Roman" panose="02020603050405020304" pitchFamily="18" charset="0"/>
              </a:rPr>
              <a:t>Fuente: Información procesada en el Instituto Nacional de Enfermedades Respiratorias “Emilio Coni”. Administración Nacional de Laboratorios e Institutos de Salud (ANLIS), con base en datos de la Dirección Nacional de Estadísticas e Información de Salud, Ministerio de Salud de la Nacional. República Argentina. Abril de 2017. </a:t>
            </a:r>
          </a:p>
        </p:txBody>
      </p:sp>
      <p:sp>
        <p:nvSpPr>
          <p:cNvPr id="7" name="8 Rectángulo">
            <a:extLst>
              <a:ext uri="{FF2B5EF4-FFF2-40B4-BE49-F238E27FC236}">
                <a16:creationId xmlns:a16="http://schemas.microsoft.com/office/drawing/2014/main" xmlns="" id="{2CC62114-41FA-4F3D-A5D5-A5E59F308C23}"/>
              </a:ext>
            </a:extLst>
          </p:cNvPr>
          <p:cNvSpPr/>
          <p:nvPr/>
        </p:nvSpPr>
        <p:spPr>
          <a:xfrm>
            <a:off x="4467016" y="4278526"/>
            <a:ext cx="4285628" cy="101566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ctr"/>
            <a:r>
              <a:rPr lang="es-AR" sz="1200" b="1" dirty="0"/>
              <a:t>La segunda causa de mortalidad por enfermedades del sistema respiratorio incluye una gran cantidad de muertes probablemente mal clasificadas, como Insuficiencia respiratoria. La redistribución de estas muertes cambia la magnitud de cada grupo de causas respiratorias</a:t>
            </a:r>
          </a:p>
        </p:txBody>
      </p:sp>
      <p:sp>
        <p:nvSpPr>
          <p:cNvPr id="2" name="TextBox 1">
            <a:extLst>
              <a:ext uri="{FF2B5EF4-FFF2-40B4-BE49-F238E27FC236}">
                <a16:creationId xmlns:a16="http://schemas.microsoft.com/office/drawing/2014/main" xmlns="" id="{8DA2069B-416E-4BAD-BCE5-34FBBBE9AE0D}"/>
              </a:ext>
            </a:extLst>
          </p:cNvPr>
          <p:cNvSpPr txBox="1"/>
          <p:nvPr/>
        </p:nvSpPr>
        <p:spPr>
          <a:xfrm>
            <a:off x="7269018" y="1545338"/>
            <a:ext cx="628072" cy="261610"/>
          </a:xfrm>
          <a:prstGeom prst="rect">
            <a:avLst/>
          </a:prstGeom>
          <a:solidFill>
            <a:schemeClr val="accent2"/>
          </a:solidFill>
        </p:spPr>
        <p:txBody>
          <a:bodyPr wrap="square" rtlCol="0">
            <a:spAutoFit/>
          </a:bodyPr>
          <a:lstStyle/>
          <a:p>
            <a:r>
              <a:rPr lang="es-AR" sz="1050" b="1" dirty="0"/>
              <a:t>33.632</a:t>
            </a:r>
          </a:p>
        </p:txBody>
      </p:sp>
      <p:sp>
        <p:nvSpPr>
          <p:cNvPr id="8" name="TextBox 7">
            <a:extLst>
              <a:ext uri="{FF2B5EF4-FFF2-40B4-BE49-F238E27FC236}">
                <a16:creationId xmlns:a16="http://schemas.microsoft.com/office/drawing/2014/main" xmlns="" id="{15688B63-24D8-4D76-8207-6B3C0F4B08A7}"/>
              </a:ext>
            </a:extLst>
          </p:cNvPr>
          <p:cNvSpPr txBox="1"/>
          <p:nvPr/>
        </p:nvSpPr>
        <p:spPr>
          <a:xfrm>
            <a:off x="4789054" y="1956356"/>
            <a:ext cx="628072" cy="261610"/>
          </a:xfrm>
          <a:prstGeom prst="rect">
            <a:avLst/>
          </a:prstGeom>
          <a:solidFill>
            <a:schemeClr val="accent2"/>
          </a:solidFill>
        </p:spPr>
        <p:txBody>
          <a:bodyPr wrap="square" rtlCol="0">
            <a:spAutoFit/>
          </a:bodyPr>
          <a:lstStyle/>
          <a:p>
            <a:r>
              <a:rPr lang="es-AR" sz="1050" b="1" dirty="0"/>
              <a:t>14.982</a:t>
            </a:r>
          </a:p>
        </p:txBody>
      </p:sp>
      <p:sp>
        <p:nvSpPr>
          <p:cNvPr id="9" name="TextBox 8">
            <a:extLst>
              <a:ext uri="{FF2B5EF4-FFF2-40B4-BE49-F238E27FC236}">
                <a16:creationId xmlns:a16="http://schemas.microsoft.com/office/drawing/2014/main" xmlns="" id="{A3AF70D0-CCA9-449D-8E9F-8521F8B0EC08}"/>
              </a:ext>
            </a:extLst>
          </p:cNvPr>
          <p:cNvSpPr txBox="1"/>
          <p:nvPr/>
        </p:nvSpPr>
        <p:spPr>
          <a:xfrm>
            <a:off x="3883891" y="2381229"/>
            <a:ext cx="628072" cy="261610"/>
          </a:xfrm>
          <a:prstGeom prst="rect">
            <a:avLst/>
          </a:prstGeom>
          <a:solidFill>
            <a:schemeClr val="accent2"/>
          </a:solidFill>
        </p:spPr>
        <p:txBody>
          <a:bodyPr wrap="square" rtlCol="0">
            <a:spAutoFit/>
          </a:bodyPr>
          <a:lstStyle/>
          <a:p>
            <a:r>
              <a:rPr lang="es-AR" sz="1050" b="1" dirty="0"/>
              <a:t>7.366</a:t>
            </a:r>
          </a:p>
        </p:txBody>
      </p:sp>
      <p:sp>
        <p:nvSpPr>
          <p:cNvPr id="10" name="TextBox 9">
            <a:extLst>
              <a:ext uri="{FF2B5EF4-FFF2-40B4-BE49-F238E27FC236}">
                <a16:creationId xmlns:a16="http://schemas.microsoft.com/office/drawing/2014/main" xmlns="" id="{7A016F86-ECAA-4BAD-B7FB-0EB5D72BEC17}"/>
              </a:ext>
            </a:extLst>
          </p:cNvPr>
          <p:cNvSpPr txBox="1"/>
          <p:nvPr/>
        </p:nvSpPr>
        <p:spPr>
          <a:xfrm>
            <a:off x="3255819" y="2775802"/>
            <a:ext cx="568036" cy="253725"/>
          </a:xfrm>
          <a:prstGeom prst="rect">
            <a:avLst/>
          </a:prstGeom>
          <a:solidFill>
            <a:schemeClr val="accent2"/>
          </a:solidFill>
        </p:spPr>
        <p:txBody>
          <a:bodyPr wrap="square" rtlCol="0">
            <a:spAutoFit/>
          </a:bodyPr>
          <a:lstStyle/>
          <a:p>
            <a:r>
              <a:rPr lang="es-AR" sz="1050" b="1" dirty="0"/>
              <a:t>3.843</a:t>
            </a:r>
          </a:p>
        </p:txBody>
      </p:sp>
      <p:sp>
        <p:nvSpPr>
          <p:cNvPr id="11" name="TextBox 10">
            <a:extLst>
              <a:ext uri="{FF2B5EF4-FFF2-40B4-BE49-F238E27FC236}">
                <a16:creationId xmlns:a16="http://schemas.microsoft.com/office/drawing/2014/main" xmlns="" id="{1609E2E2-535D-4776-87CE-9A79845FFD83}"/>
              </a:ext>
            </a:extLst>
          </p:cNvPr>
          <p:cNvSpPr txBox="1"/>
          <p:nvPr/>
        </p:nvSpPr>
        <p:spPr>
          <a:xfrm>
            <a:off x="3223491" y="3205293"/>
            <a:ext cx="507999" cy="253916"/>
          </a:xfrm>
          <a:prstGeom prst="rect">
            <a:avLst/>
          </a:prstGeom>
          <a:solidFill>
            <a:schemeClr val="accent2"/>
          </a:solidFill>
        </p:spPr>
        <p:txBody>
          <a:bodyPr wrap="square" rtlCol="0">
            <a:spAutoFit/>
          </a:bodyPr>
          <a:lstStyle/>
          <a:p>
            <a:r>
              <a:rPr lang="es-AR" sz="1050" b="1" dirty="0"/>
              <a:t>3.087</a:t>
            </a:r>
          </a:p>
        </p:txBody>
      </p:sp>
      <p:sp>
        <p:nvSpPr>
          <p:cNvPr id="12" name="TextBox 11">
            <a:extLst>
              <a:ext uri="{FF2B5EF4-FFF2-40B4-BE49-F238E27FC236}">
                <a16:creationId xmlns:a16="http://schemas.microsoft.com/office/drawing/2014/main" xmlns="" id="{893E878D-6E07-4C36-887F-7B306BEAB4C9}"/>
              </a:ext>
            </a:extLst>
          </p:cNvPr>
          <p:cNvSpPr txBox="1"/>
          <p:nvPr/>
        </p:nvSpPr>
        <p:spPr>
          <a:xfrm>
            <a:off x="3447472" y="3616423"/>
            <a:ext cx="568036" cy="253725"/>
          </a:xfrm>
          <a:prstGeom prst="rect">
            <a:avLst/>
          </a:prstGeom>
          <a:solidFill>
            <a:schemeClr val="bg1"/>
          </a:solidFill>
        </p:spPr>
        <p:txBody>
          <a:bodyPr wrap="square" rtlCol="0">
            <a:spAutoFit/>
          </a:bodyPr>
          <a:lstStyle/>
          <a:p>
            <a:r>
              <a:rPr lang="es-AR" sz="1050" b="1" dirty="0"/>
              <a:t>1.531</a:t>
            </a:r>
          </a:p>
        </p:txBody>
      </p:sp>
      <p:sp>
        <p:nvSpPr>
          <p:cNvPr id="13" name="TextBox 12">
            <a:extLst>
              <a:ext uri="{FF2B5EF4-FFF2-40B4-BE49-F238E27FC236}">
                <a16:creationId xmlns:a16="http://schemas.microsoft.com/office/drawing/2014/main" xmlns="" id="{B54E6401-86A1-4342-B701-A3FE92F3A1AD}"/>
              </a:ext>
            </a:extLst>
          </p:cNvPr>
          <p:cNvSpPr txBox="1"/>
          <p:nvPr/>
        </p:nvSpPr>
        <p:spPr>
          <a:xfrm>
            <a:off x="3315855" y="4048002"/>
            <a:ext cx="568036" cy="253725"/>
          </a:xfrm>
          <a:prstGeom prst="rect">
            <a:avLst/>
          </a:prstGeom>
          <a:solidFill>
            <a:schemeClr val="bg1"/>
          </a:solidFill>
        </p:spPr>
        <p:txBody>
          <a:bodyPr wrap="square" rtlCol="0">
            <a:spAutoFit/>
          </a:bodyPr>
          <a:lstStyle/>
          <a:p>
            <a:r>
              <a:rPr lang="es-AR" sz="1050" b="1" dirty="0"/>
              <a:t>540</a:t>
            </a:r>
          </a:p>
        </p:txBody>
      </p:sp>
      <p:sp>
        <p:nvSpPr>
          <p:cNvPr id="14" name="TextBox 13">
            <a:extLst>
              <a:ext uri="{FF2B5EF4-FFF2-40B4-BE49-F238E27FC236}">
                <a16:creationId xmlns:a16="http://schemas.microsoft.com/office/drawing/2014/main" xmlns="" id="{02FE91BF-6ED9-4B69-9F2E-D65DCD18AE68}"/>
              </a:ext>
            </a:extLst>
          </p:cNvPr>
          <p:cNvSpPr txBox="1"/>
          <p:nvPr/>
        </p:nvSpPr>
        <p:spPr>
          <a:xfrm>
            <a:off x="3281835" y="4469827"/>
            <a:ext cx="568036" cy="253725"/>
          </a:xfrm>
          <a:prstGeom prst="rect">
            <a:avLst/>
          </a:prstGeom>
          <a:solidFill>
            <a:schemeClr val="bg1"/>
          </a:solidFill>
        </p:spPr>
        <p:txBody>
          <a:bodyPr wrap="square" rtlCol="0">
            <a:spAutoFit/>
          </a:bodyPr>
          <a:lstStyle/>
          <a:p>
            <a:r>
              <a:rPr lang="es-AR" sz="1050" b="1" dirty="0"/>
              <a:t>155</a:t>
            </a:r>
          </a:p>
        </p:txBody>
      </p:sp>
      <p:sp>
        <p:nvSpPr>
          <p:cNvPr id="15" name="TextBox 14">
            <a:extLst>
              <a:ext uri="{FF2B5EF4-FFF2-40B4-BE49-F238E27FC236}">
                <a16:creationId xmlns:a16="http://schemas.microsoft.com/office/drawing/2014/main" xmlns="" id="{ECB19E0B-AEC8-4777-8775-6713B6CDB4D3}"/>
              </a:ext>
            </a:extLst>
          </p:cNvPr>
          <p:cNvSpPr txBox="1"/>
          <p:nvPr/>
        </p:nvSpPr>
        <p:spPr>
          <a:xfrm>
            <a:off x="3226417" y="4848849"/>
            <a:ext cx="568036" cy="253725"/>
          </a:xfrm>
          <a:prstGeom prst="rect">
            <a:avLst/>
          </a:prstGeom>
          <a:solidFill>
            <a:schemeClr val="bg1"/>
          </a:solidFill>
        </p:spPr>
        <p:txBody>
          <a:bodyPr wrap="square" rtlCol="0">
            <a:spAutoFit/>
          </a:bodyPr>
          <a:lstStyle/>
          <a:p>
            <a:r>
              <a:rPr lang="es-AR" sz="1050" b="1" dirty="0"/>
              <a:t>38</a:t>
            </a:r>
          </a:p>
        </p:txBody>
      </p:sp>
      <p:sp>
        <p:nvSpPr>
          <p:cNvPr id="16" name="TextBox 15">
            <a:extLst>
              <a:ext uri="{FF2B5EF4-FFF2-40B4-BE49-F238E27FC236}">
                <a16:creationId xmlns:a16="http://schemas.microsoft.com/office/drawing/2014/main" xmlns="" id="{5611452E-A9E6-45F7-BF41-0DEF8A2AF7BC}"/>
              </a:ext>
            </a:extLst>
          </p:cNvPr>
          <p:cNvSpPr txBox="1"/>
          <p:nvPr/>
        </p:nvSpPr>
        <p:spPr>
          <a:xfrm>
            <a:off x="3283299" y="5270674"/>
            <a:ext cx="568036" cy="253725"/>
          </a:xfrm>
          <a:prstGeom prst="rect">
            <a:avLst/>
          </a:prstGeom>
          <a:solidFill>
            <a:schemeClr val="bg1"/>
          </a:solidFill>
        </p:spPr>
        <p:txBody>
          <a:bodyPr wrap="square" rtlCol="0">
            <a:spAutoFit/>
          </a:bodyPr>
          <a:lstStyle/>
          <a:p>
            <a:r>
              <a:rPr lang="es-AR" sz="1050" b="1" dirty="0"/>
              <a:t>11</a:t>
            </a:r>
          </a:p>
        </p:txBody>
      </p:sp>
      <p:sp>
        <p:nvSpPr>
          <p:cNvPr id="3" name="TextBox 2">
            <a:extLst>
              <a:ext uri="{FF2B5EF4-FFF2-40B4-BE49-F238E27FC236}">
                <a16:creationId xmlns:a16="http://schemas.microsoft.com/office/drawing/2014/main" xmlns="" id="{85D37874-F85B-4941-A876-9E07A1BCBA1B}"/>
              </a:ext>
            </a:extLst>
          </p:cNvPr>
          <p:cNvSpPr txBox="1"/>
          <p:nvPr/>
        </p:nvSpPr>
        <p:spPr>
          <a:xfrm>
            <a:off x="877455" y="748120"/>
            <a:ext cx="8201353" cy="784830"/>
          </a:xfrm>
          <a:prstGeom prst="rect">
            <a:avLst/>
          </a:prstGeom>
          <a:solidFill>
            <a:schemeClr val="bg1"/>
          </a:solidFill>
        </p:spPr>
        <p:txBody>
          <a:bodyPr wrap="square" rtlCol="0">
            <a:spAutoFit/>
          </a:bodyPr>
          <a:lstStyle/>
          <a:p>
            <a:pPr algn="ctr"/>
            <a:r>
              <a:rPr lang="es-AR" sz="1500" b="1" dirty="0"/>
              <a:t>Mortalidad por enfermedades del sistema respiratorio (Capítulo X, J00-J99, CIE 10) por grupos de causas. Número de muertes y porcentaje sobre el total de muertes del capítulo. Argentina, 2016</a:t>
            </a:r>
          </a:p>
          <a:p>
            <a:pPr algn="ctr"/>
            <a:endParaRPr lang="es-AR" sz="1500" b="1" dirty="0"/>
          </a:p>
        </p:txBody>
      </p:sp>
    </p:spTree>
    <p:extLst>
      <p:ext uri="{BB962C8B-B14F-4D97-AF65-F5344CB8AC3E}">
        <p14:creationId xmlns:p14="http://schemas.microsoft.com/office/powerpoint/2010/main" val="9580340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a:extLst>
              <a:ext uri="{FF2B5EF4-FFF2-40B4-BE49-F238E27FC236}">
                <a16:creationId xmlns:a16="http://schemas.microsoft.com/office/drawing/2014/main" xmlns="" id="{2748248B-B5F9-4240-8F78-26E2DE25023A}"/>
              </a:ext>
            </a:extLst>
          </p:cNvPr>
          <p:cNvSpPr txBox="1">
            <a:spLocks/>
          </p:cNvSpPr>
          <p:nvPr/>
        </p:nvSpPr>
        <p:spPr>
          <a:xfrm>
            <a:off x="571732" y="1117735"/>
            <a:ext cx="8979175" cy="892730"/>
          </a:xfrm>
          <a:prstGeom prst="rect">
            <a:avLst/>
          </a:prstGeom>
        </p:spPr>
        <p:txBody>
          <a:bodyPr vert="horz" lIns="88053" tIns="44027" rIns="88053" bIns="44027" rtlCol="0" anchor="ctr" anchorCtr="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s-AR" sz="2800" b="1" dirty="0">
                <a:solidFill>
                  <a:schemeClr val="tx1"/>
                </a:solidFill>
                <a:latin typeface="Arial Black" panose="020B0A04020102020204" pitchFamily="34" charset="0"/>
              </a:rPr>
              <a:t>Situación actual de las Enfermedades Respiratorias Crónicas</a:t>
            </a:r>
          </a:p>
        </p:txBody>
      </p:sp>
      <p:grpSp>
        <p:nvGrpSpPr>
          <p:cNvPr id="10" name="Group 9">
            <a:extLst>
              <a:ext uri="{FF2B5EF4-FFF2-40B4-BE49-F238E27FC236}">
                <a16:creationId xmlns:a16="http://schemas.microsoft.com/office/drawing/2014/main" xmlns="" id="{C1C4DFAC-8222-4B22-A795-63087E1C5FC6}"/>
              </a:ext>
            </a:extLst>
          </p:cNvPr>
          <p:cNvGrpSpPr/>
          <p:nvPr/>
        </p:nvGrpSpPr>
        <p:grpSpPr>
          <a:xfrm>
            <a:off x="197468" y="6057184"/>
            <a:ext cx="9511064" cy="677546"/>
            <a:chOff x="158609" y="5982835"/>
            <a:chExt cx="9511064" cy="677546"/>
          </a:xfrm>
        </p:grpSpPr>
        <p:pic>
          <p:nvPicPr>
            <p:cNvPr id="5" name="Picture 4">
              <a:extLst>
                <a:ext uri="{FF2B5EF4-FFF2-40B4-BE49-F238E27FC236}">
                  <a16:creationId xmlns:a16="http://schemas.microsoft.com/office/drawing/2014/main" xmlns="" id="{7422921A-D485-40B7-889B-62C181ED120E}"/>
                </a:ext>
              </a:extLst>
            </p:cNvPr>
            <p:cNvPicPr>
              <a:picLocks noChangeAspect="1"/>
            </p:cNvPicPr>
            <p:nvPr/>
          </p:nvPicPr>
          <p:blipFill rotWithShape="1">
            <a:blip r:embed="rId2"/>
            <a:srcRect l="30750" t="81612" r="18528" b="10231"/>
            <a:stretch/>
          </p:blipFill>
          <p:spPr>
            <a:xfrm>
              <a:off x="3643868" y="6023018"/>
              <a:ext cx="6025805" cy="545114"/>
            </a:xfrm>
            <a:prstGeom prst="rect">
              <a:avLst/>
            </a:prstGeom>
          </p:spPr>
        </p:pic>
        <p:pic>
          <p:nvPicPr>
            <p:cNvPr id="8" name="Imagen 11" descr="ENCABEZADO-01">
              <a:extLst>
                <a:ext uri="{FF2B5EF4-FFF2-40B4-BE49-F238E27FC236}">
                  <a16:creationId xmlns:a16="http://schemas.microsoft.com/office/drawing/2014/main" xmlns="" id="{77286DDF-CF5A-4E23-9B87-6B12B690F91F}"/>
                </a:ext>
              </a:extLst>
            </p:cNvPr>
            <p:cNvPicPr/>
            <p:nvPr/>
          </p:nvPicPr>
          <p:blipFill rotWithShape="1">
            <a:blip r:embed="rId3" cstate="print">
              <a:extLst>
                <a:ext uri="{28A0092B-C50C-407E-A947-70E740481C1C}">
                  <a14:useLocalDpi xmlns:a14="http://schemas.microsoft.com/office/drawing/2010/main" val="0"/>
                </a:ext>
              </a:extLst>
            </a:blip>
            <a:srcRect l="22173" r="36636"/>
            <a:stretch/>
          </p:blipFill>
          <p:spPr bwMode="auto">
            <a:xfrm>
              <a:off x="990660" y="5982836"/>
              <a:ext cx="2512292" cy="677545"/>
            </a:xfrm>
            <a:prstGeom prst="rect">
              <a:avLst/>
            </a:prstGeom>
            <a:noFill/>
            <a:ln>
              <a:noFill/>
            </a:ln>
          </p:spPr>
        </p:pic>
        <p:pic>
          <p:nvPicPr>
            <p:cNvPr id="9" name="Imagen 11" descr="ENCABEZADO-01">
              <a:extLst>
                <a:ext uri="{FF2B5EF4-FFF2-40B4-BE49-F238E27FC236}">
                  <a16:creationId xmlns:a16="http://schemas.microsoft.com/office/drawing/2014/main" xmlns="" id="{A846312D-343A-4E06-A1E3-B7D26563B3A2}"/>
                </a:ext>
              </a:extLst>
            </p:cNvPr>
            <p:cNvPicPr/>
            <p:nvPr/>
          </p:nvPicPr>
          <p:blipFill rotWithShape="1">
            <a:blip r:embed="rId3" cstate="print">
              <a:extLst>
                <a:ext uri="{28A0092B-C50C-407E-A947-70E740481C1C}">
                  <a14:useLocalDpi xmlns:a14="http://schemas.microsoft.com/office/drawing/2010/main" val="0"/>
                </a:ext>
              </a:extLst>
            </a:blip>
            <a:srcRect l="1" r="88668"/>
            <a:stretch/>
          </p:blipFill>
          <p:spPr bwMode="auto">
            <a:xfrm>
              <a:off x="158609" y="5982835"/>
              <a:ext cx="691135" cy="677545"/>
            </a:xfrm>
            <a:prstGeom prst="rect">
              <a:avLst/>
            </a:prstGeom>
            <a:noFill/>
            <a:ln>
              <a:noFill/>
            </a:ln>
          </p:spPr>
        </p:pic>
      </p:grpSp>
      <p:sp>
        <p:nvSpPr>
          <p:cNvPr id="2" name="TextBox 1">
            <a:extLst>
              <a:ext uri="{FF2B5EF4-FFF2-40B4-BE49-F238E27FC236}">
                <a16:creationId xmlns:a16="http://schemas.microsoft.com/office/drawing/2014/main" xmlns="" id="{FA792AAB-E332-4030-B2AA-60843902A1BC}"/>
              </a:ext>
            </a:extLst>
          </p:cNvPr>
          <p:cNvSpPr txBox="1"/>
          <p:nvPr/>
        </p:nvSpPr>
        <p:spPr>
          <a:xfrm>
            <a:off x="737080" y="3050715"/>
            <a:ext cx="8625885" cy="954107"/>
          </a:xfrm>
          <a:prstGeom prst="rect">
            <a:avLst/>
          </a:prstGeom>
          <a:noFill/>
        </p:spPr>
        <p:txBody>
          <a:bodyPr wrap="square" rtlCol="0">
            <a:spAutoFit/>
          </a:bodyPr>
          <a:lstStyle/>
          <a:p>
            <a:pPr algn="ctr"/>
            <a:r>
              <a:rPr lang="es-AR" sz="2800" dirty="0">
                <a:latin typeface="Arial Black" panose="020B0A04020102020204" pitchFamily="34" charset="0"/>
              </a:rPr>
              <a:t>Mortalidad por EPOC y Asma: distribución y tendencia.</a:t>
            </a:r>
          </a:p>
        </p:txBody>
      </p:sp>
      <p:grpSp>
        <p:nvGrpSpPr>
          <p:cNvPr id="13" name="Group 12">
            <a:extLst>
              <a:ext uri="{FF2B5EF4-FFF2-40B4-BE49-F238E27FC236}">
                <a16:creationId xmlns:a16="http://schemas.microsoft.com/office/drawing/2014/main" xmlns="" id="{DFACB14C-C19E-4698-89AD-F4F35F1CE107}"/>
              </a:ext>
            </a:extLst>
          </p:cNvPr>
          <p:cNvGrpSpPr/>
          <p:nvPr/>
        </p:nvGrpSpPr>
        <p:grpSpPr>
          <a:xfrm>
            <a:off x="571732" y="43433"/>
            <a:ext cx="8979175" cy="995103"/>
            <a:chOff x="571732" y="43433"/>
            <a:chExt cx="8979175" cy="995103"/>
          </a:xfrm>
        </p:grpSpPr>
        <p:pic>
          <p:nvPicPr>
            <p:cNvPr id="11" name="Picture 10">
              <a:extLst>
                <a:ext uri="{FF2B5EF4-FFF2-40B4-BE49-F238E27FC236}">
                  <a16:creationId xmlns:a16="http://schemas.microsoft.com/office/drawing/2014/main" xmlns="" id="{86D36AEC-314F-44B5-A5C9-B8958E926417}"/>
                </a:ext>
              </a:extLst>
            </p:cNvPr>
            <p:cNvPicPr>
              <a:picLocks noChangeAspect="1"/>
            </p:cNvPicPr>
            <p:nvPr/>
          </p:nvPicPr>
          <p:blipFill rotWithShape="1">
            <a:blip r:embed="rId4"/>
            <a:srcRect l="12500" t="21751" r="13753" b="70028"/>
            <a:stretch/>
          </p:blipFill>
          <p:spPr>
            <a:xfrm>
              <a:off x="571732" y="43433"/>
              <a:ext cx="8706276" cy="547694"/>
            </a:xfrm>
            <a:prstGeom prst="rect">
              <a:avLst/>
            </a:prstGeom>
            <a:ln w="19050">
              <a:noFill/>
            </a:ln>
          </p:spPr>
        </p:pic>
        <p:pic>
          <p:nvPicPr>
            <p:cNvPr id="12" name="Picture 11">
              <a:extLst>
                <a:ext uri="{FF2B5EF4-FFF2-40B4-BE49-F238E27FC236}">
                  <a16:creationId xmlns:a16="http://schemas.microsoft.com/office/drawing/2014/main" xmlns="" id="{00AAF0DF-75A2-4603-ABD7-025A93A4377C}"/>
                </a:ext>
              </a:extLst>
            </p:cNvPr>
            <p:cNvPicPr>
              <a:picLocks noChangeAspect="1"/>
            </p:cNvPicPr>
            <p:nvPr/>
          </p:nvPicPr>
          <p:blipFill rotWithShape="1">
            <a:blip r:embed="rId4"/>
            <a:srcRect l="12500" t="38091" r="13753" b="54543"/>
            <a:stretch/>
          </p:blipFill>
          <p:spPr>
            <a:xfrm>
              <a:off x="571732" y="547787"/>
              <a:ext cx="8979175" cy="490749"/>
            </a:xfrm>
            <a:prstGeom prst="rect">
              <a:avLst/>
            </a:prstGeom>
            <a:ln w="19050">
              <a:noFill/>
            </a:ln>
          </p:spPr>
        </p:pic>
      </p:grpSp>
      <p:sp>
        <p:nvSpPr>
          <p:cNvPr id="14" name="Rectangle 13">
            <a:extLst>
              <a:ext uri="{FF2B5EF4-FFF2-40B4-BE49-F238E27FC236}">
                <a16:creationId xmlns:a16="http://schemas.microsoft.com/office/drawing/2014/main" xmlns="" id="{5AB8748A-253F-4EE7-94A3-3F19D4A592E6}"/>
              </a:ext>
            </a:extLst>
          </p:cNvPr>
          <p:cNvSpPr/>
          <p:nvPr/>
        </p:nvSpPr>
        <p:spPr>
          <a:xfrm>
            <a:off x="571732" y="43433"/>
            <a:ext cx="8791233" cy="995103"/>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39244607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a:extLst>
              <a:ext uri="{FF2B5EF4-FFF2-40B4-BE49-F238E27FC236}">
                <a16:creationId xmlns:a16="http://schemas.microsoft.com/office/drawing/2014/main" xmlns="" id="{2748248B-B5F9-4240-8F78-26E2DE25023A}"/>
              </a:ext>
            </a:extLst>
          </p:cNvPr>
          <p:cNvSpPr txBox="1">
            <a:spLocks/>
          </p:cNvSpPr>
          <p:nvPr/>
        </p:nvSpPr>
        <p:spPr>
          <a:xfrm>
            <a:off x="571732" y="1117735"/>
            <a:ext cx="8979175" cy="892730"/>
          </a:xfrm>
          <a:prstGeom prst="rect">
            <a:avLst/>
          </a:prstGeom>
        </p:spPr>
        <p:txBody>
          <a:bodyPr vert="horz" lIns="88053" tIns="44027" rIns="88053" bIns="44027" rtlCol="0" anchor="ctr" anchorCtr="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s-AR" sz="2800" b="1" dirty="0">
                <a:solidFill>
                  <a:schemeClr val="tx1"/>
                </a:solidFill>
                <a:latin typeface="Arial Black" panose="020B0A04020102020204" pitchFamily="34" charset="0"/>
              </a:rPr>
              <a:t>Situación actual de las Enfermedades Respiratorias Crónicas</a:t>
            </a:r>
          </a:p>
        </p:txBody>
      </p:sp>
      <p:grpSp>
        <p:nvGrpSpPr>
          <p:cNvPr id="10" name="Group 9">
            <a:extLst>
              <a:ext uri="{FF2B5EF4-FFF2-40B4-BE49-F238E27FC236}">
                <a16:creationId xmlns:a16="http://schemas.microsoft.com/office/drawing/2014/main" xmlns="" id="{C1C4DFAC-8222-4B22-A795-63087E1C5FC6}"/>
              </a:ext>
            </a:extLst>
          </p:cNvPr>
          <p:cNvGrpSpPr/>
          <p:nvPr/>
        </p:nvGrpSpPr>
        <p:grpSpPr>
          <a:xfrm>
            <a:off x="197468" y="6057184"/>
            <a:ext cx="9511064" cy="677546"/>
            <a:chOff x="158609" y="5982835"/>
            <a:chExt cx="9511064" cy="677546"/>
          </a:xfrm>
        </p:grpSpPr>
        <p:pic>
          <p:nvPicPr>
            <p:cNvPr id="5" name="Picture 4">
              <a:extLst>
                <a:ext uri="{FF2B5EF4-FFF2-40B4-BE49-F238E27FC236}">
                  <a16:creationId xmlns:a16="http://schemas.microsoft.com/office/drawing/2014/main" xmlns="" id="{7422921A-D485-40B7-889B-62C181ED120E}"/>
                </a:ext>
              </a:extLst>
            </p:cNvPr>
            <p:cNvPicPr>
              <a:picLocks noChangeAspect="1"/>
            </p:cNvPicPr>
            <p:nvPr/>
          </p:nvPicPr>
          <p:blipFill rotWithShape="1">
            <a:blip r:embed="rId2"/>
            <a:srcRect l="30750" t="81612" r="18528" b="10231"/>
            <a:stretch/>
          </p:blipFill>
          <p:spPr>
            <a:xfrm>
              <a:off x="3643868" y="6023018"/>
              <a:ext cx="6025805" cy="545114"/>
            </a:xfrm>
            <a:prstGeom prst="rect">
              <a:avLst/>
            </a:prstGeom>
          </p:spPr>
        </p:pic>
        <p:pic>
          <p:nvPicPr>
            <p:cNvPr id="8" name="Imagen 11" descr="ENCABEZADO-01">
              <a:extLst>
                <a:ext uri="{FF2B5EF4-FFF2-40B4-BE49-F238E27FC236}">
                  <a16:creationId xmlns:a16="http://schemas.microsoft.com/office/drawing/2014/main" xmlns="" id="{77286DDF-CF5A-4E23-9B87-6B12B690F91F}"/>
                </a:ext>
              </a:extLst>
            </p:cNvPr>
            <p:cNvPicPr/>
            <p:nvPr/>
          </p:nvPicPr>
          <p:blipFill rotWithShape="1">
            <a:blip r:embed="rId3" cstate="print">
              <a:extLst>
                <a:ext uri="{28A0092B-C50C-407E-A947-70E740481C1C}">
                  <a14:useLocalDpi xmlns:a14="http://schemas.microsoft.com/office/drawing/2010/main" val="0"/>
                </a:ext>
              </a:extLst>
            </a:blip>
            <a:srcRect l="22173" r="36636"/>
            <a:stretch/>
          </p:blipFill>
          <p:spPr bwMode="auto">
            <a:xfrm>
              <a:off x="990660" y="5982836"/>
              <a:ext cx="2512292" cy="677545"/>
            </a:xfrm>
            <a:prstGeom prst="rect">
              <a:avLst/>
            </a:prstGeom>
            <a:noFill/>
            <a:ln>
              <a:noFill/>
            </a:ln>
          </p:spPr>
        </p:pic>
        <p:pic>
          <p:nvPicPr>
            <p:cNvPr id="9" name="Imagen 11" descr="ENCABEZADO-01">
              <a:extLst>
                <a:ext uri="{FF2B5EF4-FFF2-40B4-BE49-F238E27FC236}">
                  <a16:creationId xmlns:a16="http://schemas.microsoft.com/office/drawing/2014/main" xmlns="" id="{A846312D-343A-4E06-A1E3-B7D26563B3A2}"/>
                </a:ext>
              </a:extLst>
            </p:cNvPr>
            <p:cNvPicPr/>
            <p:nvPr/>
          </p:nvPicPr>
          <p:blipFill rotWithShape="1">
            <a:blip r:embed="rId3" cstate="print">
              <a:extLst>
                <a:ext uri="{28A0092B-C50C-407E-A947-70E740481C1C}">
                  <a14:useLocalDpi xmlns:a14="http://schemas.microsoft.com/office/drawing/2010/main" val="0"/>
                </a:ext>
              </a:extLst>
            </a:blip>
            <a:srcRect l="1" r="88668"/>
            <a:stretch/>
          </p:blipFill>
          <p:spPr bwMode="auto">
            <a:xfrm>
              <a:off x="158609" y="5982835"/>
              <a:ext cx="691135" cy="677545"/>
            </a:xfrm>
            <a:prstGeom prst="rect">
              <a:avLst/>
            </a:prstGeom>
            <a:noFill/>
            <a:ln>
              <a:noFill/>
            </a:ln>
          </p:spPr>
        </p:pic>
      </p:grpSp>
      <p:sp>
        <p:nvSpPr>
          <p:cNvPr id="2" name="TextBox 1">
            <a:extLst>
              <a:ext uri="{FF2B5EF4-FFF2-40B4-BE49-F238E27FC236}">
                <a16:creationId xmlns:a16="http://schemas.microsoft.com/office/drawing/2014/main" xmlns="" id="{FA792AAB-E332-4030-B2AA-60843902A1BC}"/>
              </a:ext>
            </a:extLst>
          </p:cNvPr>
          <p:cNvSpPr txBox="1"/>
          <p:nvPr/>
        </p:nvSpPr>
        <p:spPr>
          <a:xfrm>
            <a:off x="737080" y="3050715"/>
            <a:ext cx="8625885" cy="954107"/>
          </a:xfrm>
          <a:prstGeom prst="rect">
            <a:avLst/>
          </a:prstGeom>
          <a:noFill/>
        </p:spPr>
        <p:txBody>
          <a:bodyPr wrap="square" rtlCol="0">
            <a:spAutoFit/>
          </a:bodyPr>
          <a:lstStyle/>
          <a:p>
            <a:pPr algn="ctr"/>
            <a:r>
              <a:rPr lang="es-AR" sz="2800" dirty="0">
                <a:latin typeface="Arial Black" panose="020B0A04020102020204" pitchFamily="34" charset="0"/>
              </a:rPr>
              <a:t>Mortalidad por EPOC: distribución y tendencia.</a:t>
            </a:r>
          </a:p>
        </p:txBody>
      </p:sp>
      <p:grpSp>
        <p:nvGrpSpPr>
          <p:cNvPr id="13" name="Group 12">
            <a:extLst>
              <a:ext uri="{FF2B5EF4-FFF2-40B4-BE49-F238E27FC236}">
                <a16:creationId xmlns:a16="http://schemas.microsoft.com/office/drawing/2014/main" xmlns="" id="{DFACB14C-C19E-4698-89AD-F4F35F1CE107}"/>
              </a:ext>
            </a:extLst>
          </p:cNvPr>
          <p:cNvGrpSpPr/>
          <p:nvPr/>
        </p:nvGrpSpPr>
        <p:grpSpPr>
          <a:xfrm>
            <a:off x="571732" y="43433"/>
            <a:ext cx="8979175" cy="995103"/>
            <a:chOff x="571732" y="43433"/>
            <a:chExt cx="8979175" cy="995103"/>
          </a:xfrm>
        </p:grpSpPr>
        <p:pic>
          <p:nvPicPr>
            <p:cNvPr id="11" name="Picture 10">
              <a:extLst>
                <a:ext uri="{FF2B5EF4-FFF2-40B4-BE49-F238E27FC236}">
                  <a16:creationId xmlns:a16="http://schemas.microsoft.com/office/drawing/2014/main" xmlns="" id="{86D36AEC-314F-44B5-A5C9-B8958E926417}"/>
                </a:ext>
              </a:extLst>
            </p:cNvPr>
            <p:cNvPicPr>
              <a:picLocks noChangeAspect="1"/>
            </p:cNvPicPr>
            <p:nvPr/>
          </p:nvPicPr>
          <p:blipFill rotWithShape="1">
            <a:blip r:embed="rId4"/>
            <a:srcRect l="12500" t="21751" r="13753" b="70028"/>
            <a:stretch/>
          </p:blipFill>
          <p:spPr>
            <a:xfrm>
              <a:off x="571732" y="43433"/>
              <a:ext cx="8706276" cy="547694"/>
            </a:xfrm>
            <a:prstGeom prst="rect">
              <a:avLst/>
            </a:prstGeom>
            <a:ln w="19050">
              <a:noFill/>
            </a:ln>
          </p:spPr>
        </p:pic>
        <p:pic>
          <p:nvPicPr>
            <p:cNvPr id="12" name="Picture 11">
              <a:extLst>
                <a:ext uri="{FF2B5EF4-FFF2-40B4-BE49-F238E27FC236}">
                  <a16:creationId xmlns:a16="http://schemas.microsoft.com/office/drawing/2014/main" xmlns="" id="{00AAF0DF-75A2-4603-ABD7-025A93A4377C}"/>
                </a:ext>
              </a:extLst>
            </p:cNvPr>
            <p:cNvPicPr>
              <a:picLocks noChangeAspect="1"/>
            </p:cNvPicPr>
            <p:nvPr/>
          </p:nvPicPr>
          <p:blipFill rotWithShape="1">
            <a:blip r:embed="rId4"/>
            <a:srcRect l="12500" t="38091" r="13753" b="54543"/>
            <a:stretch/>
          </p:blipFill>
          <p:spPr>
            <a:xfrm>
              <a:off x="571732" y="547787"/>
              <a:ext cx="8979175" cy="490749"/>
            </a:xfrm>
            <a:prstGeom prst="rect">
              <a:avLst/>
            </a:prstGeom>
            <a:ln w="19050">
              <a:noFill/>
            </a:ln>
          </p:spPr>
        </p:pic>
      </p:grpSp>
      <p:sp>
        <p:nvSpPr>
          <p:cNvPr id="14" name="Rectangle 13">
            <a:extLst>
              <a:ext uri="{FF2B5EF4-FFF2-40B4-BE49-F238E27FC236}">
                <a16:creationId xmlns:a16="http://schemas.microsoft.com/office/drawing/2014/main" xmlns="" id="{5AB8748A-253F-4EE7-94A3-3F19D4A592E6}"/>
              </a:ext>
            </a:extLst>
          </p:cNvPr>
          <p:cNvSpPr/>
          <p:nvPr/>
        </p:nvSpPr>
        <p:spPr>
          <a:xfrm>
            <a:off x="571732" y="43433"/>
            <a:ext cx="8791233" cy="995103"/>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29319392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7DF7298E-882F-45EB-98A4-46DD988B3536}"/>
              </a:ext>
            </a:extLst>
          </p:cNvPr>
          <p:cNvPicPr>
            <a:picLocks noChangeAspect="1"/>
          </p:cNvPicPr>
          <p:nvPr/>
        </p:nvPicPr>
        <p:blipFill>
          <a:blip r:embed="rId2"/>
          <a:stretch>
            <a:fillRect/>
          </a:stretch>
        </p:blipFill>
        <p:spPr>
          <a:xfrm>
            <a:off x="292204" y="669154"/>
            <a:ext cx="9309399" cy="6084335"/>
          </a:xfrm>
          <a:prstGeom prst="rect">
            <a:avLst/>
          </a:prstGeom>
        </p:spPr>
      </p:pic>
      <p:sp>
        <p:nvSpPr>
          <p:cNvPr id="5" name="TextBox 4">
            <a:extLst>
              <a:ext uri="{FF2B5EF4-FFF2-40B4-BE49-F238E27FC236}">
                <a16:creationId xmlns:a16="http://schemas.microsoft.com/office/drawing/2014/main" xmlns="" id="{B62B6613-688B-437E-B118-AF1688C39D26}"/>
              </a:ext>
            </a:extLst>
          </p:cNvPr>
          <p:cNvSpPr txBox="1"/>
          <p:nvPr/>
        </p:nvSpPr>
        <p:spPr>
          <a:xfrm>
            <a:off x="304397" y="22823"/>
            <a:ext cx="9297206" cy="584775"/>
          </a:xfrm>
          <a:prstGeom prst="rect">
            <a:avLst/>
          </a:prstGeom>
          <a:noFill/>
        </p:spPr>
        <p:txBody>
          <a:bodyPr wrap="square" rtlCol="0">
            <a:spAutoFit/>
          </a:bodyPr>
          <a:lstStyle/>
          <a:p>
            <a:pPr algn="ctr"/>
            <a:r>
              <a:rPr lang="es-AR" sz="1600" dirty="0">
                <a:latin typeface="Arial Black" panose="020B0A04020102020204" pitchFamily="34" charset="0"/>
              </a:rPr>
              <a:t>A partir de los 40 y hasta los 74 años la mortalidad por EPOC se incrementa, por cada año de vida, un 17% en varones y un 16% en mujeres (p&lt;&lt;0,001)</a:t>
            </a:r>
          </a:p>
        </p:txBody>
      </p:sp>
    </p:spTree>
    <p:extLst>
      <p:ext uri="{BB962C8B-B14F-4D97-AF65-F5344CB8AC3E}">
        <p14:creationId xmlns:p14="http://schemas.microsoft.com/office/powerpoint/2010/main" val="22178787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91C4177B-011A-42D0-9FFA-6458F6557797}"/>
              </a:ext>
            </a:extLst>
          </p:cNvPr>
          <p:cNvSpPr txBox="1"/>
          <p:nvPr/>
        </p:nvSpPr>
        <p:spPr>
          <a:xfrm>
            <a:off x="304397" y="22823"/>
            <a:ext cx="9297206" cy="646331"/>
          </a:xfrm>
          <a:prstGeom prst="rect">
            <a:avLst/>
          </a:prstGeom>
          <a:noFill/>
        </p:spPr>
        <p:txBody>
          <a:bodyPr wrap="square" rtlCol="0">
            <a:spAutoFit/>
          </a:bodyPr>
          <a:lstStyle/>
          <a:p>
            <a:pPr algn="ctr"/>
            <a:r>
              <a:rPr lang="es-AR" dirty="0">
                <a:latin typeface="Arial Black" panose="020B0A04020102020204" pitchFamily="34" charset="0"/>
              </a:rPr>
              <a:t>La mortalidad por EPOC es hasta 4,5 veces más alta entre jurisdicciones de Argentina</a:t>
            </a:r>
          </a:p>
        </p:txBody>
      </p:sp>
      <p:pic>
        <p:nvPicPr>
          <p:cNvPr id="4" name="Picture 3">
            <a:extLst>
              <a:ext uri="{FF2B5EF4-FFF2-40B4-BE49-F238E27FC236}">
                <a16:creationId xmlns:a16="http://schemas.microsoft.com/office/drawing/2014/main" xmlns="" id="{4D991B6E-2F42-4FD1-9A7B-6B961AEAF576}"/>
              </a:ext>
            </a:extLst>
          </p:cNvPr>
          <p:cNvPicPr>
            <a:picLocks noChangeAspect="1"/>
          </p:cNvPicPr>
          <p:nvPr/>
        </p:nvPicPr>
        <p:blipFill>
          <a:blip r:embed="rId2"/>
          <a:stretch>
            <a:fillRect/>
          </a:stretch>
        </p:blipFill>
        <p:spPr>
          <a:xfrm>
            <a:off x="304397" y="669154"/>
            <a:ext cx="9297206" cy="6072142"/>
          </a:xfrm>
          <a:prstGeom prst="rect">
            <a:avLst/>
          </a:prstGeom>
        </p:spPr>
      </p:pic>
    </p:spTree>
    <p:extLst>
      <p:ext uri="{BB962C8B-B14F-4D97-AF65-F5344CB8AC3E}">
        <p14:creationId xmlns:p14="http://schemas.microsoft.com/office/powerpoint/2010/main" val="26619297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DF216433-166C-4276-B649-E60219D8C3FB}"/>
              </a:ext>
            </a:extLst>
          </p:cNvPr>
          <p:cNvPicPr>
            <a:picLocks noChangeAspect="1"/>
          </p:cNvPicPr>
          <p:nvPr/>
        </p:nvPicPr>
        <p:blipFill>
          <a:blip r:embed="rId2"/>
          <a:stretch>
            <a:fillRect/>
          </a:stretch>
        </p:blipFill>
        <p:spPr>
          <a:xfrm>
            <a:off x="304397" y="688204"/>
            <a:ext cx="9297206" cy="6072142"/>
          </a:xfrm>
          <a:prstGeom prst="rect">
            <a:avLst/>
          </a:prstGeom>
        </p:spPr>
      </p:pic>
      <p:sp>
        <p:nvSpPr>
          <p:cNvPr id="4" name="TextBox 3">
            <a:extLst>
              <a:ext uri="{FF2B5EF4-FFF2-40B4-BE49-F238E27FC236}">
                <a16:creationId xmlns:a16="http://schemas.microsoft.com/office/drawing/2014/main" xmlns="" id="{D6520C52-D7AF-4358-A59F-0A2F14FED444}"/>
              </a:ext>
            </a:extLst>
          </p:cNvPr>
          <p:cNvSpPr txBox="1"/>
          <p:nvPr/>
        </p:nvSpPr>
        <p:spPr>
          <a:xfrm>
            <a:off x="5029200" y="1518248"/>
            <a:ext cx="3972327" cy="830997"/>
          </a:xfrm>
          <a:prstGeom prst="rect">
            <a:avLst/>
          </a:prstGeom>
          <a:solidFill>
            <a:schemeClr val="bg1"/>
          </a:solidFill>
          <a:ln>
            <a:solidFill>
              <a:schemeClr val="tx1"/>
            </a:solidFill>
          </a:ln>
        </p:spPr>
        <p:txBody>
          <a:bodyPr wrap="square" rtlCol="0">
            <a:spAutoFit/>
          </a:bodyPr>
          <a:lstStyle/>
          <a:p>
            <a:pPr algn="ctr"/>
            <a:r>
              <a:rPr lang="es-AR" sz="1600" dirty="0">
                <a:latin typeface="Arial Black" panose="020B0A04020102020204" pitchFamily="34" charset="0"/>
              </a:rPr>
              <a:t>La brecha entre jurisdicciones es más en mujeres (10,6 veces más) que en varones (4,8 veces más)</a:t>
            </a:r>
          </a:p>
        </p:txBody>
      </p:sp>
      <p:sp>
        <p:nvSpPr>
          <p:cNvPr id="6" name="TextBox 5">
            <a:extLst>
              <a:ext uri="{FF2B5EF4-FFF2-40B4-BE49-F238E27FC236}">
                <a16:creationId xmlns:a16="http://schemas.microsoft.com/office/drawing/2014/main" xmlns="" id="{E0D2A563-BC29-4EBC-B1DC-545C3C31837B}"/>
              </a:ext>
            </a:extLst>
          </p:cNvPr>
          <p:cNvSpPr txBox="1"/>
          <p:nvPr/>
        </p:nvSpPr>
        <p:spPr>
          <a:xfrm>
            <a:off x="304397" y="0"/>
            <a:ext cx="9297206" cy="646331"/>
          </a:xfrm>
          <a:prstGeom prst="rect">
            <a:avLst/>
          </a:prstGeom>
          <a:noFill/>
        </p:spPr>
        <p:txBody>
          <a:bodyPr wrap="square" rtlCol="0">
            <a:spAutoFit/>
          </a:bodyPr>
          <a:lstStyle/>
          <a:p>
            <a:pPr algn="ctr"/>
            <a:r>
              <a:rPr lang="en-US" dirty="0">
                <a:latin typeface="Arial Black" panose="020B0A04020102020204" pitchFamily="34" charset="0"/>
              </a:rPr>
              <a:t>E</a:t>
            </a:r>
            <a:r>
              <a:rPr lang="es-AR" dirty="0">
                <a:latin typeface="Arial Black" panose="020B0A04020102020204" pitchFamily="34" charset="0"/>
              </a:rPr>
              <a:t>n todas las jurisdicciones, la mortalidad en varones es mayor que en mujeres: </a:t>
            </a:r>
            <a:r>
              <a:rPr lang="en-US" dirty="0">
                <a:latin typeface="Arial Black" panose="020B0A04020102020204" pitchFamily="34" charset="0"/>
              </a:rPr>
              <a:t>L</a:t>
            </a:r>
            <a:r>
              <a:rPr lang="es-AR" dirty="0">
                <a:latin typeface="Arial Black" panose="020B0A04020102020204" pitchFamily="34" charset="0"/>
              </a:rPr>
              <a:t>a diferencia varía entre 1,1 en San Luis y 3,0 en Entre Ríos</a:t>
            </a:r>
          </a:p>
        </p:txBody>
      </p:sp>
    </p:spTree>
    <p:extLst>
      <p:ext uri="{BB962C8B-B14F-4D97-AF65-F5344CB8AC3E}">
        <p14:creationId xmlns:p14="http://schemas.microsoft.com/office/powerpoint/2010/main" val="42406917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AD706593-32C5-447A-A194-C79531FCE876}"/>
              </a:ext>
            </a:extLst>
          </p:cNvPr>
          <p:cNvPicPr>
            <a:picLocks noChangeAspect="1"/>
          </p:cNvPicPr>
          <p:nvPr/>
        </p:nvPicPr>
        <p:blipFill>
          <a:blip r:embed="rId2"/>
          <a:stretch>
            <a:fillRect/>
          </a:stretch>
        </p:blipFill>
        <p:spPr>
          <a:xfrm>
            <a:off x="310494" y="646331"/>
            <a:ext cx="9291109" cy="6066046"/>
          </a:xfrm>
          <a:prstGeom prst="rect">
            <a:avLst/>
          </a:prstGeom>
        </p:spPr>
      </p:pic>
      <p:sp>
        <p:nvSpPr>
          <p:cNvPr id="3" name="TextBox 2">
            <a:extLst>
              <a:ext uri="{FF2B5EF4-FFF2-40B4-BE49-F238E27FC236}">
                <a16:creationId xmlns:a16="http://schemas.microsoft.com/office/drawing/2014/main" xmlns="" id="{5FBD2484-4C8C-49D5-A704-8BD2A7F6DCE5}"/>
              </a:ext>
            </a:extLst>
          </p:cNvPr>
          <p:cNvSpPr txBox="1"/>
          <p:nvPr/>
        </p:nvSpPr>
        <p:spPr>
          <a:xfrm>
            <a:off x="304397" y="0"/>
            <a:ext cx="9297206" cy="369332"/>
          </a:xfrm>
          <a:prstGeom prst="rect">
            <a:avLst/>
          </a:prstGeom>
          <a:noFill/>
        </p:spPr>
        <p:txBody>
          <a:bodyPr wrap="square" rtlCol="0">
            <a:spAutoFit/>
          </a:bodyPr>
          <a:lstStyle/>
          <a:p>
            <a:pPr algn="ctr"/>
            <a:r>
              <a:rPr lang="es-AR" dirty="0">
                <a:latin typeface="Arial Black" panose="020B0A04020102020204" pitchFamily="34" charset="0"/>
              </a:rPr>
              <a:t>La mortalidad por EPOC en Argentina aumentó entre 1980 y 2016</a:t>
            </a:r>
          </a:p>
        </p:txBody>
      </p:sp>
    </p:spTree>
    <p:extLst>
      <p:ext uri="{BB962C8B-B14F-4D97-AF65-F5344CB8AC3E}">
        <p14:creationId xmlns:p14="http://schemas.microsoft.com/office/powerpoint/2010/main" val="34031624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8E374521-193A-4C9B-96FA-002F1B6253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925" y="0"/>
            <a:ext cx="9144000" cy="6858000"/>
          </a:xfrm>
          <a:prstGeom prst="rect">
            <a:avLst/>
          </a:prstGeom>
        </p:spPr>
      </p:pic>
      <p:sp>
        <p:nvSpPr>
          <p:cNvPr id="8" name="TextBox 7">
            <a:extLst>
              <a:ext uri="{FF2B5EF4-FFF2-40B4-BE49-F238E27FC236}">
                <a16:creationId xmlns:a16="http://schemas.microsoft.com/office/drawing/2014/main" xmlns="" id="{61E1F4E2-3291-4335-A17B-0B7E352A3F77}"/>
              </a:ext>
            </a:extLst>
          </p:cNvPr>
          <p:cNvSpPr txBox="1"/>
          <p:nvPr/>
        </p:nvSpPr>
        <p:spPr>
          <a:xfrm>
            <a:off x="7266419" y="1470614"/>
            <a:ext cx="2477655" cy="2585323"/>
          </a:xfrm>
          <a:prstGeom prst="rect">
            <a:avLst/>
          </a:prstGeom>
          <a:solidFill>
            <a:schemeClr val="accent6">
              <a:lumMod val="60000"/>
              <a:lumOff val="40000"/>
            </a:schemeClr>
          </a:solidFill>
        </p:spPr>
        <p:txBody>
          <a:bodyPr wrap="square" rtlCol="0">
            <a:spAutoFit/>
          </a:bodyPr>
          <a:lstStyle/>
          <a:p>
            <a:pPr algn="ctr"/>
            <a:r>
              <a:rPr lang="en-US" b="1" dirty="0"/>
              <a:t>L</a:t>
            </a:r>
            <a:r>
              <a:rPr lang="es-AR" b="1" dirty="0"/>
              <a:t>a tendencia de la mortalidad por EPOC en Argentina:</a:t>
            </a:r>
          </a:p>
          <a:p>
            <a:pPr marL="285750" indent="-285750" algn="ctr">
              <a:buFont typeface="Arial" panose="020B0604020202020204" pitchFamily="34" charset="0"/>
              <a:buChar char="•"/>
            </a:pPr>
            <a:r>
              <a:rPr lang="en-US" b="1" dirty="0"/>
              <a:t>A</a:t>
            </a:r>
            <a:r>
              <a:rPr lang="es-AR" b="1" dirty="0" err="1"/>
              <a:t>umentó</a:t>
            </a:r>
            <a:r>
              <a:rPr lang="es-AR" b="1" dirty="0"/>
              <a:t> entre 1980 y 1995.</a:t>
            </a:r>
          </a:p>
          <a:p>
            <a:pPr marL="285750" indent="-285750" algn="ctr">
              <a:buFont typeface="Arial" panose="020B0604020202020204" pitchFamily="34" charset="0"/>
              <a:buChar char="•"/>
            </a:pPr>
            <a:r>
              <a:rPr lang="es-AR" b="1" dirty="0"/>
              <a:t>Fue estable entre 1995 y 2009.</a:t>
            </a:r>
          </a:p>
          <a:p>
            <a:pPr marL="285750" indent="-285750" algn="ctr">
              <a:buFont typeface="Arial" panose="020B0604020202020204" pitchFamily="34" charset="0"/>
              <a:buChar char="•"/>
            </a:pPr>
            <a:r>
              <a:rPr lang="es-AR" b="1" dirty="0"/>
              <a:t>Aumenta desde 2009 hasta 2016.</a:t>
            </a:r>
          </a:p>
        </p:txBody>
      </p:sp>
      <p:sp>
        <p:nvSpPr>
          <p:cNvPr id="9" name="TextBox 8">
            <a:extLst>
              <a:ext uri="{FF2B5EF4-FFF2-40B4-BE49-F238E27FC236}">
                <a16:creationId xmlns:a16="http://schemas.microsoft.com/office/drawing/2014/main" xmlns="" id="{0B359CB7-4314-4D51-AF6D-531F1D51FBC7}"/>
              </a:ext>
            </a:extLst>
          </p:cNvPr>
          <p:cNvSpPr txBox="1"/>
          <p:nvPr/>
        </p:nvSpPr>
        <p:spPr>
          <a:xfrm>
            <a:off x="7266418" y="4206047"/>
            <a:ext cx="2477655" cy="1631216"/>
          </a:xfrm>
          <a:prstGeom prst="rect">
            <a:avLst/>
          </a:prstGeom>
          <a:noFill/>
        </p:spPr>
        <p:txBody>
          <a:bodyPr wrap="square" rtlCol="0">
            <a:spAutoFit/>
          </a:bodyPr>
          <a:lstStyle/>
          <a:p>
            <a:r>
              <a:rPr lang="es-AR" sz="1000" dirty="0"/>
              <a:t>Fuente: Instituto Nacional de Enfermedades Respiratorias (INER) “Emilio Coni”, Administración Nacional de Laboratorios e Institutos de Salud (ANLIS) “Carlos G. Malbrán”, con base en datos de mortalidad de la Dirección de Estadísticas e Información de Salud (DEIS) y estimaciones de población del Instituto Nacional de Estadística y Censo (INDEC). Ministerio de Salud de la Nación, Argentina, 26 de abril de 2018.</a:t>
            </a:r>
          </a:p>
        </p:txBody>
      </p:sp>
      <p:sp>
        <p:nvSpPr>
          <p:cNvPr id="10" name="Arrow: Down 9">
            <a:extLst>
              <a:ext uri="{FF2B5EF4-FFF2-40B4-BE49-F238E27FC236}">
                <a16:creationId xmlns:a16="http://schemas.microsoft.com/office/drawing/2014/main" xmlns="" id="{653FEB8F-2E3C-47A7-A9C6-45296102CFEE}"/>
              </a:ext>
            </a:extLst>
          </p:cNvPr>
          <p:cNvSpPr/>
          <p:nvPr/>
        </p:nvSpPr>
        <p:spPr>
          <a:xfrm>
            <a:off x="3486150" y="2038350"/>
            <a:ext cx="257175" cy="161925"/>
          </a:xfrm>
          <a:prstGeom prst="downArrow">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 name="Arrow: Down 10">
            <a:extLst>
              <a:ext uri="{FF2B5EF4-FFF2-40B4-BE49-F238E27FC236}">
                <a16:creationId xmlns:a16="http://schemas.microsoft.com/office/drawing/2014/main" xmlns="" id="{DACEEA18-E433-4147-98D2-C3D8DF499078}"/>
              </a:ext>
            </a:extLst>
          </p:cNvPr>
          <p:cNvSpPr/>
          <p:nvPr/>
        </p:nvSpPr>
        <p:spPr>
          <a:xfrm>
            <a:off x="5676900" y="2038350"/>
            <a:ext cx="257175" cy="161925"/>
          </a:xfrm>
          <a:prstGeom prst="down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30291174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82F22D1C-ED68-40B9-B716-CA91458F0957}"/>
              </a:ext>
            </a:extLst>
          </p:cNvPr>
          <p:cNvPicPr>
            <a:picLocks noChangeAspect="1"/>
          </p:cNvPicPr>
          <p:nvPr/>
        </p:nvPicPr>
        <p:blipFill>
          <a:blip r:embed="rId2"/>
          <a:stretch>
            <a:fillRect/>
          </a:stretch>
        </p:blipFill>
        <p:spPr>
          <a:xfrm>
            <a:off x="304397" y="659629"/>
            <a:ext cx="9297206" cy="6072142"/>
          </a:xfrm>
          <a:prstGeom prst="rect">
            <a:avLst/>
          </a:prstGeom>
        </p:spPr>
      </p:pic>
      <p:sp>
        <p:nvSpPr>
          <p:cNvPr id="3" name="TextBox 2">
            <a:extLst>
              <a:ext uri="{FF2B5EF4-FFF2-40B4-BE49-F238E27FC236}">
                <a16:creationId xmlns:a16="http://schemas.microsoft.com/office/drawing/2014/main" xmlns="" id="{884BBF0E-6CEA-4448-B175-F6E5AB33C35F}"/>
              </a:ext>
            </a:extLst>
          </p:cNvPr>
          <p:cNvSpPr txBox="1"/>
          <p:nvPr/>
        </p:nvSpPr>
        <p:spPr>
          <a:xfrm>
            <a:off x="304397" y="0"/>
            <a:ext cx="9297206" cy="646331"/>
          </a:xfrm>
          <a:prstGeom prst="rect">
            <a:avLst/>
          </a:prstGeom>
          <a:noFill/>
        </p:spPr>
        <p:txBody>
          <a:bodyPr wrap="square" rtlCol="0">
            <a:spAutoFit/>
          </a:bodyPr>
          <a:lstStyle/>
          <a:p>
            <a:pPr algn="ctr"/>
            <a:r>
              <a:rPr lang="es-AR" dirty="0">
                <a:latin typeface="Arial Black" panose="020B0A04020102020204" pitchFamily="34" charset="0"/>
              </a:rPr>
              <a:t>La tendencia de la mortalidad por EPOC en Argentina entre 1980 y 2016 fue diferente en varones y en mujeres</a:t>
            </a:r>
          </a:p>
        </p:txBody>
      </p:sp>
    </p:spTree>
    <p:extLst>
      <p:ext uri="{BB962C8B-B14F-4D97-AF65-F5344CB8AC3E}">
        <p14:creationId xmlns:p14="http://schemas.microsoft.com/office/powerpoint/2010/main" val="12819171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xmlns="" id="{01316666-8228-4E66-B602-DEE97606EDCD}"/>
              </a:ext>
            </a:extLst>
          </p:cNvPr>
          <p:cNvPicPr>
            <a:picLocks noChangeAspect="1"/>
          </p:cNvPicPr>
          <p:nvPr/>
        </p:nvPicPr>
        <p:blipFill rotWithShape="1">
          <a:blip r:embed="rId2">
            <a:extLst>
              <a:ext uri="{28A0092B-C50C-407E-A947-70E740481C1C}">
                <a14:useLocalDpi xmlns:a14="http://schemas.microsoft.com/office/drawing/2010/main" val="0"/>
              </a:ext>
            </a:extLst>
          </a:blip>
          <a:srcRect t="7558" r="22793"/>
          <a:stretch/>
        </p:blipFill>
        <p:spPr>
          <a:xfrm>
            <a:off x="4810125" y="2249322"/>
            <a:ext cx="4410075" cy="3960225"/>
          </a:xfrm>
          <a:prstGeom prst="rect">
            <a:avLst/>
          </a:prstGeom>
        </p:spPr>
      </p:pic>
      <p:pic>
        <p:nvPicPr>
          <p:cNvPr id="9" name="Picture 8">
            <a:extLst>
              <a:ext uri="{FF2B5EF4-FFF2-40B4-BE49-F238E27FC236}">
                <a16:creationId xmlns:a16="http://schemas.microsoft.com/office/drawing/2014/main" xmlns="" id="{A4447731-EDF7-4CB7-A412-4057F9573214}"/>
              </a:ext>
            </a:extLst>
          </p:cNvPr>
          <p:cNvPicPr>
            <a:picLocks noChangeAspect="1"/>
          </p:cNvPicPr>
          <p:nvPr/>
        </p:nvPicPr>
        <p:blipFill rotWithShape="1">
          <a:blip r:embed="rId3">
            <a:extLst>
              <a:ext uri="{28A0092B-C50C-407E-A947-70E740481C1C}">
                <a14:useLocalDpi xmlns:a14="http://schemas.microsoft.com/office/drawing/2010/main" val="0"/>
              </a:ext>
            </a:extLst>
          </a:blip>
          <a:srcRect t="7846" r="23988"/>
          <a:stretch/>
        </p:blipFill>
        <p:spPr>
          <a:xfrm>
            <a:off x="123825" y="2294847"/>
            <a:ext cx="4305300" cy="3914700"/>
          </a:xfrm>
          <a:prstGeom prst="rect">
            <a:avLst/>
          </a:prstGeom>
        </p:spPr>
      </p:pic>
      <p:pic>
        <p:nvPicPr>
          <p:cNvPr id="10" name="Picture 9">
            <a:extLst>
              <a:ext uri="{FF2B5EF4-FFF2-40B4-BE49-F238E27FC236}">
                <a16:creationId xmlns:a16="http://schemas.microsoft.com/office/drawing/2014/main" xmlns="" id="{394606D8-7674-491E-9978-AF1C6FEF80B2}"/>
              </a:ext>
            </a:extLst>
          </p:cNvPr>
          <p:cNvPicPr>
            <a:picLocks noChangeAspect="1"/>
          </p:cNvPicPr>
          <p:nvPr/>
        </p:nvPicPr>
        <p:blipFill rotWithShape="1">
          <a:blip r:embed="rId3">
            <a:extLst>
              <a:ext uri="{28A0092B-C50C-407E-A947-70E740481C1C}">
                <a14:useLocalDpi xmlns:a14="http://schemas.microsoft.com/office/drawing/2010/main" val="0"/>
              </a:ext>
            </a:extLst>
          </a:blip>
          <a:srcRect l="77188" t="6276" r="1959" b="81392"/>
          <a:stretch/>
        </p:blipFill>
        <p:spPr>
          <a:xfrm>
            <a:off x="3105149" y="2409147"/>
            <a:ext cx="1181101" cy="523876"/>
          </a:xfrm>
          <a:prstGeom prst="rect">
            <a:avLst/>
          </a:prstGeom>
        </p:spPr>
      </p:pic>
      <p:pic>
        <p:nvPicPr>
          <p:cNvPr id="7" name="Picture 6">
            <a:extLst>
              <a:ext uri="{FF2B5EF4-FFF2-40B4-BE49-F238E27FC236}">
                <a16:creationId xmlns:a16="http://schemas.microsoft.com/office/drawing/2014/main" xmlns="" id="{E27474F0-52A6-4FC0-96FA-D8044CF616CA}"/>
              </a:ext>
            </a:extLst>
          </p:cNvPr>
          <p:cNvPicPr>
            <a:picLocks noChangeAspect="1"/>
          </p:cNvPicPr>
          <p:nvPr/>
        </p:nvPicPr>
        <p:blipFill rotWithShape="1">
          <a:blip r:embed="rId4">
            <a:extLst>
              <a:ext uri="{28A0092B-C50C-407E-A947-70E740481C1C}">
                <a14:useLocalDpi xmlns:a14="http://schemas.microsoft.com/office/drawing/2010/main" val="0"/>
              </a:ext>
            </a:extLst>
          </a:blip>
          <a:srcRect l="77040" t="6892" r="1115" b="80880"/>
          <a:stretch/>
        </p:blipFill>
        <p:spPr>
          <a:xfrm>
            <a:off x="7696200" y="2409147"/>
            <a:ext cx="1247775" cy="523876"/>
          </a:xfrm>
          <a:prstGeom prst="rect">
            <a:avLst/>
          </a:prstGeom>
        </p:spPr>
      </p:pic>
      <p:sp>
        <p:nvSpPr>
          <p:cNvPr id="13" name="TextBox 12">
            <a:extLst>
              <a:ext uri="{FF2B5EF4-FFF2-40B4-BE49-F238E27FC236}">
                <a16:creationId xmlns:a16="http://schemas.microsoft.com/office/drawing/2014/main" xmlns="" id="{BCD741B2-71CD-4307-8586-4ED66232134C}"/>
              </a:ext>
            </a:extLst>
          </p:cNvPr>
          <p:cNvSpPr txBox="1"/>
          <p:nvPr/>
        </p:nvSpPr>
        <p:spPr>
          <a:xfrm>
            <a:off x="228600" y="104671"/>
            <a:ext cx="9448799" cy="1200329"/>
          </a:xfrm>
          <a:prstGeom prst="rect">
            <a:avLst/>
          </a:prstGeom>
          <a:solidFill>
            <a:schemeClr val="accent6">
              <a:lumMod val="60000"/>
              <a:lumOff val="40000"/>
            </a:schemeClr>
          </a:solidFill>
        </p:spPr>
        <p:txBody>
          <a:bodyPr wrap="square" rtlCol="0">
            <a:spAutoFit/>
          </a:bodyPr>
          <a:lstStyle/>
          <a:p>
            <a:pPr algn="ctr"/>
            <a:r>
              <a:rPr lang="es-AR" b="1"/>
              <a:t>El aumento de la tendencia de la mortalidad por EPOC en Argentina partir de 2009 se registra principalmente en mujeres: 8,8% anual (5,3; 12,5; p&lt;&lt;0,0001).</a:t>
            </a:r>
          </a:p>
          <a:p>
            <a:pPr algn="ctr"/>
            <a:r>
              <a:rPr lang="es-AR" b="1"/>
              <a:t>En varones, se registró un quiebre en la tendencia al descenso en 2012 y, hasta 2016, hubo un aumento del 5,0% anual, no estadísticamente significativo (p=0,20)</a:t>
            </a:r>
          </a:p>
        </p:txBody>
      </p:sp>
      <p:sp>
        <p:nvSpPr>
          <p:cNvPr id="11" name="TextBox 10">
            <a:extLst>
              <a:ext uri="{FF2B5EF4-FFF2-40B4-BE49-F238E27FC236}">
                <a16:creationId xmlns:a16="http://schemas.microsoft.com/office/drawing/2014/main" xmlns="" id="{D6DDBF97-23AD-4AC6-AA89-E4DDC0CF712D}"/>
              </a:ext>
            </a:extLst>
          </p:cNvPr>
          <p:cNvSpPr txBox="1"/>
          <p:nvPr/>
        </p:nvSpPr>
        <p:spPr>
          <a:xfrm>
            <a:off x="519111" y="1401619"/>
            <a:ext cx="8867775" cy="646331"/>
          </a:xfrm>
          <a:prstGeom prst="rect">
            <a:avLst/>
          </a:prstGeom>
          <a:noFill/>
        </p:spPr>
        <p:txBody>
          <a:bodyPr wrap="square" rtlCol="0">
            <a:spAutoFit/>
          </a:bodyPr>
          <a:lstStyle/>
          <a:p>
            <a:pPr algn="ctr"/>
            <a:r>
              <a:rPr lang="es-AR" b="1">
                <a:latin typeface="Arial Black" panose="020B0A04020102020204" pitchFamily="34" charset="0"/>
              </a:rPr>
              <a:t>Mortalidad por EPOC en varones y mujeres. Tasas por 100.000 habitants y puntos de quiebre. Argentina, 1980-2016</a:t>
            </a:r>
          </a:p>
        </p:txBody>
      </p:sp>
      <p:sp>
        <p:nvSpPr>
          <p:cNvPr id="15" name="TextBox 14">
            <a:extLst>
              <a:ext uri="{FF2B5EF4-FFF2-40B4-BE49-F238E27FC236}">
                <a16:creationId xmlns:a16="http://schemas.microsoft.com/office/drawing/2014/main" xmlns="" id="{38C29677-193C-4EF6-BA10-550F72EE3B54}"/>
              </a:ext>
            </a:extLst>
          </p:cNvPr>
          <p:cNvSpPr txBox="1"/>
          <p:nvPr/>
        </p:nvSpPr>
        <p:spPr>
          <a:xfrm>
            <a:off x="228600" y="6161922"/>
            <a:ext cx="9286875" cy="553998"/>
          </a:xfrm>
          <a:prstGeom prst="rect">
            <a:avLst/>
          </a:prstGeom>
          <a:noFill/>
        </p:spPr>
        <p:txBody>
          <a:bodyPr wrap="square" rtlCol="0">
            <a:spAutoFit/>
          </a:bodyPr>
          <a:lstStyle/>
          <a:p>
            <a:r>
              <a:rPr lang="es-AR" sz="1000" dirty="0"/>
              <a:t>Fuente: Instituto Nacional de Enfermedades Respiratorias (INER) “Emilio Coni”, Administración Nacional de Laboratorios e Institutos de Salud (ANLIS) “Carlos G. Malbrán”, con base en datos de mortalidad de la Dirección de Estadísticas e Información de Salud (DEIS) y estimaciones de población del Instituto Nacional de Estadística y Censo (INDEC). Ministerio de Salud de la Nación, Argentina, 26 de abril de 2018.</a:t>
            </a:r>
          </a:p>
        </p:txBody>
      </p:sp>
      <p:sp>
        <p:nvSpPr>
          <p:cNvPr id="16" name="TextBox 15">
            <a:extLst>
              <a:ext uri="{FF2B5EF4-FFF2-40B4-BE49-F238E27FC236}">
                <a16:creationId xmlns:a16="http://schemas.microsoft.com/office/drawing/2014/main" xmlns="" id="{207AED0E-F059-4002-9263-924CA1E9C804}"/>
              </a:ext>
            </a:extLst>
          </p:cNvPr>
          <p:cNvSpPr txBox="1"/>
          <p:nvPr/>
        </p:nvSpPr>
        <p:spPr>
          <a:xfrm>
            <a:off x="1395412" y="2019450"/>
            <a:ext cx="2124075" cy="369332"/>
          </a:xfrm>
          <a:prstGeom prst="rect">
            <a:avLst/>
          </a:prstGeom>
          <a:noFill/>
        </p:spPr>
        <p:txBody>
          <a:bodyPr wrap="square" rtlCol="0">
            <a:spAutoFit/>
          </a:bodyPr>
          <a:lstStyle/>
          <a:p>
            <a:pPr algn="ctr"/>
            <a:r>
              <a:rPr lang="es-AR" dirty="0">
                <a:latin typeface="Arial Black" panose="020B0A04020102020204" pitchFamily="34" charset="0"/>
              </a:rPr>
              <a:t>VARONES</a:t>
            </a:r>
          </a:p>
        </p:txBody>
      </p:sp>
      <p:sp>
        <p:nvSpPr>
          <p:cNvPr id="17" name="TextBox 16">
            <a:extLst>
              <a:ext uri="{FF2B5EF4-FFF2-40B4-BE49-F238E27FC236}">
                <a16:creationId xmlns:a16="http://schemas.microsoft.com/office/drawing/2014/main" xmlns="" id="{8270D720-379E-4972-9FAC-8AB59E5E65EB}"/>
              </a:ext>
            </a:extLst>
          </p:cNvPr>
          <p:cNvSpPr txBox="1"/>
          <p:nvPr/>
        </p:nvSpPr>
        <p:spPr>
          <a:xfrm>
            <a:off x="5953124" y="2019450"/>
            <a:ext cx="2124075" cy="369332"/>
          </a:xfrm>
          <a:prstGeom prst="rect">
            <a:avLst/>
          </a:prstGeom>
          <a:noFill/>
        </p:spPr>
        <p:txBody>
          <a:bodyPr wrap="square" rtlCol="0">
            <a:spAutoFit/>
          </a:bodyPr>
          <a:lstStyle/>
          <a:p>
            <a:pPr algn="ctr"/>
            <a:r>
              <a:rPr lang="es-AR" dirty="0">
                <a:latin typeface="Arial Black" panose="020B0A04020102020204" pitchFamily="34" charset="0"/>
              </a:rPr>
              <a:t>MUJERES</a:t>
            </a:r>
          </a:p>
        </p:txBody>
      </p:sp>
    </p:spTree>
    <p:extLst>
      <p:ext uri="{BB962C8B-B14F-4D97-AF65-F5344CB8AC3E}">
        <p14:creationId xmlns:p14="http://schemas.microsoft.com/office/powerpoint/2010/main" val="42895185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a:extLst>
              <a:ext uri="{FF2B5EF4-FFF2-40B4-BE49-F238E27FC236}">
                <a16:creationId xmlns:a16="http://schemas.microsoft.com/office/drawing/2014/main" xmlns="" id="{2748248B-B5F9-4240-8F78-26E2DE25023A}"/>
              </a:ext>
            </a:extLst>
          </p:cNvPr>
          <p:cNvSpPr txBox="1">
            <a:spLocks/>
          </p:cNvSpPr>
          <p:nvPr/>
        </p:nvSpPr>
        <p:spPr>
          <a:xfrm>
            <a:off x="571732" y="1117735"/>
            <a:ext cx="8979175" cy="892730"/>
          </a:xfrm>
          <a:prstGeom prst="rect">
            <a:avLst/>
          </a:prstGeom>
        </p:spPr>
        <p:txBody>
          <a:bodyPr vert="horz" lIns="88053" tIns="44027" rIns="88053" bIns="44027" rtlCol="0" anchor="ctr" anchorCtr="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s-AR" sz="2800" b="1" dirty="0">
                <a:solidFill>
                  <a:schemeClr val="tx1"/>
                </a:solidFill>
                <a:latin typeface="Arial Black" panose="020B0A04020102020204" pitchFamily="34" charset="0"/>
              </a:rPr>
              <a:t>Situación actual de las Enfermedades Respiratorias Crónicas</a:t>
            </a:r>
          </a:p>
        </p:txBody>
      </p:sp>
      <p:grpSp>
        <p:nvGrpSpPr>
          <p:cNvPr id="10" name="Group 9">
            <a:extLst>
              <a:ext uri="{FF2B5EF4-FFF2-40B4-BE49-F238E27FC236}">
                <a16:creationId xmlns:a16="http://schemas.microsoft.com/office/drawing/2014/main" xmlns="" id="{C1C4DFAC-8222-4B22-A795-63087E1C5FC6}"/>
              </a:ext>
            </a:extLst>
          </p:cNvPr>
          <p:cNvGrpSpPr/>
          <p:nvPr/>
        </p:nvGrpSpPr>
        <p:grpSpPr>
          <a:xfrm>
            <a:off x="197468" y="6057184"/>
            <a:ext cx="9511064" cy="677546"/>
            <a:chOff x="158609" y="5982835"/>
            <a:chExt cx="9511064" cy="677546"/>
          </a:xfrm>
        </p:grpSpPr>
        <p:pic>
          <p:nvPicPr>
            <p:cNvPr id="5" name="Picture 4">
              <a:extLst>
                <a:ext uri="{FF2B5EF4-FFF2-40B4-BE49-F238E27FC236}">
                  <a16:creationId xmlns:a16="http://schemas.microsoft.com/office/drawing/2014/main" xmlns="" id="{7422921A-D485-40B7-889B-62C181ED120E}"/>
                </a:ext>
              </a:extLst>
            </p:cNvPr>
            <p:cNvPicPr>
              <a:picLocks noChangeAspect="1"/>
            </p:cNvPicPr>
            <p:nvPr/>
          </p:nvPicPr>
          <p:blipFill rotWithShape="1">
            <a:blip r:embed="rId2"/>
            <a:srcRect l="30750" t="81612" r="18528" b="10231"/>
            <a:stretch/>
          </p:blipFill>
          <p:spPr>
            <a:xfrm>
              <a:off x="3643868" y="6023018"/>
              <a:ext cx="6025805" cy="545114"/>
            </a:xfrm>
            <a:prstGeom prst="rect">
              <a:avLst/>
            </a:prstGeom>
          </p:spPr>
        </p:pic>
        <p:pic>
          <p:nvPicPr>
            <p:cNvPr id="8" name="Imagen 11" descr="ENCABEZADO-01">
              <a:extLst>
                <a:ext uri="{FF2B5EF4-FFF2-40B4-BE49-F238E27FC236}">
                  <a16:creationId xmlns:a16="http://schemas.microsoft.com/office/drawing/2014/main" xmlns="" id="{77286DDF-CF5A-4E23-9B87-6B12B690F91F}"/>
                </a:ext>
              </a:extLst>
            </p:cNvPr>
            <p:cNvPicPr/>
            <p:nvPr/>
          </p:nvPicPr>
          <p:blipFill rotWithShape="1">
            <a:blip r:embed="rId3" cstate="print">
              <a:extLst>
                <a:ext uri="{28A0092B-C50C-407E-A947-70E740481C1C}">
                  <a14:useLocalDpi xmlns:a14="http://schemas.microsoft.com/office/drawing/2010/main" val="0"/>
                </a:ext>
              </a:extLst>
            </a:blip>
            <a:srcRect l="22173" r="36636"/>
            <a:stretch/>
          </p:blipFill>
          <p:spPr bwMode="auto">
            <a:xfrm>
              <a:off x="990660" y="5982836"/>
              <a:ext cx="2512292" cy="677545"/>
            </a:xfrm>
            <a:prstGeom prst="rect">
              <a:avLst/>
            </a:prstGeom>
            <a:noFill/>
            <a:ln>
              <a:noFill/>
            </a:ln>
          </p:spPr>
        </p:pic>
        <p:pic>
          <p:nvPicPr>
            <p:cNvPr id="9" name="Imagen 11" descr="ENCABEZADO-01">
              <a:extLst>
                <a:ext uri="{FF2B5EF4-FFF2-40B4-BE49-F238E27FC236}">
                  <a16:creationId xmlns:a16="http://schemas.microsoft.com/office/drawing/2014/main" xmlns="" id="{A846312D-343A-4E06-A1E3-B7D26563B3A2}"/>
                </a:ext>
              </a:extLst>
            </p:cNvPr>
            <p:cNvPicPr/>
            <p:nvPr/>
          </p:nvPicPr>
          <p:blipFill rotWithShape="1">
            <a:blip r:embed="rId3" cstate="print">
              <a:extLst>
                <a:ext uri="{28A0092B-C50C-407E-A947-70E740481C1C}">
                  <a14:useLocalDpi xmlns:a14="http://schemas.microsoft.com/office/drawing/2010/main" val="0"/>
                </a:ext>
              </a:extLst>
            </a:blip>
            <a:srcRect l="1" r="88668"/>
            <a:stretch/>
          </p:blipFill>
          <p:spPr bwMode="auto">
            <a:xfrm>
              <a:off x="158609" y="5982835"/>
              <a:ext cx="691135" cy="677545"/>
            </a:xfrm>
            <a:prstGeom prst="rect">
              <a:avLst/>
            </a:prstGeom>
            <a:noFill/>
            <a:ln>
              <a:noFill/>
            </a:ln>
          </p:spPr>
        </p:pic>
      </p:grpSp>
      <p:sp>
        <p:nvSpPr>
          <p:cNvPr id="2" name="TextBox 1">
            <a:extLst>
              <a:ext uri="{FF2B5EF4-FFF2-40B4-BE49-F238E27FC236}">
                <a16:creationId xmlns:a16="http://schemas.microsoft.com/office/drawing/2014/main" xmlns="" id="{FA792AAB-E332-4030-B2AA-60843902A1BC}"/>
              </a:ext>
            </a:extLst>
          </p:cNvPr>
          <p:cNvSpPr txBox="1"/>
          <p:nvPr/>
        </p:nvSpPr>
        <p:spPr>
          <a:xfrm>
            <a:off x="737080" y="3050715"/>
            <a:ext cx="8625885" cy="954107"/>
          </a:xfrm>
          <a:prstGeom prst="rect">
            <a:avLst/>
          </a:prstGeom>
          <a:noFill/>
        </p:spPr>
        <p:txBody>
          <a:bodyPr wrap="square" rtlCol="0">
            <a:spAutoFit/>
          </a:bodyPr>
          <a:lstStyle/>
          <a:p>
            <a:pPr algn="ctr"/>
            <a:r>
              <a:rPr lang="es-AR" sz="2800" dirty="0">
                <a:latin typeface="Arial Black" panose="020B0A04020102020204" pitchFamily="34" charset="0"/>
              </a:rPr>
              <a:t>Mortalidad por ASMA: distribución y tendencia.</a:t>
            </a:r>
          </a:p>
        </p:txBody>
      </p:sp>
      <p:grpSp>
        <p:nvGrpSpPr>
          <p:cNvPr id="13" name="Group 12">
            <a:extLst>
              <a:ext uri="{FF2B5EF4-FFF2-40B4-BE49-F238E27FC236}">
                <a16:creationId xmlns:a16="http://schemas.microsoft.com/office/drawing/2014/main" xmlns="" id="{DFACB14C-C19E-4698-89AD-F4F35F1CE107}"/>
              </a:ext>
            </a:extLst>
          </p:cNvPr>
          <p:cNvGrpSpPr/>
          <p:nvPr/>
        </p:nvGrpSpPr>
        <p:grpSpPr>
          <a:xfrm>
            <a:off x="571732" y="43433"/>
            <a:ext cx="8979175" cy="995103"/>
            <a:chOff x="571732" y="43433"/>
            <a:chExt cx="8979175" cy="995103"/>
          </a:xfrm>
        </p:grpSpPr>
        <p:pic>
          <p:nvPicPr>
            <p:cNvPr id="11" name="Picture 10">
              <a:extLst>
                <a:ext uri="{FF2B5EF4-FFF2-40B4-BE49-F238E27FC236}">
                  <a16:creationId xmlns:a16="http://schemas.microsoft.com/office/drawing/2014/main" xmlns="" id="{86D36AEC-314F-44B5-A5C9-B8958E926417}"/>
                </a:ext>
              </a:extLst>
            </p:cNvPr>
            <p:cNvPicPr>
              <a:picLocks noChangeAspect="1"/>
            </p:cNvPicPr>
            <p:nvPr/>
          </p:nvPicPr>
          <p:blipFill rotWithShape="1">
            <a:blip r:embed="rId4"/>
            <a:srcRect l="12500" t="21751" r="13753" b="70028"/>
            <a:stretch/>
          </p:blipFill>
          <p:spPr>
            <a:xfrm>
              <a:off x="571732" y="43433"/>
              <a:ext cx="8706276" cy="547694"/>
            </a:xfrm>
            <a:prstGeom prst="rect">
              <a:avLst/>
            </a:prstGeom>
            <a:ln w="19050">
              <a:noFill/>
            </a:ln>
          </p:spPr>
        </p:pic>
        <p:pic>
          <p:nvPicPr>
            <p:cNvPr id="12" name="Picture 11">
              <a:extLst>
                <a:ext uri="{FF2B5EF4-FFF2-40B4-BE49-F238E27FC236}">
                  <a16:creationId xmlns:a16="http://schemas.microsoft.com/office/drawing/2014/main" xmlns="" id="{00AAF0DF-75A2-4603-ABD7-025A93A4377C}"/>
                </a:ext>
              </a:extLst>
            </p:cNvPr>
            <p:cNvPicPr>
              <a:picLocks noChangeAspect="1"/>
            </p:cNvPicPr>
            <p:nvPr/>
          </p:nvPicPr>
          <p:blipFill rotWithShape="1">
            <a:blip r:embed="rId4"/>
            <a:srcRect l="12500" t="38091" r="13753" b="54543"/>
            <a:stretch/>
          </p:blipFill>
          <p:spPr>
            <a:xfrm>
              <a:off x="571732" y="547787"/>
              <a:ext cx="8979175" cy="490749"/>
            </a:xfrm>
            <a:prstGeom prst="rect">
              <a:avLst/>
            </a:prstGeom>
            <a:ln w="19050">
              <a:noFill/>
            </a:ln>
          </p:spPr>
        </p:pic>
      </p:grpSp>
      <p:sp>
        <p:nvSpPr>
          <p:cNvPr id="14" name="Rectangle 13">
            <a:extLst>
              <a:ext uri="{FF2B5EF4-FFF2-40B4-BE49-F238E27FC236}">
                <a16:creationId xmlns:a16="http://schemas.microsoft.com/office/drawing/2014/main" xmlns="" id="{5AB8748A-253F-4EE7-94A3-3F19D4A592E6}"/>
              </a:ext>
            </a:extLst>
          </p:cNvPr>
          <p:cNvSpPr/>
          <p:nvPr/>
        </p:nvSpPr>
        <p:spPr>
          <a:xfrm>
            <a:off x="571732" y="43433"/>
            <a:ext cx="8791233" cy="995103"/>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36733591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4C52EC5E-5E2A-4C01-9B8B-766AB438BCBD}"/>
              </a:ext>
            </a:extLst>
          </p:cNvPr>
          <p:cNvPicPr>
            <a:picLocks noChangeAspect="1"/>
          </p:cNvPicPr>
          <p:nvPr/>
        </p:nvPicPr>
        <p:blipFill>
          <a:blip r:embed="rId2"/>
          <a:stretch>
            <a:fillRect/>
          </a:stretch>
        </p:blipFill>
        <p:spPr>
          <a:xfrm>
            <a:off x="298300" y="672582"/>
            <a:ext cx="9309399" cy="6084335"/>
          </a:xfrm>
          <a:prstGeom prst="rect">
            <a:avLst/>
          </a:prstGeom>
        </p:spPr>
      </p:pic>
      <p:sp>
        <p:nvSpPr>
          <p:cNvPr id="3" name="TextBox 2">
            <a:extLst>
              <a:ext uri="{FF2B5EF4-FFF2-40B4-BE49-F238E27FC236}">
                <a16:creationId xmlns:a16="http://schemas.microsoft.com/office/drawing/2014/main" xmlns="" id="{3824B5C8-E0E4-416F-B666-25A38D442C87}"/>
              </a:ext>
            </a:extLst>
          </p:cNvPr>
          <p:cNvSpPr txBox="1"/>
          <p:nvPr/>
        </p:nvSpPr>
        <p:spPr>
          <a:xfrm>
            <a:off x="304397" y="0"/>
            <a:ext cx="9297206" cy="646331"/>
          </a:xfrm>
          <a:prstGeom prst="rect">
            <a:avLst/>
          </a:prstGeom>
          <a:noFill/>
        </p:spPr>
        <p:txBody>
          <a:bodyPr wrap="square" rtlCol="0">
            <a:spAutoFit/>
          </a:bodyPr>
          <a:lstStyle/>
          <a:p>
            <a:pPr algn="ctr"/>
            <a:r>
              <a:rPr lang="es-AR" dirty="0">
                <a:latin typeface="Arial Black" panose="020B0A04020102020204" pitchFamily="34" charset="0"/>
              </a:rPr>
              <a:t>En los últimos dos años se registraron más de 40 muertes por asma de 5 a 39 años en Argentina: 44 en 2015 y 41 en 2016</a:t>
            </a:r>
          </a:p>
        </p:txBody>
      </p:sp>
      <p:sp>
        <p:nvSpPr>
          <p:cNvPr id="4" name="TextBox 3">
            <a:extLst>
              <a:ext uri="{FF2B5EF4-FFF2-40B4-BE49-F238E27FC236}">
                <a16:creationId xmlns:a16="http://schemas.microsoft.com/office/drawing/2014/main" xmlns="" id="{94393F74-29B5-47E1-81C8-29E259FB0ADF}"/>
              </a:ext>
            </a:extLst>
          </p:cNvPr>
          <p:cNvSpPr txBox="1"/>
          <p:nvPr/>
        </p:nvSpPr>
        <p:spPr>
          <a:xfrm>
            <a:off x="1999094" y="1661114"/>
            <a:ext cx="2734831" cy="923330"/>
          </a:xfrm>
          <a:prstGeom prst="rect">
            <a:avLst/>
          </a:prstGeom>
          <a:solidFill>
            <a:schemeClr val="accent6">
              <a:lumMod val="60000"/>
              <a:lumOff val="40000"/>
            </a:schemeClr>
          </a:solidFill>
        </p:spPr>
        <p:txBody>
          <a:bodyPr wrap="square" rtlCol="0">
            <a:spAutoFit/>
          </a:bodyPr>
          <a:lstStyle/>
          <a:p>
            <a:pPr algn="ctr"/>
            <a:r>
              <a:rPr lang="en-US" b="1" dirty="0"/>
              <a:t>L</a:t>
            </a:r>
            <a:r>
              <a:rPr lang="es-AR" b="1" dirty="0"/>
              <a:t>a mortalidad aumenta con la edad, tanto en varones como en mujeres</a:t>
            </a:r>
          </a:p>
        </p:txBody>
      </p:sp>
    </p:spTree>
    <p:extLst>
      <p:ext uri="{BB962C8B-B14F-4D97-AF65-F5344CB8AC3E}">
        <p14:creationId xmlns:p14="http://schemas.microsoft.com/office/powerpoint/2010/main" val="25876243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45C60BB0-FFF4-46B1-B4CB-917B4A5F0A7D}"/>
              </a:ext>
            </a:extLst>
          </p:cNvPr>
          <p:cNvPicPr>
            <a:picLocks noChangeAspect="1"/>
          </p:cNvPicPr>
          <p:nvPr/>
        </p:nvPicPr>
        <p:blipFill>
          <a:blip r:embed="rId2"/>
          <a:stretch>
            <a:fillRect/>
          </a:stretch>
        </p:blipFill>
        <p:spPr>
          <a:xfrm>
            <a:off x="304397" y="659629"/>
            <a:ext cx="9297206" cy="6072142"/>
          </a:xfrm>
          <a:prstGeom prst="rect">
            <a:avLst/>
          </a:prstGeom>
        </p:spPr>
      </p:pic>
      <p:sp>
        <p:nvSpPr>
          <p:cNvPr id="3" name="TextBox 2">
            <a:extLst>
              <a:ext uri="{FF2B5EF4-FFF2-40B4-BE49-F238E27FC236}">
                <a16:creationId xmlns:a16="http://schemas.microsoft.com/office/drawing/2014/main" xmlns="" id="{B671C475-1EE9-4BE1-93EF-6BA2710AD162}"/>
              </a:ext>
            </a:extLst>
          </p:cNvPr>
          <p:cNvSpPr txBox="1"/>
          <p:nvPr/>
        </p:nvSpPr>
        <p:spPr>
          <a:xfrm>
            <a:off x="304397" y="0"/>
            <a:ext cx="9297206" cy="646331"/>
          </a:xfrm>
          <a:prstGeom prst="rect">
            <a:avLst/>
          </a:prstGeom>
          <a:noFill/>
        </p:spPr>
        <p:txBody>
          <a:bodyPr wrap="square" rtlCol="0">
            <a:spAutoFit/>
          </a:bodyPr>
          <a:lstStyle/>
          <a:p>
            <a:pPr algn="ctr"/>
            <a:r>
              <a:rPr lang="es-AR" dirty="0">
                <a:latin typeface="Arial Black" panose="020B0A04020102020204" pitchFamily="34" charset="0"/>
              </a:rPr>
              <a:t>En 10 de las 24 jurisdicciones no se registraron muertes por asma de 5 a 39 años en él último bienio (2015-2016)</a:t>
            </a:r>
          </a:p>
        </p:txBody>
      </p:sp>
      <p:sp>
        <p:nvSpPr>
          <p:cNvPr id="4" name="TextBox 3">
            <a:extLst>
              <a:ext uri="{FF2B5EF4-FFF2-40B4-BE49-F238E27FC236}">
                <a16:creationId xmlns:a16="http://schemas.microsoft.com/office/drawing/2014/main" xmlns="" id="{741E3586-FCD4-4283-9945-A903F41B66ED}"/>
              </a:ext>
            </a:extLst>
          </p:cNvPr>
          <p:cNvSpPr txBox="1"/>
          <p:nvPr/>
        </p:nvSpPr>
        <p:spPr>
          <a:xfrm>
            <a:off x="6010276" y="1651589"/>
            <a:ext cx="3067050" cy="1200329"/>
          </a:xfrm>
          <a:prstGeom prst="rect">
            <a:avLst/>
          </a:prstGeom>
          <a:solidFill>
            <a:schemeClr val="accent6">
              <a:lumMod val="60000"/>
              <a:lumOff val="40000"/>
            </a:schemeClr>
          </a:solidFill>
        </p:spPr>
        <p:txBody>
          <a:bodyPr wrap="square" rtlCol="0">
            <a:spAutoFit/>
          </a:bodyPr>
          <a:lstStyle/>
          <a:p>
            <a:pPr algn="ctr"/>
            <a:r>
              <a:rPr lang="en-US" b="1" dirty="0"/>
              <a:t>L</a:t>
            </a:r>
            <a:r>
              <a:rPr lang="es-AR" b="1" dirty="0"/>
              <a:t>as tasas de mortalidad entre las 14 jurisdicciones con muertes por asma fueron hasta 9,4 veces más altas</a:t>
            </a:r>
          </a:p>
        </p:txBody>
      </p:sp>
    </p:spTree>
    <p:extLst>
      <p:ext uri="{BB962C8B-B14F-4D97-AF65-F5344CB8AC3E}">
        <p14:creationId xmlns:p14="http://schemas.microsoft.com/office/powerpoint/2010/main" val="13592464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F8F3D7CE-1DD0-4EC0-A924-2FE396A903C5}"/>
              </a:ext>
            </a:extLst>
          </p:cNvPr>
          <p:cNvPicPr>
            <a:picLocks noChangeAspect="1"/>
          </p:cNvPicPr>
          <p:nvPr/>
        </p:nvPicPr>
        <p:blipFill>
          <a:blip r:embed="rId2"/>
          <a:stretch>
            <a:fillRect/>
          </a:stretch>
        </p:blipFill>
        <p:spPr>
          <a:xfrm>
            <a:off x="304397" y="392929"/>
            <a:ext cx="9297206" cy="6072142"/>
          </a:xfrm>
          <a:prstGeom prst="rect">
            <a:avLst/>
          </a:prstGeom>
        </p:spPr>
      </p:pic>
    </p:spTree>
    <p:extLst>
      <p:ext uri="{BB962C8B-B14F-4D97-AF65-F5344CB8AC3E}">
        <p14:creationId xmlns:p14="http://schemas.microsoft.com/office/powerpoint/2010/main" val="5143055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F3E62268-C37D-45D6-8E9B-D03545851D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0"/>
            <a:ext cx="9144000" cy="6858000"/>
          </a:xfrm>
          <a:prstGeom prst="rect">
            <a:avLst/>
          </a:prstGeom>
        </p:spPr>
      </p:pic>
      <p:sp>
        <p:nvSpPr>
          <p:cNvPr id="6" name="TextBox 5">
            <a:extLst>
              <a:ext uri="{FF2B5EF4-FFF2-40B4-BE49-F238E27FC236}">
                <a16:creationId xmlns:a16="http://schemas.microsoft.com/office/drawing/2014/main" xmlns="" id="{B908FF51-DC77-4ADD-92BA-960D9808CC86}"/>
              </a:ext>
            </a:extLst>
          </p:cNvPr>
          <p:cNvSpPr txBox="1"/>
          <p:nvPr/>
        </p:nvSpPr>
        <p:spPr>
          <a:xfrm>
            <a:off x="7266419" y="1470614"/>
            <a:ext cx="2477655" cy="2585323"/>
          </a:xfrm>
          <a:prstGeom prst="rect">
            <a:avLst/>
          </a:prstGeom>
          <a:solidFill>
            <a:schemeClr val="accent6">
              <a:lumMod val="60000"/>
              <a:lumOff val="40000"/>
            </a:schemeClr>
          </a:solidFill>
        </p:spPr>
        <p:txBody>
          <a:bodyPr wrap="square" rtlCol="0">
            <a:spAutoFit/>
          </a:bodyPr>
          <a:lstStyle/>
          <a:p>
            <a:pPr algn="ctr"/>
            <a:r>
              <a:rPr lang="en-US" b="1" dirty="0"/>
              <a:t>L</a:t>
            </a:r>
            <a:r>
              <a:rPr lang="es-AR" b="1" dirty="0"/>
              <a:t>a tendencia de la mortalidad por Asma en Argentina:</a:t>
            </a:r>
          </a:p>
          <a:p>
            <a:pPr marL="285750" indent="-285750" algn="ctr">
              <a:buFont typeface="Arial" panose="020B0604020202020204" pitchFamily="34" charset="0"/>
              <a:buChar char="•"/>
            </a:pPr>
            <a:r>
              <a:rPr lang="en-US" b="1" dirty="0"/>
              <a:t>A</a:t>
            </a:r>
            <a:r>
              <a:rPr lang="es-AR" b="1" dirty="0" err="1"/>
              <a:t>umentó</a:t>
            </a:r>
            <a:r>
              <a:rPr lang="es-AR" b="1" dirty="0"/>
              <a:t> entre 1980 y 1986; y se redujo entre 1986 y 2016.</a:t>
            </a:r>
          </a:p>
          <a:p>
            <a:pPr marL="285750" indent="-285750" algn="ctr">
              <a:buFont typeface="Arial" panose="020B0604020202020204" pitchFamily="34" charset="0"/>
              <a:buChar char="•"/>
            </a:pPr>
            <a:r>
              <a:rPr lang="es-AR" b="1" dirty="0"/>
              <a:t>El descenso desde 1997 hasta 2016 fue más lento (p</a:t>
            </a:r>
            <a:r>
              <a:rPr lang="en-US" b="1" dirty="0"/>
              <a:t>&lt;&lt;0,001)</a:t>
            </a:r>
            <a:endParaRPr lang="es-AR" b="1" dirty="0"/>
          </a:p>
        </p:txBody>
      </p:sp>
      <p:sp>
        <p:nvSpPr>
          <p:cNvPr id="7" name="TextBox 6">
            <a:extLst>
              <a:ext uri="{FF2B5EF4-FFF2-40B4-BE49-F238E27FC236}">
                <a16:creationId xmlns:a16="http://schemas.microsoft.com/office/drawing/2014/main" xmlns="" id="{E65E16AE-0486-4134-96FB-5332F8B0415F}"/>
              </a:ext>
            </a:extLst>
          </p:cNvPr>
          <p:cNvSpPr txBox="1"/>
          <p:nvPr/>
        </p:nvSpPr>
        <p:spPr>
          <a:xfrm>
            <a:off x="7266418" y="4206047"/>
            <a:ext cx="2477655" cy="1631216"/>
          </a:xfrm>
          <a:prstGeom prst="rect">
            <a:avLst/>
          </a:prstGeom>
          <a:noFill/>
        </p:spPr>
        <p:txBody>
          <a:bodyPr wrap="square" rtlCol="0">
            <a:spAutoFit/>
          </a:bodyPr>
          <a:lstStyle/>
          <a:p>
            <a:r>
              <a:rPr lang="es-AR" sz="1000" dirty="0"/>
              <a:t>Fuente: Instituto Nacional de Enfermedades Respiratorias (INER) “Emilio Coni”, Administración Nacional de Laboratorios e Institutos de Salud (ANLIS) “Carlos G. Malbrán”, con base en datos de mortalidad de la Dirección de Estadísticas e Información de Salud (DEIS) y estimaciones de población del Instituto Nacional de Estadística y Censo (INDEC). Ministerio de Salud de la Nación, Argentina, 26 de abril de 2018.</a:t>
            </a:r>
          </a:p>
        </p:txBody>
      </p:sp>
    </p:spTree>
    <p:extLst>
      <p:ext uri="{BB962C8B-B14F-4D97-AF65-F5344CB8AC3E}">
        <p14:creationId xmlns:p14="http://schemas.microsoft.com/office/powerpoint/2010/main" val="9645336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6EF7D7D5-8BAE-43EA-B4DE-6BBB727AD552}"/>
              </a:ext>
            </a:extLst>
          </p:cNvPr>
          <p:cNvSpPr txBox="1"/>
          <p:nvPr/>
        </p:nvSpPr>
        <p:spPr>
          <a:xfrm>
            <a:off x="304397" y="0"/>
            <a:ext cx="9297206" cy="646331"/>
          </a:xfrm>
          <a:prstGeom prst="rect">
            <a:avLst/>
          </a:prstGeom>
          <a:noFill/>
        </p:spPr>
        <p:txBody>
          <a:bodyPr wrap="square" rtlCol="0">
            <a:spAutoFit/>
          </a:bodyPr>
          <a:lstStyle/>
          <a:p>
            <a:pPr algn="ctr"/>
            <a:r>
              <a:rPr lang="es-AR" dirty="0">
                <a:latin typeface="Arial Black" panose="020B0A04020102020204" pitchFamily="34" charset="0"/>
              </a:rPr>
              <a:t>No se observan diferencias en la tendencia de la mortalidad por Asma en Argentina entre 1980 y 2016 en varones y en mujeres</a:t>
            </a:r>
          </a:p>
        </p:txBody>
      </p:sp>
      <p:pic>
        <p:nvPicPr>
          <p:cNvPr id="4" name="Picture 3">
            <a:extLst>
              <a:ext uri="{FF2B5EF4-FFF2-40B4-BE49-F238E27FC236}">
                <a16:creationId xmlns:a16="http://schemas.microsoft.com/office/drawing/2014/main" xmlns="" id="{F70FA50F-0E3A-4A5A-9748-E7022989E698}"/>
              </a:ext>
            </a:extLst>
          </p:cNvPr>
          <p:cNvPicPr>
            <a:picLocks noChangeAspect="1"/>
          </p:cNvPicPr>
          <p:nvPr/>
        </p:nvPicPr>
        <p:blipFill>
          <a:blip r:embed="rId2"/>
          <a:stretch>
            <a:fillRect/>
          </a:stretch>
        </p:blipFill>
        <p:spPr>
          <a:xfrm>
            <a:off x="304397" y="646331"/>
            <a:ext cx="9297206" cy="6072142"/>
          </a:xfrm>
          <a:prstGeom prst="rect">
            <a:avLst/>
          </a:prstGeom>
        </p:spPr>
      </p:pic>
    </p:spTree>
    <p:extLst>
      <p:ext uri="{BB962C8B-B14F-4D97-AF65-F5344CB8AC3E}">
        <p14:creationId xmlns:p14="http://schemas.microsoft.com/office/powerpoint/2010/main" val="7198424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a:extLst>
              <a:ext uri="{FF2B5EF4-FFF2-40B4-BE49-F238E27FC236}">
                <a16:creationId xmlns:a16="http://schemas.microsoft.com/office/drawing/2014/main" xmlns="" id="{2748248B-B5F9-4240-8F78-26E2DE25023A}"/>
              </a:ext>
            </a:extLst>
          </p:cNvPr>
          <p:cNvSpPr txBox="1">
            <a:spLocks/>
          </p:cNvSpPr>
          <p:nvPr/>
        </p:nvSpPr>
        <p:spPr>
          <a:xfrm>
            <a:off x="571732" y="1117735"/>
            <a:ext cx="8979175" cy="892730"/>
          </a:xfrm>
          <a:prstGeom prst="rect">
            <a:avLst/>
          </a:prstGeom>
        </p:spPr>
        <p:txBody>
          <a:bodyPr vert="horz" lIns="88053" tIns="44027" rIns="88053" bIns="44027" rtlCol="0" anchor="ctr" anchorCtr="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s-AR" sz="2800" b="1" dirty="0">
                <a:solidFill>
                  <a:schemeClr val="tx1"/>
                </a:solidFill>
                <a:latin typeface="Arial Black" panose="020B0A04020102020204" pitchFamily="34" charset="0"/>
              </a:rPr>
              <a:t>Situación actual de las Enfermedades Respiratorias Crónicas</a:t>
            </a:r>
          </a:p>
        </p:txBody>
      </p:sp>
      <p:grpSp>
        <p:nvGrpSpPr>
          <p:cNvPr id="10" name="Group 9">
            <a:extLst>
              <a:ext uri="{FF2B5EF4-FFF2-40B4-BE49-F238E27FC236}">
                <a16:creationId xmlns:a16="http://schemas.microsoft.com/office/drawing/2014/main" xmlns="" id="{C1C4DFAC-8222-4B22-A795-63087E1C5FC6}"/>
              </a:ext>
            </a:extLst>
          </p:cNvPr>
          <p:cNvGrpSpPr/>
          <p:nvPr/>
        </p:nvGrpSpPr>
        <p:grpSpPr>
          <a:xfrm>
            <a:off x="197468" y="6057184"/>
            <a:ext cx="9511064" cy="677546"/>
            <a:chOff x="158609" y="5982835"/>
            <a:chExt cx="9511064" cy="677546"/>
          </a:xfrm>
        </p:grpSpPr>
        <p:pic>
          <p:nvPicPr>
            <p:cNvPr id="5" name="Picture 4">
              <a:extLst>
                <a:ext uri="{FF2B5EF4-FFF2-40B4-BE49-F238E27FC236}">
                  <a16:creationId xmlns:a16="http://schemas.microsoft.com/office/drawing/2014/main" xmlns="" id="{7422921A-D485-40B7-889B-62C181ED120E}"/>
                </a:ext>
              </a:extLst>
            </p:cNvPr>
            <p:cNvPicPr>
              <a:picLocks noChangeAspect="1"/>
            </p:cNvPicPr>
            <p:nvPr/>
          </p:nvPicPr>
          <p:blipFill rotWithShape="1">
            <a:blip r:embed="rId2"/>
            <a:srcRect l="30750" t="81612" r="18528" b="10231"/>
            <a:stretch/>
          </p:blipFill>
          <p:spPr>
            <a:xfrm>
              <a:off x="3643868" y="6023018"/>
              <a:ext cx="6025805" cy="545114"/>
            </a:xfrm>
            <a:prstGeom prst="rect">
              <a:avLst/>
            </a:prstGeom>
          </p:spPr>
        </p:pic>
        <p:pic>
          <p:nvPicPr>
            <p:cNvPr id="8" name="Imagen 11" descr="ENCABEZADO-01">
              <a:extLst>
                <a:ext uri="{FF2B5EF4-FFF2-40B4-BE49-F238E27FC236}">
                  <a16:creationId xmlns:a16="http://schemas.microsoft.com/office/drawing/2014/main" xmlns="" id="{77286DDF-CF5A-4E23-9B87-6B12B690F91F}"/>
                </a:ext>
              </a:extLst>
            </p:cNvPr>
            <p:cNvPicPr/>
            <p:nvPr/>
          </p:nvPicPr>
          <p:blipFill rotWithShape="1">
            <a:blip r:embed="rId3" cstate="print">
              <a:extLst>
                <a:ext uri="{28A0092B-C50C-407E-A947-70E740481C1C}">
                  <a14:useLocalDpi xmlns:a14="http://schemas.microsoft.com/office/drawing/2010/main" val="0"/>
                </a:ext>
              </a:extLst>
            </a:blip>
            <a:srcRect l="22173" r="36636"/>
            <a:stretch/>
          </p:blipFill>
          <p:spPr bwMode="auto">
            <a:xfrm>
              <a:off x="990660" y="5982836"/>
              <a:ext cx="2512292" cy="677545"/>
            </a:xfrm>
            <a:prstGeom prst="rect">
              <a:avLst/>
            </a:prstGeom>
            <a:noFill/>
            <a:ln>
              <a:noFill/>
            </a:ln>
          </p:spPr>
        </p:pic>
        <p:pic>
          <p:nvPicPr>
            <p:cNvPr id="9" name="Imagen 11" descr="ENCABEZADO-01">
              <a:extLst>
                <a:ext uri="{FF2B5EF4-FFF2-40B4-BE49-F238E27FC236}">
                  <a16:creationId xmlns:a16="http://schemas.microsoft.com/office/drawing/2014/main" xmlns="" id="{A846312D-343A-4E06-A1E3-B7D26563B3A2}"/>
                </a:ext>
              </a:extLst>
            </p:cNvPr>
            <p:cNvPicPr/>
            <p:nvPr/>
          </p:nvPicPr>
          <p:blipFill rotWithShape="1">
            <a:blip r:embed="rId3" cstate="print">
              <a:extLst>
                <a:ext uri="{28A0092B-C50C-407E-A947-70E740481C1C}">
                  <a14:useLocalDpi xmlns:a14="http://schemas.microsoft.com/office/drawing/2010/main" val="0"/>
                </a:ext>
              </a:extLst>
            </a:blip>
            <a:srcRect l="1" r="88668"/>
            <a:stretch/>
          </p:blipFill>
          <p:spPr bwMode="auto">
            <a:xfrm>
              <a:off x="158609" y="5982835"/>
              <a:ext cx="691135" cy="677545"/>
            </a:xfrm>
            <a:prstGeom prst="rect">
              <a:avLst/>
            </a:prstGeom>
            <a:noFill/>
            <a:ln>
              <a:noFill/>
            </a:ln>
          </p:spPr>
        </p:pic>
      </p:grpSp>
      <p:sp>
        <p:nvSpPr>
          <p:cNvPr id="2" name="TextBox 1">
            <a:extLst>
              <a:ext uri="{FF2B5EF4-FFF2-40B4-BE49-F238E27FC236}">
                <a16:creationId xmlns:a16="http://schemas.microsoft.com/office/drawing/2014/main" xmlns="" id="{FA792AAB-E332-4030-B2AA-60843902A1BC}"/>
              </a:ext>
            </a:extLst>
          </p:cNvPr>
          <p:cNvSpPr txBox="1"/>
          <p:nvPr/>
        </p:nvSpPr>
        <p:spPr>
          <a:xfrm>
            <a:off x="737080" y="3050715"/>
            <a:ext cx="8625885" cy="523220"/>
          </a:xfrm>
          <a:prstGeom prst="rect">
            <a:avLst/>
          </a:prstGeom>
          <a:noFill/>
        </p:spPr>
        <p:txBody>
          <a:bodyPr wrap="square" rtlCol="0">
            <a:spAutoFit/>
          </a:bodyPr>
          <a:lstStyle/>
          <a:p>
            <a:pPr algn="ctr"/>
            <a:r>
              <a:rPr lang="es-AR" sz="2800" dirty="0">
                <a:latin typeface="Arial Black" panose="020B0A04020102020204" pitchFamily="34" charset="0"/>
              </a:rPr>
              <a:t>Prevalencia de EPOC y Asma en Argentina.</a:t>
            </a:r>
          </a:p>
        </p:txBody>
      </p:sp>
      <p:grpSp>
        <p:nvGrpSpPr>
          <p:cNvPr id="13" name="Group 12">
            <a:extLst>
              <a:ext uri="{FF2B5EF4-FFF2-40B4-BE49-F238E27FC236}">
                <a16:creationId xmlns:a16="http://schemas.microsoft.com/office/drawing/2014/main" xmlns="" id="{DFACB14C-C19E-4698-89AD-F4F35F1CE107}"/>
              </a:ext>
            </a:extLst>
          </p:cNvPr>
          <p:cNvGrpSpPr/>
          <p:nvPr/>
        </p:nvGrpSpPr>
        <p:grpSpPr>
          <a:xfrm>
            <a:off x="571732" y="43433"/>
            <a:ext cx="8979175" cy="995103"/>
            <a:chOff x="571732" y="43433"/>
            <a:chExt cx="8979175" cy="995103"/>
          </a:xfrm>
        </p:grpSpPr>
        <p:pic>
          <p:nvPicPr>
            <p:cNvPr id="11" name="Picture 10">
              <a:extLst>
                <a:ext uri="{FF2B5EF4-FFF2-40B4-BE49-F238E27FC236}">
                  <a16:creationId xmlns:a16="http://schemas.microsoft.com/office/drawing/2014/main" xmlns="" id="{86D36AEC-314F-44B5-A5C9-B8958E926417}"/>
                </a:ext>
              </a:extLst>
            </p:cNvPr>
            <p:cNvPicPr>
              <a:picLocks noChangeAspect="1"/>
            </p:cNvPicPr>
            <p:nvPr/>
          </p:nvPicPr>
          <p:blipFill rotWithShape="1">
            <a:blip r:embed="rId4"/>
            <a:srcRect l="12500" t="21751" r="13753" b="70028"/>
            <a:stretch/>
          </p:blipFill>
          <p:spPr>
            <a:xfrm>
              <a:off x="571732" y="43433"/>
              <a:ext cx="8706276" cy="547694"/>
            </a:xfrm>
            <a:prstGeom prst="rect">
              <a:avLst/>
            </a:prstGeom>
            <a:ln w="19050">
              <a:noFill/>
            </a:ln>
          </p:spPr>
        </p:pic>
        <p:pic>
          <p:nvPicPr>
            <p:cNvPr id="12" name="Picture 11">
              <a:extLst>
                <a:ext uri="{FF2B5EF4-FFF2-40B4-BE49-F238E27FC236}">
                  <a16:creationId xmlns:a16="http://schemas.microsoft.com/office/drawing/2014/main" xmlns="" id="{00AAF0DF-75A2-4603-ABD7-025A93A4377C}"/>
                </a:ext>
              </a:extLst>
            </p:cNvPr>
            <p:cNvPicPr>
              <a:picLocks noChangeAspect="1"/>
            </p:cNvPicPr>
            <p:nvPr/>
          </p:nvPicPr>
          <p:blipFill rotWithShape="1">
            <a:blip r:embed="rId4"/>
            <a:srcRect l="12500" t="38091" r="13753" b="54543"/>
            <a:stretch/>
          </p:blipFill>
          <p:spPr>
            <a:xfrm>
              <a:off x="571732" y="547787"/>
              <a:ext cx="8979175" cy="490749"/>
            </a:xfrm>
            <a:prstGeom prst="rect">
              <a:avLst/>
            </a:prstGeom>
            <a:ln w="19050">
              <a:noFill/>
            </a:ln>
          </p:spPr>
        </p:pic>
      </p:grpSp>
      <p:sp>
        <p:nvSpPr>
          <p:cNvPr id="14" name="Rectangle 13">
            <a:extLst>
              <a:ext uri="{FF2B5EF4-FFF2-40B4-BE49-F238E27FC236}">
                <a16:creationId xmlns:a16="http://schemas.microsoft.com/office/drawing/2014/main" xmlns="" id="{5AB8748A-253F-4EE7-94A3-3F19D4A592E6}"/>
              </a:ext>
            </a:extLst>
          </p:cNvPr>
          <p:cNvSpPr/>
          <p:nvPr/>
        </p:nvSpPr>
        <p:spPr>
          <a:xfrm>
            <a:off x="571732" y="43433"/>
            <a:ext cx="8791233" cy="995103"/>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23842095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a:extLst>
              <a:ext uri="{FF2B5EF4-FFF2-40B4-BE49-F238E27FC236}">
                <a16:creationId xmlns:a16="http://schemas.microsoft.com/office/drawing/2014/main" xmlns="" id="{2748248B-B5F9-4240-8F78-26E2DE25023A}"/>
              </a:ext>
            </a:extLst>
          </p:cNvPr>
          <p:cNvSpPr txBox="1">
            <a:spLocks/>
          </p:cNvSpPr>
          <p:nvPr/>
        </p:nvSpPr>
        <p:spPr>
          <a:xfrm>
            <a:off x="571732" y="1117735"/>
            <a:ext cx="8979175" cy="892730"/>
          </a:xfrm>
          <a:prstGeom prst="rect">
            <a:avLst/>
          </a:prstGeom>
        </p:spPr>
        <p:txBody>
          <a:bodyPr vert="horz" lIns="88053" tIns="44027" rIns="88053" bIns="44027" rtlCol="0" anchor="ctr" anchorCtr="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s-AR" sz="2800" b="1" dirty="0">
                <a:solidFill>
                  <a:schemeClr val="tx1"/>
                </a:solidFill>
                <a:latin typeface="Arial Black" panose="020B0A04020102020204" pitchFamily="34" charset="0"/>
              </a:rPr>
              <a:t>Situación actual de las Enfermedades Respiratorias Crónicas</a:t>
            </a:r>
          </a:p>
        </p:txBody>
      </p:sp>
      <p:grpSp>
        <p:nvGrpSpPr>
          <p:cNvPr id="10" name="Group 9">
            <a:extLst>
              <a:ext uri="{FF2B5EF4-FFF2-40B4-BE49-F238E27FC236}">
                <a16:creationId xmlns:a16="http://schemas.microsoft.com/office/drawing/2014/main" xmlns="" id="{C1C4DFAC-8222-4B22-A795-63087E1C5FC6}"/>
              </a:ext>
            </a:extLst>
          </p:cNvPr>
          <p:cNvGrpSpPr/>
          <p:nvPr/>
        </p:nvGrpSpPr>
        <p:grpSpPr>
          <a:xfrm>
            <a:off x="197468" y="6057184"/>
            <a:ext cx="9511064" cy="677546"/>
            <a:chOff x="158609" y="5982835"/>
            <a:chExt cx="9511064" cy="677546"/>
          </a:xfrm>
        </p:grpSpPr>
        <p:pic>
          <p:nvPicPr>
            <p:cNvPr id="5" name="Picture 4">
              <a:extLst>
                <a:ext uri="{FF2B5EF4-FFF2-40B4-BE49-F238E27FC236}">
                  <a16:creationId xmlns:a16="http://schemas.microsoft.com/office/drawing/2014/main" xmlns="" id="{7422921A-D485-40B7-889B-62C181ED120E}"/>
                </a:ext>
              </a:extLst>
            </p:cNvPr>
            <p:cNvPicPr>
              <a:picLocks noChangeAspect="1"/>
            </p:cNvPicPr>
            <p:nvPr/>
          </p:nvPicPr>
          <p:blipFill rotWithShape="1">
            <a:blip r:embed="rId2"/>
            <a:srcRect l="30750" t="81612" r="18528" b="10231"/>
            <a:stretch/>
          </p:blipFill>
          <p:spPr>
            <a:xfrm>
              <a:off x="3643868" y="6023018"/>
              <a:ext cx="6025805" cy="545114"/>
            </a:xfrm>
            <a:prstGeom prst="rect">
              <a:avLst/>
            </a:prstGeom>
          </p:spPr>
        </p:pic>
        <p:pic>
          <p:nvPicPr>
            <p:cNvPr id="8" name="Imagen 11" descr="ENCABEZADO-01">
              <a:extLst>
                <a:ext uri="{FF2B5EF4-FFF2-40B4-BE49-F238E27FC236}">
                  <a16:creationId xmlns:a16="http://schemas.microsoft.com/office/drawing/2014/main" xmlns="" id="{77286DDF-CF5A-4E23-9B87-6B12B690F91F}"/>
                </a:ext>
              </a:extLst>
            </p:cNvPr>
            <p:cNvPicPr/>
            <p:nvPr/>
          </p:nvPicPr>
          <p:blipFill rotWithShape="1">
            <a:blip r:embed="rId3" cstate="print">
              <a:extLst>
                <a:ext uri="{28A0092B-C50C-407E-A947-70E740481C1C}">
                  <a14:useLocalDpi xmlns:a14="http://schemas.microsoft.com/office/drawing/2010/main" val="0"/>
                </a:ext>
              </a:extLst>
            </a:blip>
            <a:srcRect l="22173" r="36636"/>
            <a:stretch/>
          </p:blipFill>
          <p:spPr bwMode="auto">
            <a:xfrm>
              <a:off x="990660" y="5982836"/>
              <a:ext cx="2512292" cy="677545"/>
            </a:xfrm>
            <a:prstGeom prst="rect">
              <a:avLst/>
            </a:prstGeom>
            <a:noFill/>
            <a:ln>
              <a:noFill/>
            </a:ln>
          </p:spPr>
        </p:pic>
        <p:pic>
          <p:nvPicPr>
            <p:cNvPr id="9" name="Imagen 11" descr="ENCABEZADO-01">
              <a:extLst>
                <a:ext uri="{FF2B5EF4-FFF2-40B4-BE49-F238E27FC236}">
                  <a16:creationId xmlns:a16="http://schemas.microsoft.com/office/drawing/2014/main" xmlns="" id="{A846312D-343A-4E06-A1E3-B7D26563B3A2}"/>
                </a:ext>
              </a:extLst>
            </p:cNvPr>
            <p:cNvPicPr/>
            <p:nvPr/>
          </p:nvPicPr>
          <p:blipFill rotWithShape="1">
            <a:blip r:embed="rId3" cstate="print">
              <a:extLst>
                <a:ext uri="{28A0092B-C50C-407E-A947-70E740481C1C}">
                  <a14:useLocalDpi xmlns:a14="http://schemas.microsoft.com/office/drawing/2010/main" val="0"/>
                </a:ext>
              </a:extLst>
            </a:blip>
            <a:srcRect l="1" r="88668"/>
            <a:stretch/>
          </p:blipFill>
          <p:spPr bwMode="auto">
            <a:xfrm>
              <a:off x="158609" y="5982835"/>
              <a:ext cx="691135" cy="677545"/>
            </a:xfrm>
            <a:prstGeom prst="rect">
              <a:avLst/>
            </a:prstGeom>
            <a:noFill/>
            <a:ln>
              <a:noFill/>
            </a:ln>
          </p:spPr>
        </p:pic>
      </p:grpSp>
      <p:sp>
        <p:nvSpPr>
          <p:cNvPr id="2" name="TextBox 1">
            <a:extLst>
              <a:ext uri="{FF2B5EF4-FFF2-40B4-BE49-F238E27FC236}">
                <a16:creationId xmlns:a16="http://schemas.microsoft.com/office/drawing/2014/main" xmlns="" id="{FA792AAB-E332-4030-B2AA-60843902A1BC}"/>
              </a:ext>
            </a:extLst>
          </p:cNvPr>
          <p:cNvSpPr txBox="1"/>
          <p:nvPr/>
        </p:nvSpPr>
        <p:spPr>
          <a:xfrm>
            <a:off x="737080" y="3050715"/>
            <a:ext cx="8625885" cy="523220"/>
          </a:xfrm>
          <a:prstGeom prst="rect">
            <a:avLst/>
          </a:prstGeom>
          <a:noFill/>
        </p:spPr>
        <p:txBody>
          <a:bodyPr wrap="square" rtlCol="0">
            <a:spAutoFit/>
          </a:bodyPr>
          <a:lstStyle/>
          <a:p>
            <a:pPr algn="ctr"/>
            <a:r>
              <a:rPr lang="es-AR" sz="2800" dirty="0">
                <a:latin typeface="Arial Black" panose="020B0A04020102020204" pitchFamily="34" charset="0"/>
              </a:rPr>
              <a:t>Prevalencia de EPOC en Argentina.</a:t>
            </a:r>
          </a:p>
        </p:txBody>
      </p:sp>
      <p:grpSp>
        <p:nvGrpSpPr>
          <p:cNvPr id="13" name="Group 12">
            <a:extLst>
              <a:ext uri="{FF2B5EF4-FFF2-40B4-BE49-F238E27FC236}">
                <a16:creationId xmlns:a16="http://schemas.microsoft.com/office/drawing/2014/main" xmlns="" id="{DFACB14C-C19E-4698-89AD-F4F35F1CE107}"/>
              </a:ext>
            </a:extLst>
          </p:cNvPr>
          <p:cNvGrpSpPr/>
          <p:nvPr/>
        </p:nvGrpSpPr>
        <p:grpSpPr>
          <a:xfrm>
            <a:off x="571732" y="43433"/>
            <a:ext cx="8979175" cy="995103"/>
            <a:chOff x="571732" y="43433"/>
            <a:chExt cx="8979175" cy="995103"/>
          </a:xfrm>
        </p:grpSpPr>
        <p:pic>
          <p:nvPicPr>
            <p:cNvPr id="11" name="Picture 10">
              <a:extLst>
                <a:ext uri="{FF2B5EF4-FFF2-40B4-BE49-F238E27FC236}">
                  <a16:creationId xmlns:a16="http://schemas.microsoft.com/office/drawing/2014/main" xmlns="" id="{86D36AEC-314F-44B5-A5C9-B8958E926417}"/>
                </a:ext>
              </a:extLst>
            </p:cNvPr>
            <p:cNvPicPr>
              <a:picLocks noChangeAspect="1"/>
            </p:cNvPicPr>
            <p:nvPr/>
          </p:nvPicPr>
          <p:blipFill rotWithShape="1">
            <a:blip r:embed="rId4"/>
            <a:srcRect l="12500" t="21751" r="13753" b="70028"/>
            <a:stretch/>
          </p:blipFill>
          <p:spPr>
            <a:xfrm>
              <a:off x="571732" y="43433"/>
              <a:ext cx="8706276" cy="547694"/>
            </a:xfrm>
            <a:prstGeom prst="rect">
              <a:avLst/>
            </a:prstGeom>
            <a:ln w="19050">
              <a:noFill/>
            </a:ln>
          </p:spPr>
        </p:pic>
        <p:pic>
          <p:nvPicPr>
            <p:cNvPr id="12" name="Picture 11">
              <a:extLst>
                <a:ext uri="{FF2B5EF4-FFF2-40B4-BE49-F238E27FC236}">
                  <a16:creationId xmlns:a16="http://schemas.microsoft.com/office/drawing/2014/main" xmlns="" id="{00AAF0DF-75A2-4603-ABD7-025A93A4377C}"/>
                </a:ext>
              </a:extLst>
            </p:cNvPr>
            <p:cNvPicPr>
              <a:picLocks noChangeAspect="1"/>
            </p:cNvPicPr>
            <p:nvPr/>
          </p:nvPicPr>
          <p:blipFill rotWithShape="1">
            <a:blip r:embed="rId4"/>
            <a:srcRect l="12500" t="38091" r="13753" b="54543"/>
            <a:stretch/>
          </p:blipFill>
          <p:spPr>
            <a:xfrm>
              <a:off x="571732" y="547787"/>
              <a:ext cx="8979175" cy="490749"/>
            </a:xfrm>
            <a:prstGeom prst="rect">
              <a:avLst/>
            </a:prstGeom>
            <a:ln w="19050">
              <a:noFill/>
            </a:ln>
          </p:spPr>
        </p:pic>
      </p:grpSp>
      <p:sp>
        <p:nvSpPr>
          <p:cNvPr id="14" name="Rectangle 13">
            <a:extLst>
              <a:ext uri="{FF2B5EF4-FFF2-40B4-BE49-F238E27FC236}">
                <a16:creationId xmlns:a16="http://schemas.microsoft.com/office/drawing/2014/main" xmlns="" id="{5AB8748A-253F-4EE7-94A3-3F19D4A592E6}"/>
              </a:ext>
            </a:extLst>
          </p:cNvPr>
          <p:cNvSpPr/>
          <p:nvPr/>
        </p:nvSpPr>
        <p:spPr>
          <a:xfrm>
            <a:off x="571732" y="43433"/>
            <a:ext cx="8791233" cy="995103"/>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3371591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403203" y="277092"/>
            <a:ext cx="9025465" cy="6248400"/>
          </a:xfrm>
          <a:prstGeom prst="rect">
            <a:avLst/>
          </a:prstGeom>
        </p:spPr>
      </p:pic>
    </p:spTree>
    <p:extLst>
      <p:ext uri="{BB962C8B-B14F-4D97-AF65-F5344CB8AC3E}">
        <p14:creationId xmlns:p14="http://schemas.microsoft.com/office/powerpoint/2010/main" val="767628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 CuadroTexto"/>
          <p:cNvSpPr txBox="1"/>
          <p:nvPr/>
        </p:nvSpPr>
        <p:spPr>
          <a:xfrm>
            <a:off x="848544" y="139279"/>
            <a:ext cx="8136904" cy="400110"/>
          </a:xfrm>
          <a:prstGeom prst="rect">
            <a:avLst/>
          </a:prstGeom>
          <a:solidFill>
            <a:schemeClr val="accent5">
              <a:lumMod val="40000"/>
              <a:lumOff val="60000"/>
            </a:schemeClr>
          </a:solidFill>
        </p:spPr>
        <p:txBody>
          <a:bodyPr wrap="square" rtlCol="0">
            <a:spAutoFit/>
          </a:bodyPr>
          <a:lstStyle/>
          <a:p>
            <a:pPr algn="ctr"/>
            <a:r>
              <a:rPr lang="es-AR" sz="2000" dirty="0"/>
              <a:t>Estudio EPOCAR. RESULTADOS</a:t>
            </a:r>
          </a:p>
        </p:txBody>
      </p:sp>
      <p:graphicFrame>
        <p:nvGraphicFramePr>
          <p:cNvPr id="6" name="Tabla 5"/>
          <p:cNvGraphicFramePr>
            <a:graphicFrameLocks noGrp="1"/>
          </p:cNvGraphicFramePr>
          <p:nvPr>
            <p:extLst/>
          </p:nvPr>
        </p:nvGraphicFramePr>
        <p:xfrm>
          <a:off x="848544" y="709444"/>
          <a:ext cx="4824536" cy="1135380"/>
        </p:xfrm>
        <a:graphic>
          <a:graphicData uri="http://schemas.openxmlformats.org/drawingml/2006/table">
            <a:tbl>
              <a:tblPr>
                <a:tableStyleId>{69C7853C-536D-4A76-A0AE-DD22124D55A5}</a:tableStyleId>
              </a:tblPr>
              <a:tblGrid>
                <a:gridCol w="1088806">
                  <a:extLst>
                    <a:ext uri="{9D8B030D-6E8A-4147-A177-3AD203B41FA5}">
                      <a16:colId xmlns:a16="http://schemas.microsoft.com/office/drawing/2014/main" xmlns="" val="20000"/>
                    </a:ext>
                  </a:extLst>
                </a:gridCol>
                <a:gridCol w="976171">
                  <a:extLst>
                    <a:ext uri="{9D8B030D-6E8A-4147-A177-3AD203B41FA5}">
                      <a16:colId xmlns:a16="http://schemas.microsoft.com/office/drawing/2014/main" xmlns="" val="20001"/>
                    </a:ext>
                  </a:extLst>
                </a:gridCol>
                <a:gridCol w="919853">
                  <a:extLst>
                    <a:ext uri="{9D8B030D-6E8A-4147-A177-3AD203B41FA5}">
                      <a16:colId xmlns:a16="http://schemas.microsoft.com/office/drawing/2014/main" xmlns="" val="20002"/>
                    </a:ext>
                  </a:extLst>
                </a:gridCol>
                <a:gridCol w="919853">
                  <a:extLst>
                    <a:ext uri="{9D8B030D-6E8A-4147-A177-3AD203B41FA5}">
                      <a16:colId xmlns:a16="http://schemas.microsoft.com/office/drawing/2014/main" xmlns="" val="20003"/>
                    </a:ext>
                  </a:extLst>
                </a:gridCol>
                <a:gridCol w="919853">
                  <a:extLst>
                    <a:ext uri="{9D8B030D-6E8A-4147-A177-3AD203B41FA5}">
                      <a16:colId xmlns:a16="http://schemas.microsoft.com/office/drawing/2014/main" xmlns="" val="20004"/>
                    </a:ext>
                  </a:extLst>
                </a:gridCol>
              </a:tblGrid>
              <a:tr h="190500">
                <a:tc>
                  <a:txBody>
                    <a:bodyPr/>
                    <a:lstStyle/>
                    <a:p>
                      <a:pPr algn="ctr" fontAlgn="b"/>
                      <a:r>
                        <a:rPr lang="es-AR" sz="1800" u="none" strike="noStrike" dirty="0">
                          <a:effectLst/>
                        </a:rPr>
                        <a:t>EPOC</a:t>
                      </a:r>
                      <a:endParaRPr lang="es-AR" sz="1800" b="1" i="0" u="none" strike="noStrike" dirty="0">
                        <a:solidFill>
                          <a:srgbClr val="000000"/>
                        </a:solidFill>
                        <a:effectLst/>
                        <a:latin typeface="Arial" panose="020B0604020202020204" pitchFamily="34" charset="0"/>
                      </a:endParaRPr>
                    </a:p>
                  </a:txBody>
                  <a:tcPr marL="9525" marR="9525" marT="9525" marB="0" anchor="b">
                    <a:solidFill>
                      <a:schemeClr val="accent3">
                        <a:lumMod val="60000"/>
                        <a:lumOff val="40000"/>
                      </a:schemeClr>
                    </a:solidFill>
                  </a:tcPr>
                </a:tc>
                <a:tc>
                  <a:txBody>
                    <a:bodyPr/>
                    <a:lstStyle/>
                    <a:p>
                      <a:pPr algn="ctr" fontAlgn="b"/>
                      <a:r>
                        <a:rPr lang="es-AR" sz="1800" u="none" strike="noStrike" dirty="0">
                          <a:effectLst/>
                        </a:rPr>
                        <a:t>No.</a:t>
                      </a:r>
                      <a:endParaRPr lang="es-AR" sz="1800" b="1" i="0" u="none" strike="noStrike" dirty="0">
                        <a:solidFill>
                          <a:srgbClr val="000000"/>
                        </a:solidFill>
                        <a:effectLst/>
                        <a:latin typeface="Calibri" panose="020F0502020204030204" pitchFamily="34" charset="0"/>
                      </a:endParaRPr>
                    </a:p>
                  </a:txBody>
                  <a:tcPr marL="9525" marR="9525" marT="9525" marB="0" anchor="b">
                    <a:solidFill>
                      <a:schemeClr val="accent3">
                        <a:lumMod val="60000"/>
                        <a:lumOff val="40000"/>
                      </a:schemeClr>
                    </a:solidFill>
                  </a:tcPr>
                </a:tc>
                <a:tc>
                  <a:txBody>
                    <a:bodyPr/>
                    <a:lstStyle/>
                    <a:p>
                      <a:pPr algn="ctr" fontAlgn="b"/>
                      <a:r>
                        <a:rPr lang="es-AR" sz="1800" u="none" strike="noStrike" dirty="0">
                          <a:effectLst/>
                        </a:rPr>
                        <a:t>%</a:t>
                      </a:r>
                      <a:endParaRPr lang="es-AR" sz="1800" b="1" i="0" u="none" strike="noStrike" dirty="0">
                        <a:solidFill>
                          <a:srgbClr val="000000"/>
                        </a:solidFill>
                        <a:effectLst/>
                        <a:latin typeface="Calibri" panose="020F0502020204030204" pitchFamily="34" charset="0"/>
                      </a:endParaRPr>
                    </a:p>
                  </a:txBody>
                  <a:tcPr marL="9525" marR="9525" marT="9525" marB="0" anchor="b">
                    <a:solidFill>
                      <a:schemeClr val="accent3">
                        <a:lumMod val="60000"/>
                        <a:lumOff val="40000"/>
                      </a:schemeClr>
                    </a:solidFill>
                  </a:tcPr>
                </a:tc>
                <a:tc>
                  <a:txBody>
                    <a:bodyPr/>
                    <a:lstStyle/>
                    <a:p>
                      <a:pPr algn="ctr" fontAlgn="b"/>
                      <a:r>
                        <a:rPr lang="es-AR" sz="1800" u="none" strike="noStrike" dirty="0">
                          <a:effectLst/>
                        </a:rPr>
                        <a:t>máximo</a:t>
                      </a:r>
                      <a:endParaRPr lang="es-AR" sz="1800" b="1" i="0" u="none" strike="noStrike" dirty="0">
                        <a:solidFill>
                          <a:srgbClr val="000000"/>
                        </a:solidFill>
                        <a:effectLst/>
                        <a:latin typeface="Calibri" panose="020F0502020204030204" pitchFamily="34" charset="0"/>
                      </a:endParaRPr>
                    </a:p>
                  </a:txBody>
                  <a:tcPr marL="9525" marR="9525" marT="9525" marB="0" anchor="b">
                    <a:solidFill>
                      <a:schemeClr val="accent3">
                        <a:lumMod val="60000"/>
                        <a:lumOff val="40000"/>
                      </a:schemeClr>
                    </a:solidFill>
                  </a:tcPr>
                </a:tc>
                <a:tc>
                  <a:txBody>
                    <a:bodyPr/>
                    <a:lstStyle/>
                    <a:p>
                      <a:pPr algn="ctr" fontAlgn="b"/>
                      <a:r>
                        <a:rPr lang="es-AR" sz="1800" u="none" strike="noStrike" dirty="0">
                          <a:effectLst/>
                        </a:rPr>
                        <a:t>mínimo</a:t>
                      </a:r>
                      <a:endParaRPr lang="es-AR" sz="1800" b="1" i="0" u="none" strike="noStrike" dirty="0">
                        <a:solidFill>
                          <a:srgbClr val="000000"/>
                        </a:solidFill>
                        <a:effectLst/>
                        <a:latin typeface="Calibri" panose="020F0502020204030204" pitchFamily="34" charset="0"/>
                      </a:endParaRPr>
                    </a:p>
                  </a:txBody>
                  <a:tcPr marL="9525" marR="9525" marT="9525" marB="0" anchor="b">
                    <a:solidFill>
                      <a:schemeClr val="accent3">
                        <a:lumMod val="60000"/>
                        <a:lumOff val="40000"/>
                      </a:schemeClr>
                    </a:solidFill>
                  </a:tcPr>
                </a:tc>
                <a:extLst>
                  <a:ext uri="{0D108BD9-81ED-4DB2-BD59-A6C34878D82A}">
                    <a16:rowId xmlns:a16="http://schemas.microsoft.com/office/drawing/2014/main" xmlns="" val="10000"/>
                  </a:ext>
                </a:extLst>
              </a:tr>
              <a:tr h="190500">
                <a:tc>
                  <a:txBody>
                    <a:bodyPr/>
                    <a:lstStyle/>
                    <a:p>
                      <a:pPr algn="l" fontAlgn="t"/>
                      <a:r>
                        <a:rPr lang="es-AR" sz="1800" u="none" strike="noStrike">
                          <a:effectLst/>
                        </a:rPr>
                        <a:t>Si</a:t>
                      </a:r>
                      <a:endParaRPr lang="es-AR" sz="1800" b="0" i="0" u="none" strike="noStrike">
                        <a:solidFill>
                          <a:srgbClr val="000000"/>
                        </a:solidFill>
                        <a:effectLst/>
                        <a:latin typeface="Arial" panose="020B0604020202020204" pitchFamily="34" charset="0"/>
                      </a:endParaRPr>
                    </a:p>
                  </a:txBody>
                  <a:tcPr marL="9525" marR="9525" marT="9525" marB="0"/>
                </a:tc>
                <a:tc>
                  <a:txBody>
                    <a:bodyPr/>
                    <a:lstStyle/>
                    <a:p>
                      <a:pPr algn="r" fontAlgn="ctr"/>
                      <a:r>
                        <a:rPr lang="es-AR" sz="1600" b="0" i="0" u="none" strike="noStrike" dirty="0">
                          <a:solidFill>
                            <a:srgbClr val="000000"/>
                          </a:solidFill>
                          <a:effectLst/>
                          <a:latin typeface="+mn-lt"/>
                        </a:rPr>
                        <a:t>504</a:t>
                      </a:r>
                    </a:p>
                  </a:txBody>
                  <a:tcPr marL="7620" marR="7620" marT="7620" marB="0" anchor="ctr"/>
                </a:tc>
                <a:tc>
                  <a:txBody>
                    <a:bodyPr/>
                    <a:lstStyle/>
                    <a:p>
                      <a:pPr algn="r" fontAlgn="ctr"/>
                      <a:r>
                        <a:rPr lang="es-AR" sz="1600" b="0" i="0" u="none" strike="noStrike">
                          <a:solidFill>
                            <a:srgbClr val="000000"/>
                          </a:solidFill>
                          <a:effectLst/>
                          <a:latin typeface="+mn-lt"/>
                        </a:rPr>
                        <a:t>14,53</a:t>
                      </a:r>
                    </a:p>
                  </a:txBody>
                  <a:tcPr marL="7620" marR="7620" marT="7620" marB="0" anchor="ctr"/>
                </a:tc>
                <a:tc>
                  <a:txBody>
                    <a:bodyPr/>
                    <a:lstStyle/>
                    <a:p>
                      <a:pPr algn="r" fontAlgn="ctr"/>
                      <a:r>
                        <a:rPr lang="es-AR" sz="1600" b="0" i="0" u="none" strike="noStrike">
                          <a:solidFill>
                            <a:srgbClr val="000000"/>
                          </a:solidFill>
                          <a:effectLst/>
                          <a:latin typeface="+mn-lt"/>
                        </a:rPr>
                        <a:t>15,70</a:t>
                      </a:r>
                    </a:p>
                  </a:txBody>
                  <a:tcPr marL="7620" marR="7620" marT="7620" marB="0" anchor="ctr"/>
                </a:tc>
                <a:tc>
                  <a:txBody>
                    <a:bodyPr/>
                    <a:lstStyle/>
                    <a:p>
                      <a:pPr algn="r" fontAlgn="ctr"/>
                      <a:r>
                        <a:rPr lang="es-AR" sz="1600" b="0" i="0" u="none" strike="noStrike">
                          <a:solidFill>
                            <a:srgbClr val="000000"/>
                          </a:solidFill>
                          <a:effectLst/>
                          <a:latin typeface="+mn-lt"/>
                        </a:rPr>
                        <a:t>13,36</a:t>
                      </a:r>
                    </a:p>
                  </a:txBody>
                  <a:tcPr marL="7620" marR="7620" marT="7620" marB="0" anchor="ctr"/>
                </a:tc>
                <a:extLst>
                  <a:ext uri="{0D108BD9-81ED-4DB2-BD59-A6C34878D82A}">
                    <a16:rowId xmlns:a16="http://schemas.microsoft.com/office/drawing/2014/main" xmlns="" val="10001"/>
                  </a:ext>
                </a:extLst>
              </a:tr>
              <a:tr h="190500">
                <a:tc>
                  <a:txBody>
                    <a:bodyPr/>
                    <a:lstStyle/>
                    <a:p>
                      <a:pPr algn="l" fontAlgn="t"/>
                      <a:r>
                        <a:rPr lang="es-AR" sz="1800" u="none" strike="noStrike">
                          <a:effectLst/>
                        </a:rPr>
                        <a:t>No</a:t>
                      </a:r>
                      <a:endParaRPr lang="es-AR" sz="1800" b="0" i="0" u="none" strike="noStrike">
                        <a:solidFill>
                          <a:srgbClr val="000000"/>
                        </a:solidFill>
                        <a:effectLst/>
                        <a:latin typeface="Arial" panose="020B0604020202020204" pitchFamily="34" charset="0"/>
                      </a:endParaRPr>
                    </a:p>
                  </a:txBody>
                  <a:tcPr marL="9525" marR="9525" marT="9525" marB="0"/>
                </a:tc>
                <a:tc>
                  <a:txBody>
                    <a:bodyPr/>
                    <a:lstStyle/>
                    <a:p>
                      <a:pPr algn="r" fontAlgn="ctr"/>
                      <a:r>
                        <a:rPr lang="es-AR" sz="1600" b="0" i="0" u="none" strike="noStrike">
                          <a:solidFill>
                            <a:srgbClr val="000000"/>
                          </a:solidFill>
                          <a:effectLst/>
                          <a:latin typeface="+mn-lt"/>
                        </a:rPr>
                        <a:t>2965</a:t>
                      </a:r>
                    </a:p>
                  </a:txBody>
                  <a:tcPr marL="7620" marR="7620" marT="7620" marB="0" anchor="ctr"/>
                </a:tc>
                <a:tc>
                  <a:txBody>
                    <a:bodyPr/>
                    <a:lstStyle/>
                    <a:p>
                      <a:pPr algn="r" fontAlgn="ctr"/>
                      <a:r>
                        <a:rPr lang="es-AR" sz="1600" b="0" i="0" u="none" strike="noStrike">
                          <a:solidFill>
                            <a:srgbClr val="000000"/>
                          </a:solidFill>
                          <a:effectLst/>
                          <a:latin typeface="+mn-lt"/>
                        </a:rPr>
                        <a:t>85,47</a:t>
                      </a:r>
                    </a:p>
                  </a:txBody>
                  <a:tcPr marL="7620" marR="7620" marT="7620" marB="0" anchor="ctr"/>
                </a:tc>
                <a:tc>
                  <a:txBody>
                    <a:bodyPr/>
                    <a:lstStyle/>
                    <a:p>
                      <a:pPr algn="r" fontAlgn="ctr"/>
                      <a:r>
                        <a:rPr lang="es-AR" sz="1600" b="0" i="0" u="none" strike="noStrike">
                          <a:solidFill>
                            <a:srgbClr val="000000"/>
                          </a:solidFill>
                          <a:effectLst/>
                          <a:latin typeface="+mn-lt"/>
                        </a:rPr>
                        <a:t>86,64</a:t>
                      </a:r>
                    </a:p>
                  </a:txBody>
                  <a:tcPr marL="7620" marR="7620" marT="7620" marB="0" anchor="ctr"/>
                </a:tc>
                <a:tc>
                  <a:txBody>
                    <a:bodyPr/>
                    <a:lstStyle/>
                    <a:p>
                      <a:pPr algn="r" fontAlgn="ctr"/>
                      <a:r>
                        <a:rPr lang="es-AR" sz="1600" b="0" i="0" u="none" strike="noStrike">
                          <a:solidFill>
                            <a:srgbClr val="000000"/>
                          </a:solidFill>
                          <a:effectLst/>
                          <a:latin typeface="+mn-lt"/>
                        </a:rPr>
                        <a:t>84,30</a:t>
                      </a:r>
                    </a:p>
                  </a:txBody>
                  <a:tcPr marL="7620" marR="7620" marT="7620" marB="0" anchor="ctr"/>
                </a:tc>
                <a:extLst>
                  <a:ext uri="{0D108BD9-81ED-4DB2-BD59-A6C34878D82A}">
                    <a16:rowId xmlns:a16="http://schemas.microsoft.com/office/drawing/2014/main" xmlns="" val="10002"/>
                  </a:ext>
                </a:extLst>
              </a:tr>
              <a:tr h="190500">
                <a:tc>
                  <a:txBody>
                    <a:bodyPr/>
                    <a:lstStyle/>
                    <a:p>
                      <a:pPr algn="l" fontAlgn="t"/>
                      <a:r>
                        <a:rPr lang="es-AR" sz="1800" u="none" strike="noStrike">
                          <a:effectLst/>
                        </a:rPr>
                        <a:t>Total</a:t>
                      </a:r>
                      <a:endParaRPr lang="es-AR" sz="1800" b="0" i="0" u="none" strike="noStrike">
                        <a:solidFill>
                          <a:srgbClr val="000000"/>
                        </a:solidFill>
                        <a:effectLst/>
                        <a:latin typeface="Arial" panose="020B0604020202020204" pitchFamily="34" charset="0"/>
                      </a:endParaRPr>
                    </a:p>
                  </a:txBody>
                  <a:tcPr marL="9525" marR="9525" marT="9525" marB="0"/>
                </a:tc>
                <a:tc>
                  <a:txBody>
                    <a:bodyPr/>
                    <a:lstStyle/>
                    <a:p>
                      <a:pPr algn="r" fontAlgn="ctr"/>
                      <a:r>
                        <a:rPr lang="es-AR" sz="1600" b="0" i="0" u="none" strike="noStrike">
                          <a:solidFill>
                            <a:srgbClr val="000000"/>
                          </a:solidFill>
                          <a:effectLst/>
                          <a:latin typeface="+mn-lt"/>
                        </a:rPr>
                        <a:t>3469</a:t>
                      </a:r>
                    </a:p>
                  </a:txBody>
                  <a:tcPr marL="7620" marR="7620" marT="7620" marB="0" anchor="ctr"/>
                </a:tc>
                <a:tc>
                  <a:txBody>
                    <a:bodyPr/>
                    <a:lstStyle/>
                    <a:p>
                      <a:pPr algn="r" fontAlgn="ctr"/>
                      <a:r>
                        <a:rPr lang="es-AR" sz="1600" b="0" i="0" u="none" strike="noStrike">
                          <a:solidFill>
                            <a:srgbClr val="000000"/>
                          </a:solidFill>
                          <a:effectLst/>
                          <a:latin typeface="+mn-lt"/>
                        </a:rPr>
                        <a:t>100,0</a:t>
                      </a:r>
                    </a:p>
                  </a:txBody>
                  <a:tcPr marL="7620" marR="7620" marT="7620" marB="0" anchor="ctr"/>
                </a:tc>
                <a:tc>
                  <a:txBody>
                    <a:bodyPr/>
                    <a:lstStyle/>
                    <a:p>
                      <a:pPr algn="r" fontAlgn="ctr"/>
                      <a:r>
                        <a:rPr lang="es-AR" sz="1600" b="0" i="0" u="none" strike="noStrike">
                          <a:solidFill>
                            <a:srgbClr val="000000"/>
                          </a:solidFill>
                          <a:effectLst/>
                          <a:latin typeface="+mn-lt"/>
                        </a:rPr>
                        <a:t>100,0</a:t>
                      </a:r>
                    </a:p>
                  </a:txBody>
                  <a:tcPr marL="7620" marR="7620" marT="7620" marB="0" anchor="ctr"/>
                </a:tc>
                <a:tc>
                  <a:txBody>
                    <a:bodyPr/>
                    <a:lstStyle/>
                    <a:p>
                      <a:pPr algn="l" fontAlgn="ctr"/>
                      <a:r>
                        <a:rPr lang="es-AR" sz="1600" b="0" i="0" u="none" strike="noStrike" dirty="0">
                          <a:solidFill>
                            <a:srgbClr val="000000"/>
                          </a:solidFill>
                          <a:effectLst/>
                          <a:latin typeface="+mn-lt"/>
                        </a:rPr>
                        <a:t> </a:t>
                      </a:r>
                    </a:p>
                  </a:txBody>
                  <a:tcPr marL="7620" marR="7620" marT="7620" marB="0" anchor="ctr"/>
                </a:tc>
                <a:extLst>
                  <a:ext uri="{0D108BD9-81ED-4DB2-BD59-A6C34878D82A}">
                    <a16:rowId xmlns:a16="http://schemas.microsoft.com/office/drawing/2014/main" xmlns="" val="10003"/>
                  </a:ext>
                </a:extLst>
              </a:tr>
            </a:tbl>
          </a:graphicData>
        </a:graphic>
      </p:graphicFrame>
      <p:pic>
        <p:nvPicPr>
          <p:cNvPr id="4" name="Imagen 3"/>
          <p:cNvPicPr>
            <a:picLocks noChangeAspect="1"/>
          </p:cNvPicPr>
          <p:nvPr/>
        </p:nvPicPr>
        <p:blipFill>
          <a:blip r:embed="rId2"/>
          <a:stretch>
            <a:fillRect/>
          </a:stretch>
        </p:blipFill>
        <p:spPr>
          <a:xfrm>
            <a:off x="3008784" y="2019000"/>
            <a:ext cx="6281896" cy="4555809"/>
          </a:xfrm>
          <a:prstGeom prst="rect">
            <a:avLst/>
          </a:prstGeom>
        </p:spPr>
      </p:pic>
    </p:spTree>
    <p:extLst>
      <p:ext uri="{BB962C8B-B14F-4D97-AF65-F5344CB8AC3E}">
        <p14:creationId xmlns:p14="http://schemas.microsoft.com/office/powerpoint/2010/main" val="10666851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9000" y="1186251"/>
            <a:ext cx="7912100" cy="4771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CuadroTexto"/>
          <p:cNvSpPr txBox="1"/>
          <p:nvPr/>
        </p:nvSpPr>
        <p:spPr>
          <a:xfrm>
            <a:off x="4973895" y="5083911"/>
            <a:ext cx="1853721" cy="461665"/>
          </a:xfrm>
          <a:prstGeom prst="rect">
            <a:avLst/>
          </a:prstGeom>
          <a:solidFill>
            <a:srgbClr val="0070C0"/>
          </a:solidFill>
        </p:spPr>
        <p:style>
          <a:lnRef idx="0">
            <a:schemeClr val="dk1"/>
          </a:lnRef>
          <a:fillRef idx="3">
            <a:schemeClr val="dk1"/>
          </a:fillRef>
          <a:effectRef idx="3">
            <a:schemeClr val="dk1"/>
          </a:effectRef>
          <a:fontRef idx="minor">
            <a:schemeClr val="lt1"/>
          </a:fontRef>
        </p:style>
        <p:txBody>
          <a:bodyPr wrap="square" rtlCol="0">
            <a:spAutoFit/>
          </a:bodyPr>
          <a:lstStyle/>
          <a:p>
            <a:pPr algn="ctr"/>
            <a:r>
              <a:rPr lang="es-ES" sz="2400" b="1" dirty="0"/>
              <a:t>14. 7 %</a:t>
            </a:r>
            <a:endParaRPr lang="es-AR" sz="2400" b="1" dirty="0"/>
          </a:p>
        </p:txBody>
      </p:sp>
      <p:grpSp>
        <p:nvGrpSpPr>
          <p:cNvPr id="6" name="Agrupar 5"/>
          <p:cNvGrpSpPr/>
          <p:nvPr/>
        </p:nvGrpSpPr>
        <p:grpSpPr>
          <a:xfrm>
            <a:off x="6870700" y="5969001"/>
            <a:ext cx="2539156" cy="773923"/>
            <a:chOff x="6184900" y="5994400"/>
            <a:chExt cx="2539156" cy="773923"/>
          </a:xfrm>
        </p:grpSpPr>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20490" y="5994400"/>
              <a:ext cx="703566" cy="773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agen 7"/>
            <p:cNvPicPr>
              <a:picLocks noChangeAspect="1"/>
            </p:cNvPicPr>
            <p:nvPr/>
          </p:nvPicPr>
          <p:blipFill>
            <a:blip r:embed="rId4"/>
            <a:stretch>
              <a:fillRect/>
            </a:stretch>
          </p:blipFill>
          <p:spPr>
            <a:xfrm>
              <a:off x="6184900" y="6124444"/>
              <a:ext cx="1828800" cy="513835"/>
            </a:xfrm>
            <a:prstGeom prst="rect">
              <a:avLst/>
            </a:prstGeom>
          </p:spPr>
        </p:pic>
      </p:grpSp>
      <p:sp>
        <p:nvSpPr>
          <p:cNvPr id="9" name="Título 1"/>
          <p:cNvSpPr txBox="1">
            <a:spLocks noGrp="1"/>
          </p:cNvSpPr>
          <p:nvPr>
            <p:ph type="title"/>
          </p:nvPr>
        </p:nvSpPr>
        <p:spPr>
          <a:xfrm>
            <a:off x="828473" y="64413"/>
            <a:ext cx="8229600" cy="1143000"/>
          </a:xfrm>
          <a:prstGeom prst="rect">
            <a:avLst/>
          </a:prstGeom>
          <a:ln>
            <a:noFill/>
          </a:ln>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AR" sz="3600" b="1" dirty="0"/>
              <a:t/>
            </a:r>
            <a:br>
              <a:rPr lang="es-AR" sz="3600" b="1" dirty="0"/>
            </a:br>
            <a:r>
              <a:rPr lang="es-AR" sz="3600" b="1" dirty="0"/>
              <a:t>Prevalencia de EPOC en Latinoamérica</a:t>
            </a:r>
            <a:br>
              <a:rPr lang="es-AR" sz="3600" b="1" dirty="0"/>
            </a:br>
            <a:endParaRPr lang="es-ES" sz="3600" dirty="0"/>
          </a:p>
        </p:txBody>
      </p:sp>
      <p:sp>
        <p:nvSpPr>
          <p:cNvPr id="2" name="1 Triángulo isósceles"/>
          <p:cNvSpPr/>
          <p:nvPr/>
        </p:nvSpPr>
        <p:spPr>
          <a:xfrm rot="16200000">
            <a:off x="4421874" y="5001558"/>
            <a:ext cx="584775" cy="626369"/>
          </a:xfrm>
          <a:prstGeom prst="triangle">
            <a:avLst>
              <a:gd name="adj" fmla="val 46277"/>
            </a:avLst>
          </a:prstGeom>
          <a:solidFill>
            <a:srgbClr val="0070C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2 CuadroTexto"/>
          <p:cNvSpPr txBox="1"/>
          <p:nvPr/>
        </p:nvSpPr>
        <p:spPr>
          <a:xfrm>
            <a:off x="7041232" y="5083910"/>
            <a:ext cx="1665058" cy="707886"/>
          </a:xfrm>
          <a:prstGeom prst="rect">
            <a:avLst/>
          </a:prstGeom>
          <a:noFill/>
        </p:spPr>
        <p:txBody>
          <a:bodyPr wrap="square" rtlCol="0">
            <a:spAutoFit/>
          </a:bodyPr>
          <a:lstStyle/>
          <a:p>
            <a:pPr algn="ctr"/>
            <a:r>
              <a:rPr lang="es-ES" sz="2000" b="1" dirty="0">
                <a:solidFill>
                  <a:schemeClr val="tx2">
                    <a:lumMod val="75000"/>
                  </a:schemeClr>
                </a:solidFill>
              </a:rPr>
              <a:t>EPOC.AR</a:t>
            </a:r>
          </a:p>
          <a:p>
            <a:pPr algn="ctr"/>
            <a:r>
              <a:rPr lang="es-ES" sz="2000" b="1" dirty="0">
                <a:solidFill>
                  <a:schemeClr val="tx2">
                    <a:lumMod val="75000"/>
                  </a:schemeClr>
                </a:solidFill>
              </a:rPr>
              <a:t>Argentina</a:t>
            </a:r>
          </a:p>
        </p:txBody>
      </p:sp>
    </p:spTree>
    <p:extLst>
      <p:ext uri="{BB962C8B-B14F-4D97-AF65-F5344CB8AC3E}">
        <p14:creationId xmlns:p14="http://schemas.microsoft.com/office/powerpoint/2010/main" val="39379653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 CuadroTexto"/>
          <p:cNvSpPr txBox="1"/>
          <p:nvPr/>
        </p:nvSpPr>
        <p:spPr>
          <a:xfrm>
            <a:off x="848544" y="139279"/>
            <a:ext cx="8136904" cy="400110"/>
          </a:xfrm>
          <a:prstGeom prst="rect">
            <a:avLst/>
          </a:prstGeom>
          <a:solidFill>
            <a:schemeClr val="accent5">
              <a:lumMod val="40000"/>
              <a:lumOff val="60000"/>
            </a:schemeClr>
          </a:solidFill>
        </p:spPr>
        <p:txBody>
          <a:bodyPr wrap="square" rtlCol="0">
            <a:spAutoFit/>
          </a:bodyPr>
          <a:lstStyle/>
          <a:p>
            <a:pPr algn="ctr"/>
            <a:r>
              <a:rPr lang="es-AR" sz="2000" dirty="0"/>
              <a:t>Estudio EPOCAR. RESULTADOS</a:t>
            </a:r>
          </a:p>
        </p:txBody>
      </p:sp>
      <p:graphicFrame>
        <p:nvGraphicFramePr>
          <p:cNvPr id="3" name="Tabla 2"/>
          <p:cNvGraphicFramePr>
            <a:graphicFrameLocks noGrp="1"/>
          </p:cNvGraphicFramePr>
          <p:nvPr>
            <p:extLst/>
          </p:nvPr>
        </p:nvGraphicFramePr>
        <p:xfrm>
          <a:off x="632520" y="602163"/>
          <a:ext cx="4824536" cy="1988820"/>
        </p:xfrm>
        <a:graphic>
          <a:graphicData uri="http://schemas.openxmlformats.org/drawingml/2006/table">
            <a:tbl>
              <a:tblPr>
                <a:tableStyleId>{69C7853C-536D-4A76-A0AE-DD22124D55A5}</a:tableStyleId>
              </a:tblPr>
              <a:tblGrid>
                <a:gridCol w="1663003">
                  <a:extLst>
                    <a:ext uri="{9D8B030D-6E8A-4147-A177-3AD203B41FA5}">
                      <a16:colId xmlns:a16="http://schemas.microsoft.com/office/drawing/2014/main" xmlns="" val="3933614886"/>
                    </a:ext>
                  </a:extLst>
                </a:gridCol>
                <a:gridCol w="749265">
                  <a:extLst>
                    <a:ext uri="{9D8B030D-6E8A-4147-A177-3AD203B41FA5}">
                      <a16:colId xmlns:a16="http://schemas.microsoft.com/office/drawing/2014/main" xmlns="" val="2652612793"/>
                    </a:ext>
                  </a:extLst>
                </a:gridCol>
                <a:gridCol w="603067">
                  <a:extLst>
                    <a:ext uri="{9D8B030D-6E8A-4147-A177-3AD203B41FA5}">
                      <a16:colId xmlns:a16="http://schemas.microsoft.com/office/drawing/2014/main" xmlns="" val="3803080455"/>
                    </a:ext>
                  </a:extLst>
                </a:gridCol>
                <a:gridCol w="603067">
                  <a:extLst>
                    <a:ext uri="{9D8B030D-6E8A-4147-A177-3AD203B41FA5}">
                      <a16:colId xmlns:a16="http://schemas.microsoft.com/office/drawing/2014/main" xmlns="" val="3145106076"/>
                    </a:ext>
                  </a:extLst>
                </a:gridCol>
                <a:gridCol w="603067">
                  <a:extLst>
                    <a:ext uri="{9D8B030D-6E8A-4147-A177-3AD203B41FA5}">
                      <a16:colId xmlns:a16="http://schemas.microsoft.com/office/drawing/2014/main" xmlns="" val="2866723726"/>
                    </a:ext>
                  </a:extLst>
                </a:gridCol>
                <a:gridCol w="603067">
                  <a:extLst>
                    <a:ext uri="{9D8B030D-6E8A-4147-A177-3AD203B41FA5}">
                      <a16:colId xmlns:a16="http://schemas.microsoft.com/office/drawing/2014/main" xmlns="" val="2966381751"/>
                    </a:ext>
                  </a:extLst>
                </a:gridCol>
              </a:tblGrid>
              <a:tr h="182880">
                <a:tc rowSpan="2">
                  <a:txBody>
                    <a:bodyPr/>
                    <a:lstStyle/>
                    <a:p>
                      <a:pPr algn="ctr" fontAlgn="ctr"/>
                      <a:r>
                        <a:rPr lang="es-AR" sz="1400" u="none" strike="noStrike">
                          <a:effectLst/>
                        </a:rPr>
                        <a:t>Aglomerado</a:t>
                      </a:r>
                      <a:endParaRPr lang="es-AR" sz="1400" b="1" i="0" u="none" strike="noStrike">
                        <a:solidFill>
                          <a:srgbClr val="000000"/>
                        </a:solidFill>
                        <a:effectLst/>
                        <a:latin typeface="Calibri" panose="020F0502020204030204" pitchFamily="34" charset="0"/>
                      </a:endParaRPr>
                    </a:p>
                  </a:txBody>
                  <a:tcPr marL="7620" marR="7620" marT="7620" marB="0" anchor="ctr"/>
                </a:tc>
                <a:tc rowSpan="2">
                  <a:txBody>
                    <a:bodyPr/>
                    <a:lstStyle/>
                    <a:p>
                      <a:pPr algn="ctr" fontAlgn="ctr"/>
                      <a:r>
                        <a:rPr lang="es-AR" sz="1400" u="none" strike="noStrike">
                          <a:effectLst/>
                        </a:rPr>
                        <a:t>Total</a:t>
                      </a:r>
                      <a:endParaRPr lang="es-AR" sz="1400" b="1" i="0" u="none" strike="noStrike">
                        <a:solidFill>
                          <a:srgbClr val="000000"/>
                        </a:solidFill>
                        <a:effectLst/>
                        <a:latin typeface="Calibri" panose="020F0502020204030204" pitchFamily="34" charset="0"/>
                      </a:endParaRPr>
                    </a:p>
                  </a:txBody>
                  <a:tcPr marL="7620" marR="7620" marT="7620" marB="0" anchor="ctr"/>
                </a:tc>
                <a:tc gridSpan="4">
                  <a:txBody>
                    <a:bodyPr/>
                    <a:lstStyle/>
                    <a:p>
                      <a:pPr algn="ctr" fontAlgn="b"/>
                      <a:r>
                        <a:rPr lang="es-AR" sz="1400" u="none" strike="noStrike">
                          <a:effectLst/>
                        </a:rPr>
                        <a:t>EPOC</a:t>
                      </a:r>
                      <a:endParaRPr lang="es-AR" sz="1400" b="1" i="0" u="none" strike="noStrike">
                        <a:solidFill>
                          <a:srgbClr val="000000"/>
                        </a:solidFill>
                        <a:effectLst/>
                        <a:latin typeface="Calibri" panose="020F0502020204030204" pitchFamily="34" charset="0"/>
                      </a:endParaRPr>
                    </a:p>
                  </a:txBody>
                  <a:tcPr marL="7620" marR="7620" marT="7620" marB="0" anchor="b"/>
                </a:tc>
                <a:tc hMerge="1">
                  <a:txBody>
                    <a:bodyPr/>
                    <a:lstStyle/>
                    <a:p>
                      <a:endParaRPr lang="es-AR"/>
                    </a:p>
                  </a:txBody>
                  <a:tcPr/>
                </a:tc>
                <a:tc hMerge="1">
                  <a:txBody>
                    <a:bodyPr/>
                    <a:lstStyle/>
                    <a:p>
                      <a:endParaRPr lang="es-AR"/>
                    </a:p>
                  </a:txBody>
                  <a:tcPr/>
                </a:tc>
                <a:tc hMerge="1">
                  <a:txBody>
                    <a:bodyPr/>
                    <a:lstStyle/>
                    <a:p>
                      <a:endParaRPr lang="es-AR"/>
                    </a:p>
                  </a:txBody>
                  <a:tcPr/>
                </a:tc>
                <a:extLst>
                  <a:ext uri="{0D108BD9-81ED-4DB2-BD59-A6C34878D82A}">
                    <a16:rowId xmlns:a16="http://schemas.microsoft.com/office/drawing/2014/main" xmlns="" val="792449579"/>
                  </a:ext>
                </a:extLst>
              </a:tr>
              <a:tr h="182880">
                <a:tc vMerge="1">
                  <a:txBody>
                    <a:bodyPr/>
                    <a:lstStyle/>
                    <a:p>
                      <a:endParaRPr lang="es-AR"/>
                    </a:p>
                  </a:txBody>
                  <a:tcPr/>
                </a:tc>
                <a:tc vMerge="1">
                  <a:txBody>
                    <a:bodyPr/>
                    <a:lstStyle/>
                    <a:p>
                      <a:endParaRPr lang="es-AR"/>
                    </a:p>
                  </a:txBody>
                  <a:tcPr/>
                </a:tc>
                <a:tc>
                  <a:txBody>
                    <a:bodyPr/>
                    <a:lstStyle/>
                    <a:p>
                      <a:pPr algn="ctr" fontAlgn="b"/>
                      <a:r>
                        <a:rPr lang="es-AR" sz="1400" u="none" strike="noStrike">
                          <a:effectLst/>
                        </a:rPr>
                        <a:t>No.</a:t>
                      </a:r>
                      <a:endParaRPr lang="es-AR" sz="14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s-AR" sz="1400" u="none" strike="noStrike">
                          <a:effectLst/>
                        </a:rPr>
                        <a:t>%</a:t>
                      </a:r>
                      <a:endParaRPr lang="es-AR" sz="14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s-AR" sz="1400" u="none" strike="noStrike">
                          <a:effectLst/>
                        </a:rPr>
                        <a:t>máximo</a:t>
                      </a:r>
                      <a:endParaRPr lang="es-AR" sz="14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s-AR" sz="1400" u="none" strike="noStrike">
                          <a:effectLst/>
                        </a:rPr>
                        <a:t>mínimo</a:t>
                      </a:r>
                      <a:endParaRPr lang="es-AR" sz="1400" b="1"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xmlns="" val="592335803"/>
                  </a:ext>
                </a:extLst>
              </a:tr>
              <a:tr h="182880">
                <a:tc>
                  <a:txBody>
                    <a:bodyPr/>
                    <a:lstStyle/>
                    <a:p>
                      <a:pPr algn="l" fontAlgn="b"/>
                      <a:r>
                        <a:rPr lang="es-AR" sz="1400" u="none" strike="noStrike">
                          <a:effectLst/>
                        </a:rPr>
                        <a:t>La Plata</a:t>
                      </a:r>
                      <a:endParaRPr lang="es-AR" sz="14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s-AR" sz="1400" u="none" strike="noStrike">
                          <a:effectLst/>
                        </a:rPr>
                        <a:t>694</a:t>
                      </a:r>
                      <a:endParaRPr lang="es-AR" sz="14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s-AR" sz="1400" u="none" strike="noStrike">
                          <a:effectLst/>
                        </a:rPr>
                        <a:t>89</a:t>
                      </a:r>
                      <a:endParaRPr lang="es-AR" sz="14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s-AR" sz="1400" u="none" strike="noStrike">
                          <a:effectLst/>
                        </a:rPr>
                        <a:t>12,8</a:t>
                      </a:r>
                      <a:endParaRPr lang="es-AR" sz="14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s-AR" sz="1400" u="none" strike="noStrike">
                          <a:effectLst/>
                        </a:rPr>
                        <a:t>15,3</a:t>
                      </a:r>
                      <a:endParaRPr lang="es-AR" sz="14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s-AR" sz="1400" u="none" strike="noStrike">
                          <a:effectLst/>
                        </a:rPr>
                        <a:t>10,3</a:t>
                      </a:r>
                      <a:endParaRPr lang="es-AR" sz="1400" b="0"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xmlns="" val="4139024905"/>
                  </a:ext>
                </a:extLst>
              </a:tr>
              <a:tr h="182880">
                <a:tc>
                  <a:txBody>
                    <a:bodyPr/>
                    <a:lstStyle/>
                    <a:p>
                      <a:pPr algn="l" fontAlgn="b"/>
                      <a:r>
                        <a:rPr lang="es-AR" sz="1400" u="none" strike="noStrike">
                          <a:effectLst/>
                        </a:rPr>
                        <a:t>Rosario</a:t>
                      </a:r>
                      <a:endParaRPr lang="es-AR" sz="1400" b="0" i="0" u="none" strike="noStrike">
                        <a:solidFill>
                          <a:srgbClr val="000000"/>
                        </a:solidFill>
                        <a:effectLst/>
                        <a:latin typeface="Arial" panose="020B0604020202020204" pitchFamily="34" charset="0"/>
                      </a:endParaRPr>
                    </a:p>
                  </a:txBody>
                  <a:tcPr marL="7620" marR="7620" marT="7620" marB="0" anchor="b"/>
                </a:tc>
                <a:tc>
                  <a:txBody>
                    <a:bodyPr/>
                    <a:lstStyle/>
                    <a:p>
                      <a:pPr algn="r" fontAlgn="b"/>
                      <a:r>
                        <a:rPr lang="es-AR" sz="1400" u="none" strike="noStrike">
                          <a:effectLst/>
                        </a:rPr>
                        <a:t>466</a:t>
                      </a:r>
                      <a:endParaRPr lang="es-AR" sz="14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s-AR" sz="1400" u="none" strike="noStrike">
                          <a:effectLst/>
                        </a:rPr>
                        <a:t>68</a:t>
                      </a:r>
                      <a:endParaRPr lang="es-AR" sz="14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s-AR" sz="1400" u="none" strike="noStrike">
                          <a:effectLst/>
                        </a:rPr>
                        <a:t>14,6</a:t>
                      </a:r>
                      <a:endParaRPr lang="es-AR" sz="14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s-AR" sz="1400" u="none" strike="noStrike">
                          <a:effectLst/>
                        </a:rPr>
                        <a:t>17,8</a:t>
                      </a:r>
                      <a:endParaRPr lang="es-AR" sz="14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s-AR" sz="1400" u="none" strike="noStrike">
                          <a:effectLst/>
                        </a:rPr>
                        <a:t>11,4</a:t>
                      </a:r>
                      <a:endParaRPr lang="es-AR" sz="1400" b="0"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xmlns="" val="990807029"/>
                  </a:ext>
                </a:extLst>
              </a:tr>
              <a:tr h="182880">
                <a:tc>
                  <a:txBody>
                    <a:bodyPr/>
                    <a:lstStyle/>
                    <a:p>
                      <a:pPr algn="l" fontAlgn="b"/>
                      <a:r>
                        <a:rPr lang="es-AR" sz="1400" u="none" strike="noStrike">
                          <a:effectLst/>
                        </a:rPr>
                        <a:t>G. Buenos Aires</a:t>
                      </a:r>
                      <a:endParaRPr lang="es-AR" sz="1400" b="0" i="0" u="none" strike="noStrike">
                        <a:solidFill>
                          <a:srgbClr val="000000"/>
                        </a:solidFill>
                        <a:effectLst/>
                        <a:latin typeface="Arial" panose="020B0604020202020204" pitchFamily="34" charset="0"/>
                      </a:endParaRPr>
                    </a:p>
                  </a:txBody>
                  <a:tcPr marL="7620" marR="7620" marT="7620" marB="0" anchor="b"/>
                </a:tc>
                <a:tc>
                  <a:txBody>
                    <a:bodyPr/>
                    <a:lstStyle/>
                    <a:p>
                      <a:pPr algn="r" fontAlgn="b"/>
                      <a:r>
                        <a:rPr lang="es-AR" sz="1400" u="none" strike="noStrike">
                          <a:effectLst/>
                        </a:rPr>
                        <a:t>691</a:t>
                      </a:r>
                      <a:endParaRPr lang="es-AR" sz="14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s-AR" sz="1400" u="none" strike="noStrike">
                          <a:effectLst/>
                        </a:rPr>
                        <a:t>115</a:t>
                      </a:r>
                      <a:endParaRPr lang="es-AR" sz="14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s-AR" sz="1400" u="none" strike="noStrike">
                          <a:effectLst/>
                        </a:rPr>
                        <a:t>16,6</a:t>
                      </a:r>
                      <a:endParaRPr lang="es-AR" sz="14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s-AR" sz="1400" u="none" strike="noStrike">
                          <a:effectLst/>
                        </a:rPr>
                        <a:t>19,4</a:t>
                      </a:r>
                      <a:endParaRPr lang="es-AR" sz="14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s-AR" sz="1400" u="none" strike="noStrike">
                          <a:effectLst/>
                        </a:rPr>
                        <a:t>13,9</a:t>
                      </a:r>
                      <a:endParaRPr lang="es-AR" sz="1400" b="0"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xmlns="" val="139223347"/>
                  </a:ext>
                </a:extLst>
              </a:tr>
              <a:tr h="182880">
                <a:tc>
                  <a:txBody>
                    <a:bodyPr/>
                    <a:lstStyle/>
                    <a:p>
                      <a:pPr algn="l" fontAlgn="b"/>
                      <a:r>
                        <a:rPr lang="es-AR" sz="1400" u="none" strike="noStrike">
                          <a:effectLst/>
                        </a:rPr>
                        <a:t>Ciudad de Bs. Aires</a:t>
                      </a:r>
                      <a:endParaRPr lang="es-AR" sz="1400" b="0" i="0" u="none" strike="noStrike">
                        <a:solidFill>
                          <a:srgbClr val="000000"/>
                        </a:solidFill>
                        <a:effectLst/>
                        <a:latin typeface="Arial" panose="020B0604020202020204" pitchFamily="34" charset="0"/>
                      </a:endParaRPr>
                    </a:p>
                  </a:txBody>
                  <a:tcPr marL="7620" marR="7620" marT="7620" marB="0" anchor="b"/>
                </a:tc>
                <a:tc>
                  <a:txBody>
                    <a:bodyPr/>
                    <a:lstStyle/>
                    <a:p>
                      <a:pPr algn="r" fontAlgn="b"/>
                      <a:r>
                        <a:rPr lang="es-AR" sz="1400" u="none" strike="noStrike">
                          <a:effectLst/>
                        </a:rPr>
                        <a:t>697</a:t>
                      </a:r>
                      <a:endParaRPr lang="es-AR" sz="14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s-AR" sz="1400" u="none" strike="noStrike">
                          <a:effectLst/>
                        </a:rPr>
                        <a:t>102</a:t>
                      </a:r>
                      <a:endParaRPr lang="es-AR" sz="14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s-AR" sz="1400" u="none" strike="noStrike">
                          <a:effectLst/>
                        </a:rPr>
                        <a:t>14,6</a:t>
                      </a:r>
                      <a:endParaRPr lang="es-AR" sz="14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s-AR" sz="1400" u="none" strike="noStrike">
                          <a:effectLst/>
                        </a:rPr>
                        <a:t>17,3</a:t>
                      </a:r>
                      <a:endParaRPr lang="es-AR" sz="14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s-AR" sz="1400" u="none" strike="noStrike">
                          <a:effectLst/>
                        </a:rPr>
                        <a:t>12,0</a:t>
                      </a:r>
                      <a:endParaRPr lang="es-AR" sz="1400" b="0"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xmlns="" val="4215791937"/>
                  </a:ext>
                </a:extLst>
              </a:tr>
              <a:tr h="182880">
                <a:tc>
                  <a:txBody>
                    <a:bodyPr/>
                    <a:lstStyle/>
                    <a:p>
                      <a:pPr algn="l" fontAlgn="b"/>
                      <a:r>
                        <a:rPr lang="es-AR" sz="1400" u="none" strike="noStrike">
                          <a:effectLst/>
                        </a:rPr>
                        <a:t>Córdoba</a:t>
                      </a:r>
                      <a:endParaRPr lang="es-AR" sz="14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s-AR" sz="1400" u="none" strike="noStrike">
                          <a:effectLst/>
                        </a:rPr>
                        <a:t>499</a:t>
                      </a:r>
                      <a:endParaRPr lang="es-AR" sz="14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s-AR" sz="1400" u="none" strike="noStrike">
                          <a:effectLst/>
                        </a:rPr>
                        <a:t>86</a:t>
                      </a:r>
                      <a:endParaRPr lang="es-AR" sz="14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s-AR" sz="1400" u="none" strike="noStrike">
                          <a:effectLst/>
                        </a:rPr>
                        <a:t>17,2</a:t>
                      </a:r>
                      <a:endParaRPr lang="es-AR" sz="14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s-AR" sz="1400" u="none" strike="noStrike">
                          <a:effectLst/>
                        </a:rPr>
                        <a:t>20,5</a:t>
                      </a:r>
                      <a:endParaRPr lang="es-AR" sz="14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s-AR" sz="1400" u="none" strike="noStrike">
                          <a:effectLst/>
                        </a:rPr>
                        <a:t>13,9</a:t>
                      </a:r>
                      <a:endParaRPr lang="es-AR" sz="1400" b="0"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xmlns="" val="2469239454"/>
                  </a:ext>
                </a:extLst>
              </a:tr>
              <a:tr h="182880">
                <a:tc>
                  <a:txBody>
                    <a:bodyPr/>
                    <a:lstStyle/>
                    <a:p>
                      <a:pPr algn="l" fontAlgn="b"/>
                      <a:r>
                        <a:rPr lang="es-AR" sz="1400" u="none" strike="noStrike" dirty="0">
                          <a:effectLst/>
                        </a:rPr>
                        <a:t>Mendoza</a:t>
                      </a:r>
                      <a:endParaRPr lang="es-AR" sz="1400" b="0" i="0" u="none" strike="noStrike" dirty="0">
                        <a:solidFill>
                          <a:srgbClr val="000000"/>
                        </a:solidFill>
                        <a:effectLst/>
                        <a:latin typeface="Arial" panose="020B0604020202020204" pitchFamily="34" charset="0"/>
                      </a:endParaRPr>
                    </a:p>
                  </a:txBody>
                  <a:tcPr marL="7620" marR="7620" marT="7620" marB="0" anchor="b"/>
                </a:tc>
                <a:tc>
                  <a:txBody>
                    <a:bodyPr/>
                    <a:lstStyle/>
                    <a:p>
                      <a:pPr algn="r" fontAlgn="b"/>
                      <a:r>
                        <a:rPr lang="es-AR" sz="1400" u="none" strike="noStrike">
                          <a:effectLst/>
                        </a:rPr>
                        <a:t>422</a:t>
                      </a:r>
                      <a:endParaRPr lang="es-AR" sz="14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s-AR" sz="1400" u="none" strike="noStrike">
                          <a:effectLst/>
                        </a:rPr>
                        <a:t>44</a:t>
                      </a:r>
                      <a:endParaRPr lang="es-AR" sz="14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s-AR" sz="1400" u="none" strike="noStrike">
                          <a:effectLst/>
                        </a:rPr>
                        <a:t>10,4</a:t>
                      </a:r>
                      <a:endParaRPr lang="es-AR" sz="14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s-AR" sz="1400" u="none" strike="noStrike">
                          <a:effectLst/>
                        </a:rPr>
                        <a:t>13,3</a:t>
                      </a:r>
                      <a:endParaRPr lang="es-AR" sz="14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s-AR" sz="1400" u="none" strike="noStrike">
                          <a:effectLst/>
                        </a:rPr>
                        <a:t>7,5</a:t>
                      </a:r>
                      <a:endParaRPr lang="es-AR" sz="1400" b="0"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xmlns="" val="3747681608"/>
                  </a:ext>
                </a:extLst>
              </a:tr>
              <a:tr h="182880">
                <a:tc>
                  <a:txBody>
                    <a:bodyPr/>
                    <a:lstStyle/>
                    <a:p>
                      <a:pPr algn="l" fontAlgn="b"/>
                      <a:r>
                        <a:rPr lang="es-AR" sz="1400" u="none" strike="noStrike">
                          <a:effectLst/>
                        </a:rPr>
                        <a:t>Total</a:t>
                      </a:r>
                      <a:endParaRPr lang="es-AR" sz="1400" b="0" i="0" u="none" strike="noStrike">
                        <a:solidFill>
                          <a:srgbClr val="000000"/>
                        </a:solidFill>
                        <a:effectLst/>
                        <a:latin typeface="Arial" panose="020B0604020202020204" pitchFamily="34" charset="0"/>
                      </a:endParaRPr>
                    </a:p>
                  </a:txBody>
                  <a:tcPr marL="7620" marR="7620" marT="7620" marB="0" anchor="b"/>
                </a:tc>
                <a:tc>
                  <a:txBody>
                    <a:bodyPr/>
                    <a:lstStyle/>
                    <a:p>
                      <a:pPr algn="r" fontAlgn="b"/>
                      <a:r>
                        <a:rPr lang="es-AR" sz="1400" u="none" strike="noStrike">
                          <a:effectLst/>
                        </a:rPr>
                        <a:t>3469</a:t>
                      </a:r>
                      <a:endParaRPr lang="es-AR" sz="14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s-AR" sz="1400" u="none" strike="noStrike">
                          <a:effectLst/>
                        </a:rPr>
                        <a:t>504</a:t>
                      </a:r>
                      <a:endParaRPr lang="es-AR" sz="14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s-AR" sz="1400" u="none" strike="noStrike">
                          <a:effectLst/>
                        </a:rPr>
                        <a:t>14,5</a:t>
                      </a:r>
                      <a:endParaRPr lang="es-AR" sz="14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s-AR" sz="1400" u="none" strike="noStrike">
                          <a:effectLst/>
                        </a:rPr>
                        <a:t>15,7</a:t>
                      </a:r>
                      <a:endParaRPr lang="es-AR" sz="14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s-AR" sz="1400" u="none" strike="noStrike" dirty="0">
                          <a:effectLst/>
                        </a:rPr>
                        <a:t>13,4</a:t>
                      </a:r>
                      <a:endParaRPr lang="es-AR" sz="14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xmlns="" val="1751589541"/>
                  </a:ext>
                </a:extLst>
              </a:tr>
            </a:tbl>
          </a:graphicData>
        </a:graphic>
      </p:graphicFrame>
      <p:pic>
        <p:nvPicPr>
          <p:cNvPr id="4" name="Imagen 3"/>
          <p:cNvPicPr>
            <a:picLocks noChangeAspect="1"/>
          </p:cNvPicPr>
          <p:nvPr/>
        </p:nvPicPr>
        <p:blipFill>
          <a:blip r:embed="rId2"/>
          <a:stretch>
            <a:fillRect/>
          </a:stretch>
        </p:blipFill>
        <p:spPr>
          <a:xfrm>
            <a:off x="3999696" y="2812226"/>
            <a:ext cx="5417800" cy="3929142"/>
          </a:xfrm>
          <a:prstGeom prst="rect">
            <a:avLst/>
          </a:prstGeom>
        </p:spPr>
      </p:pic>
    </p:spTree>
    <p:extLst>
      <p:ext uri="{BB962C8B-B14F-4D97-AF65-F5344CB8AC3E}">
        <p14:creationId xmlns:p14="http://schemas.microsoft.com/office/powerpoint/2010/main" val="2659022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45655" y="221673"/>
            <a:ext cx="3697795" cy="429491"/>
          </a:xfrm>
        </p:spPr>
        <p:txBody>
          <a:bodyPr>
            <a:normAutofit fontScale="90000"/>
          </a:bodyPr>
          <a:lstStyle/>
          <a:p>
            <a:r>
              <a:rPr lang="es-ES" sz="3600" b="1" dirty="0">
                <a:latin typeface="Arial Black" panose="020B0A04020102020204" pitchFamily="34" charset="0"/>
              </a:rPr>
              <a:t>Subdiagnóstico</a:t>
            </a:r>
          </a:p>
        </p:txBody>
      </p:sp>
      <p:sp>
        <p:nvSpPr>
          <p:cNvPr id="4" name="3 CuadroTexto"/>
          <p:cNvSpPr txBox="1"/>
          <p:nvPr/>
        </p:nvSpPr>
        <p:spPr>
          <a:xfrm>
            <a:off x="1136576" y="788429"/>
            <a:ext cx="7632848" cy="1569660"/>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s-ES" sz="3200" b="1" dirty="0"/>
              <a:t>Entre 77% y 59% de  los encuestados que resultaron compatibles con EPOC no sabían que lo tenían</a:t>
            </a:r>
          </a:p>
        </p:txBody>
      </p:sp>
      <p:graphicFrame>
        <p:nvGraphicFramePr>
          <p:cNvPr id="6" name="4 Tabla"/>
          <p:cNvGraphicFramePr>
            <a:graphicFrameLocks noGrp="1"/>
          </p:cNvGraphicFramePr>
          <p:nvPr>
            <p:extLst/>
          </p:nvPr>
        </p:nvGraphicFramePr>
        <p:xfrm>
          <a:off x="1136576" y="2757052"/>
          <a:ext cx="7704856" cy="2934982"/>
        </p:xfrm>
        <a:graphic>
          <a:graphicData uri="http://schemas.openxmlformats.org/drawingml/2006/table">
            <a:tbl>
              <a:tblPr firstRow="1" bandRow="1">
                <a:tableStyleId>{16D9F66E-5EB9-4882-86FB-DCBF35E3C3E4}</a:tableStyleId>
              </a:tblPr>
              <a:tblGrid>
                <a:gridCol w="1926214">
                  <a:extLst>
                    <a:ext uri="{9D8B030D-6E8A-4147-A177-3AD203B41FA5}">
                      <a16:colId xmlns:a16="http://schemas.microsoft.com/office/drawing/2014/main" xmlns="" val="20000"/>
                    </a:ext>
                  </a:extLst>
                </a:gridCol>
                <a:gridCol w="1926214">
                  <a:extLst>
                    <a:ext uri="{9D8B030D-6E8A-4147-A177-3AD203B41FA5}">
                      <a16:colId xmlns:a16="http://schemas.microsoft.com/office/drawing/2014/main" xmlns="" val="20001"/>
                    </a:ext>
                  </a:extLst>
                </a:gridCol>
                <a:gridCol w="1926214">
                  <a:extLst>
                    <a:ext uri="{9D8B030D-6E8A-4147-A177-3AD203B41FA5}">
                      <a16:colId xmlns:a16="http://schemas.microsoft.com/office/drawing/2014/main" xmlns="" val="20002"/>
                    </a:ext>
                  </a:extLst>
                </a:gridCol>
                <a:gridCol w="1926214">
                  <a:extLst>
                    <a:ext uri="{9D8B030D-6E8A-4147-A177-3AD203B41FA5}">
                      <a16:colId xmlns:a16="http://schemas.microsoft.com/office/drawing/2014/main" xmlns="" val="20003"/>
                    </a:ext>
                  </a:extLst>
                </a:gridCol>
              </a:tblGrid>
              <a:tr h="588022">
                <a:tc>
                  <a:txBody>
                    <a:bodyPr/>
                    <a:lstStyle/>
                    <a:p>
                      <a:pPr algn="ctr"/>
                      <a:r>
                        <a:rPr lang="es-AR" sz="1400" dirty="0">
                          <a:latin typeface="+mj-lt"/>
                        </a:rPr>
                        <a:t>Estudio</a:t>
                      </a:r>
                      <a:endParaRPr lang="es-AR" sz="1400" dirty="0">
                        <a:solidFill>
                          <a:srgbClr val="000000"/>
                        </a:solidFill>
                        <a:latin typeface="+mj-lt"/>
                      </a:endParaRPr>
                    </a:p>
                  </a:txBody>
                  <a:tcPr/>
                </a:tc>
                <a:tc>
                  <a:txBody>
                    <a:bodyPr/>
                    <a:lstStyle/>
                    <a:p>
                      <a:pPr algn="ctr"/>
                      <a:r>
                        <a:rPr lang="es-AR" sz="1600" dirty="0">
                          <a:latin typeface="+mj-lt"/>
                        </a:rPr>
                        <a:t>País o Región</a:t>
                      </a:r>
                      <a:endParaRPr lang="es-AR" sz="1600" dirty="0">
                        <a:solidFill>
                          <a:srgbClr val="000000"/>
                        </a:solidFill>
                        <a:latin typeface="+mj-lt"/>
                      </a:endParaRPr>
                    </a:p>
                  </a:txBody>
                  <a:tcPr/>
                </a:tc>
                <a:tc>
                  <a:txBody>
                    <a:bodyPr/>
                    <a:lstStyle/>
                    <a:p>
                      <a:pPr algn="ctr"/>
                      <a:r>
                        <a:rPr lang="es-AR" sz="1600" dirty="0">
                          <a:latin typeface="+mj-lt"/>
                        </a:rPr>
                        <a:t>No</a:t>
                      </a:r>
                      <a:r>
                        <a:rPr lang="es-AR" sz="1600" baseline="0" dirty="0">
                          <a:latin typeface="+mj-lt"/>
                        </a:rPr>
                        <a:t> diagnosticados</a:t>
                      </a:r>
                      <a:endParaRPr lang="es-AR" sz="1600" dirty="0">
                        <a:solidFill>
                          <a:srgbClr val="000000"/>
                        </a:solidFill>
                        <a:latin typeface="+mj-lt"/>
                      </a:endParaRPr>
                    </a:p>
                  </a:txBody>
                  <a:tcPr>
                    <a:solidFill>
                      <a:srgbClr val="FFFF00"/>
                    </a:solidFill>
                  </a:tcPr>
                </a:tc>
                <a:tc>
                  <a:txBody>
                    <a:bodyPr/>
                    <a:lstStyle/>
                    <a:p>
                      <a:pPr algn="ctr"/>
                      <a:r>
                        <a:rPr lang="es-AR" sz="1600" dirty="0">
                          <a:latin typeface="+mj-lt"/>
                        </a:rPr>
                        <a:t>No diagnosticados con FEV</a:t>
                      </a:r>
                      <a:r>
                        <a:rPr lang="es-AR" sz="1600" baseline="-25000" dirty="0">
                          <a:latin typeface="+mj-lt"/>
                        </a:rPr>
                        <a:t>1</a:t>
                      </a:r>
                      <a:r>
                        <a:rPr lang="es-AR" sz="1600" dirty="0">
                          <a:latin typeface="+mj-lt"/>
                        </a:rPr>
                        <a:t> &lt; 50 %</a:t>
                      </a:r>
                      <a:endParaRPr lang="es-AR" sz="1600" dirty="0">
                        <a:solidFill>
                          <a:srgbClr val="000000"/>
                        </a:solidFill>
                        <a:latin typeface="+mj-lt"/>
                      </a:endParaRPr>
                    </a:p>
                  </a:txBody>
                  <a:tcPr/>
                </a:tc>
                <a:extLst>
                  <a:ext uri="{0D108BD9-81ED-4DB2-BD59-A6C34878D82A}">
                    <a16:rowId xmlns:a16="http://schemas.microsoft.com/office/drawing/2014/main" xmlns="" val="10000"/>
                  </a:ext>
                </a:extLst>
              </a:tr>
              <a:tr h="316627">
                <a:tc>
                  <a:txBody>
                    <a:bodyPr/>
                    <a:lstStyle/>
                    <a:p>
                      <a:r>
                        <a:rPr lang="es-AR" sz="1400" b="1" dirty="0">
                          <a:latin typeface="+mj-lt"/>
                        </a:rPr>
                        <a:t>NHANES III</a:t>
                      </a:r>
                      <a:endParaRPr lang="es-AR" sz="1400" b="1" dirty="0">
                        <a:solidFill>
                          <a:srgbClr val="000000"/>
                        </a:solidFill>
                        <a:latin typeface="+mj-lt"/>
                      </a:endParaRPr>
                    </a:p>
                  </a:txBody>
                  <a:tcPr/>
                </a:tc>
                <a:tc>
                  <a:txBody>
                    <a:bodyPr/>
                    <a:lstStyle/>
                    <a:p>
                      <a:r>
                        <a:rPr lang="es-AR" sz="1600" dirty="0">
                          <a:latin typeface="+mj-lt"/>
                        </a:rPr>
                        <a:t>USA</a:t>
                      </a:r>
                      <a:endParaRPr lang="es-AR" sz="1600" b="1" dirty="0">
                        <a:solidFill>
                          <a:srgbClr val="000000"/>
                        </a:solidFill>
                        <a:latin typeface="+mj-lt"/>
                      </a:endParaRPr>
                    </a:p>
                  </a:txBody>
                  <a:tcPr/>
                </a:tc>
                <a:tc>
                  <a:txBody>
                    <a:bodyPr/>
                    <a:lstStyle/>
                    <a:p>
                      <a:pPr algn="ctr"/>
                      <a:r>
                        <a:rPr lang="es-AR" sz="1600" b="1" dirty="0">
                          <a:latin typeface="+mj-lt"/>
                        </a:rPr>
                        <a:t>66.3 %</a:t>
                      </a:r>
                      <a:endParaRPr lang="es-AR" sz="1600" b="1" dirty="0">
                        <a:solidFill>
                          <a:srgbClr val="000000"/>
                        </a:solidFill>
                        <a:latin typeface="+mj-lt"/>
                      </a:endParaRPr>
                    </a:p>
                  </a:txBody>
                  <a:tcPr>
                    <a:solidFill>
                      <a:srgbClr val="FFFF00"/>
                    </a:solidFill>
                  </a:tcPr>
                </a:tc>
                <a:tc>
                  <a:txBody>
                    <a:bodyPr/>
                    <a:lstStyle/>
                    <a:p>
                      <a:pPr algn="ctr"/>
                      <a:r>
                        <a:rPr lang="es-AR" sz="1600" b="1" dirty="0">
                          <a:latin typeface="+mj-lt"/>
                        </a:rPr>
                        <a:t>44 %</a:t>
                      </a:r>
                      <a:endParaRPr lang="es-AR" sz="1600" b="1" dirty="0">
                        <a:solidFill>
                          <a:srgbClr val="000000"/>
                        </a:solidFill>
                        <a:latin typeface="+mj-lt"/>
                      </a:endParaRPr>
                    </a:p>
                  </a:txBody>
                  <a:tcPr/>
                </a:tc>
                <a:extLst>
                  <a:ext uri="{0D108BD9-81ED-4DB2-BD59-A6C34878D82A}">
                    <a16:rowId xmlns:a16="http://schemas.microsoft.com/office/drawing/2014/main" xmlns="" val="10001"/>
                  </a:ext>
                </a:extLst>
              </a:tr>
              <a:tr h="316627">
                <a:tc>
                  <a:txBody>
                    <a:bodyPr/>
                    <a:lstStyle/>
                    <a:p>
                      <a:r>
                        <a:rPr lang="es-AR" sz="1400" b="1" dirty="0">
                          <a:latin typeface="+mj-lt"/>
                        </a:rPr>
                        <a:t>IBERPOC</a:t>
                      </a:r>
                      <a:endParaRPr lang="es-AR" sz="1400" b="1" dirty="0">
                        <a:solidFill>
                          <a:srgbClr val="000000"/>
                        </a:solidFill>
                        <a:latin typeface="+mj-lt"/>
                      </a:endParaRPr>
                    </a:p>
                  </a:txBody>
                  <a:tcPr/>
                </a:tc>
                <a:tc>
                  <a:txBody>
                    <a:bodyPr/>
                    <a:lstStyle/>
                    <a:p>
                      <a:r>
                        <a:rPr lang="es-AR" sz="1600" dirty="0">
                          <a:latin typeface="+mj-lt"/>
                        </a:rPr>
                        <a:t>España</a:t>
                      </a:r>
                      <a:endParaRPr lang="es-AR" sz="1600" b="1" dirty="0">
                        <a:solidFill>
                          <a:srgbClr val="000000"/>
                        </a:solidFill>
                        <a:latin typeface="+mj-lt"/>
                      </a:endParaRPr>
                    </a:p>
                  </a:txBody>
                  <a:tcPr/>
                </a:tc>
                <a:tc>
                  <a:txBody>
                    <a:bodyPr/>
                    <a:lstStyle/>
                    <a:p>
                      <a:pPr algn="ctr"/>
                      <a:r>
                        <a:rPr lang="es-AR" sz="1600" b="1" dirty="0">
                          <a:latin typeface="+mj-lt"/>
                        </a:rPr>
                        <a:t>78.3 %</a:t>
                      </a:r>
                      <a:endParaRPr lang="es-AR" sz="1600" b="1" dirty="0">
                        <a:solidFill>
                          <a:srgbClr val="000000"/>
                        </a:solidFill>
                        <a:latin typeface="+mj-lt"/>
                      </a:endParaRPr>
                    </a:p>
                  </a:txBody>
                  <a:tcPr>
                    <a:solidFill>
                      <a:srgbClr val="FFFF00"/>
                    </a:solidFill>
                  </a:tcPr>
                </a:tc>
                <a:tc>
                  <a:txBody>
                    <a:bodyPr/>
                    <a:lstStyle/>
                    <a:p>
                      <a:pPr algn="ctr"/>
                      <a:endParaRPr lang="es-AR" sz="1600" b="1" dirty="0">
                        <a:solidFill>
                          <a:srgbClr val="000000"/>
                        </a:solidFill>
                        <a:latin typeface="+mj-lt"/>
                      </a:endParaRPr>
                    </a:p>
                  </a:txBody>
                  <a:tcPr/>
                </a:tc>
                <a:extLst>
                  <a:ext uri="{0D108BD9-81ED-4DB2-BD59-A6C34878D82A}">
                    <a16:rowId xmlns:a16="http://schemas.microsoft.com/office/drawing/2014/main" xmlns="" val="10002"/>
                  </a:ext>
                </a:extLst>
              </a:tr>
              <a:tr h="316627">
                <a:tc>
                  <a:txBody>
                    <a:bodyPr/>
                    <a:lstStyle/>
                    <a:p>
                      <a:r>
                        <a:rPr lang="es-AR" sz="1400" b="1" dirty="0">
                          <a:latin typeface="+mj-lt"/>
                        </a:rPr>
                        <a:t>HSE</a:t>
                      </a:r>
                      <a:endParaRPr lang="es-AR" sz="1400" b="1" dirty="0">
                        <a:solidFill>
                          <a:srgbClr val="000000"/>
                        </a:solidFill>
                        <a:latin typeface="+mj-lt"/>
                      </a:endParaRPr>
                    </a:p>
                  </a:txBody>
                  <a:tcPr/>
                </a:tc>
                <a:tc>
                  <a:txBody>
                    <a:bodyPr/>
                    <a:lstStyle/>
                    <a:p>
                      <a:r>
                        <a:rPr lang="es-AR" sz="1600" dirty="0">
                          <a:latin typeface="+mj-lt"/>
                        </a:rPr>
                        <a:t>UK</a:t>
                      </a:r>
                      <a:endParaRPr lang="es-AR" sz="1600" b="1" dirty="0">
                        <a:solidFill>
                          <a:srgbClr val="000000"/>
                        </a:solidFill>
                        <a:latin typeface="+mj-lt"/>
                      </a:endParaRPr>
                    </a:p>
                  </a:txBody>
                  <a:tcPr/>
                </a:tc>
                <a:tc>
                  <a:txBody>
                    <a:bodyPr/>
                    <a:lstStyle/>
                    <a:p>
                      <a:pPr algn="ctr"/>
                      <a:r>
                        <a:rPr lang="es-AR" sz="1600" b="1" dirty="0">
                          <a:latin typeface="+mj-lt"/>
                        </a:rPr>
                        <a:t>81.2 %</a:t>
                      </a:r>
                      <a:endParaRPr lang="es-AR" sz="1600" b="1" dirty="0">
                        <a:solidFill>
                          <a:srgbClr val="000000"/>
                        </a:solidFill>
                        <a:latin typeface="+mj-lt"/>
                      </a:endParaRPr>
                    </a:p>
                  </a:txBody>
                  <a:tcPr>
                    <a:solidFill>
                      <a:srgbClr val="FFFF00"/>
                    </a:solidFill>
                  </a:tcPr>
                </a:tc>
                <a:tc>
                  <a:txBody>
                    <a:bodyPr/>
                    <a:lstStyle/>
                    <a:p>
                      <a:pPr algn="ctr"/>
                      <a:r>
                        <a:rPr lang="es-AR" sz="1600" b="1" dirty="0">
                          <a:latin typeface="+mj-lt"/>
                        </a:rPr>
                        <a:t>48 %</a:t>
                      </a:r>
                      <a:endParaRPr lang="es-AR" sz="1600" b="1" dirty="0">
                        <a:solidFill>
                          <a:srgbClr val="000000"/>
                        </a:solidFill>
                        <a:latin typeface="+mj-lt"/>
                      </a:endParaRPr>
                    </a:p>
                  </a:txBody>
                  <a:tcPr/>
                </a:tc>
                <a:extLst>
                  <a:ext uri="{0D108BD9-81ED-4DB2-BD59-A6C34878D82A}">
                    <a16:rowId xmlns:a16="http://schemas.microsoft.com/office/drawing/2014/main" xmlns="" val="10003"/>
                  </a:ext>
                </a:extLst>
              </a:tr>
              <a:tr h="316627">
                <a:tc>
                  <a:txBody>
                    <a:bodyPr/>
                    <a:lstStyle/>
                    <a:p>
                      <a:r>
                        <a:rPr lang="es-AR" sz="1400" b="1" dirty="0">
                          <a:latin typeface="+mj-lt"/>
                        </a:rPr>
                        <a:t>PLATINO</a:t>
                      </a:r>
                      <a:endParaRPr lang="es-AR" sz="1400" b="1" dirty="0">
                        <a:solidFill>
                          <a:srgbClr val="000000"/>
                        </a:solidFill>
                        <a:latin typeface="+mj-lt"/>
                      </a:endParaRPr>
                    </a:p>
                  </a:txBody>
                  <a:tcPr/>
                </a:tc>
                <a:tc>
                  <a:txBody>
                    <a:bodyPr/>
                    <a:lstStyle/>
                    <a:p>
                      <a:r>
                        <a:rPr lang="es-AR" sz="1600" dirty="0">
                          <a:latin typeface="+mj-lt"/>
                        </a:rPr>
                        <a:t>Latinoamérica</a:t>
                      </a:r>
                      <a:endParaRPr lang="es-AR" sz="1600" b="1" dirty="0">
                        <a:solidFill>
                          <a:srgbClr val="000000"/>
                        </a:solidFill>
                        <a:latin typeface="+mj-lt"/>
                      </a:endParaRPr>
                    </a:p>
                  </a:txBody>
                  <a:tcPr/>
                </a:tc>
                <a:tc>
                  <a:txBody>
                    <a:bodyPr/>
                    <a:lstStyle/>
                    <a:p>
                      <a:pPr algn="ctr"/>
                      <a:r>
                        <a:rPr lang="es-AR" sz="1600" b="1" dirty="0">
                          <a:latin typeface="+mj-lt"/>
                        </a:rPr>
                        <a:t>88.7 %</a:t>
                      </a:r>
                      <a:endParaRPr lang="es-AR" sz="1600" b="1" dirty="0">
                        <a:solidFill>
                          <a:srgbClr val="000000"/>
                        </a:solidFill>
                        <a:latin typeface="+mj-lt"/>
                      </a:endParaRPr>
                    </a:p>
                  </a:txBody>
                  <a:tcPr>
                    <a:solidFill>
                      <a:srgbClr val="FFFF00"/>
                    </a:solidFill>
                  </a:tcPr>
                </a:tc>
                <a:tc>
                  <a:txBody>
                    <a:bodyPr/>
                    <a:lstStyle/>
                    <a:p>
                      <a:pPr algn="ctr"/>
                      <a:endParaRPr lang="es-AR" sz="1600" b="1" dirty="0">
                        <a:solidFill>
                          <a:srgbClr val="000000"/>
                        </a:solidFill>
                        <a:latin typeface="+mj-lt"/>
                      </a:endParaRPr>
                    </a:p>
                  </a:txBody>
                  <a:tcPr/>
                </a:tc>
                <a:extLst>
                  <a:ext uri="{0D108BD9-81ED-4DB2-BD59-A6C34878D82A}">
                    <a16:rowId xmlns:a16="http://schemas.microsoft.com/office/drawing/2014/main" xmlns="" val="10004"/>
                  </a:ext>
                </a:extLst>
              </a:tr>
              <a:tr h="316627">
                <a:tc>
                  <a:txBody>
                    <a:bodyPr/>
                    <a:lstStyle/>
                    <a:p>
                      <a:r>
                        <a:rPr lang="es-AR" sz="1400" b="1" dirty="0" err="1">
                          <a:latin typeface="+mj-lt"/>
                        </a:rPr>
                        <a:t>Bednarek</a:t>
                      </a:r>
                      <a:endParaRPr lang="es-AR" sz="1400" b="1" dirty="0">
                        <a:solidFill>
                          <a:srgbClr val="000000"/>
                        </a:solidFill>
                        <a:latin typeface="+mj-lt"/>
                      </a:endParaRPr>
                    </a:p>
                  </a:txBody>
                  <a:tcPr/>
                </a:tc>
                <a:tc>
                  <a:txBody>
                    <a:bodyPr/>
                    <a:lstStyle/>
                    <a:p>
                      <a:r>
                        <a:rPr lang="es-AR" sz="1600" dirty="0">
                          <a:latin typeface="+mj-lt"/>
                        </a:rPr>
                        <a:t>Polonia</a:t>
                      </a:r>
                      <a:endParaRPr lang="es-AR" sz="1600" b="1" dirty="0">
                        <a:solidFill>
                          <a:srgbClr val="000000"/>
                        </a:solidFill>
                        <a:latin typeface="+mj-lt"/>
                      </a:endParaRPr>
                    </a:p>
                  </a:txBody>
                  <a:tcPr/>
                </a:tc>
                <a:tc>
                  <a:txBody>
                    <a:bodyPr/>
                    <a:lstStyle/>
                    <a:p>
                      <a:pPr algn="ctr"/>
                      <a:r>
                        <a:rPr lang="es-AR" sz="1600" b="1" dirty="0">
                          <a:latin typeface="+mj-lt"/>
                        </a:rPr>
                        <a:t>81.4 %</a:t>
                      </a:r>
                      <a:endParaRPr lang="es-AR" sz="1600" b="1" dirty="0">
                        <a:solidFill>
                          <a:srgbClr val="000000"/>
                        </a:solidFill>
                        <a:latin typeface="+mj-lt"/>
                      </a:endParaRPr>
                    </a:p>
                  </a:txBody>
                  <a:tcPr>
                    <a:solidFill>
                      <a:srgbClr val="FFFF00"/>
                    </a:solidFill>
                  </a:tcPr>
                </a:tc>
                <a:tc>
                  <a:txBody>
                    <a:bodyPr/>
                    <a:lstStyle/>
                    <a:p>
                      <a:pPr algn="ctr"/>
                      <a:endParaRPr lang="es-AR" sz="1600" b="1" dirty="0">
                        <a:solidFill>
                          <a:srgbClr val="000000"/>
                        </a:solidFill>
                        <a:latin typeface="+mj-lt"/>
                      </a:endParaRPr>
                    </a:p>
                  </a:txBody>
                  <a:tcPr/>
                </a:tc>
                <a:extLst>
                  <a:ext uri="{0D108BD9-81ED-4DB2-BD59-A6C34878D82A}">
                    <a16:rowId xmlns:a16="http://schemas.microsoft.com/office/drawing/2014/main" xmlns="" val="10005"/>
                  </a:ext>
                </a:extLst>
              </a:tr>
              <a:tr h="316627">
                <a:tc>
                  <a:txBody>
                    <a:bodyPr/>
                    <a:lstStyle/>
                    <a:p>
                      <a:r>
                        <a:rPr lang="es-AR" sz="1400" b="1" dirty="0">
                          <a:latin typeface="+mj-lt"/>
                        </a:rPr>
                        <a:t>PREPOCOL</a:t>
                      </a:r>
                      <a:endParaRPr lang="es-AR" sz="1400" b="1" dirty="0">
                        <a:solidFill>
                          <a:srgbClr val="000000"/>
                        </a:solidFill>
                        <a:latin typeface="+mj-lt"/>
                      </a:endParaRPr>
                    </a:p>
                  </a:txBody>
                  <a:tcPr/>
                </a:tc>
                <a:tc>
                  <a:txBody>
                    <a:bodyPr/>
                    <a:lstStyle/>
                    <a:p>
                      <a:r>
                        <a:rPr lang="es-AR" sz="1600" dirty="0">
                          <a:latin typeface="+mj-lt"/>
                        </a:rPr>
                        <a:t>Colombia</a:t>
                      </a:r>
                      <a:endParaRPr lang="es-AR" sz="1600" b="1" dirty="0">
                        <a:solidFill>
                          <a:srgbClr val="000000"/>
                        </a:solidFill>
                        <a:latin typeface="+mj-lt"/>
                      </a:endParaRPr>
                    </a:p>
                  </a:txBody>
                  <a:tcPr/>
                </a:tc>
                <a:tc>
                  <a:txBody>
                    <a:bodyPr/>
                    <a:lstStyle/>
                    <a:p>
                      <a:pPr algn="ctr"/>
                      <a:r>
                        <a:rPr lang="es-AR" sz="1600" b="1" dirty="0">
                          <a:latin typeface="+mj-lt"/>
                        </a:rPr>
                        <a:t>87.4 %</a:t>
                      </a:r>
                      <a:endParaRPr lang="es-AR" sz="1600" b="1" dirty="0">
                        <a:solidFill>
                          <a:srgbClr val="000000"/>
                        </a:solidFill>
                        <a:latin typeface="+mj-lt"/>
                      </a:endParaRPr>
                    </a:p>
                  </a:txBody>
                  <a:tcPr>
                    <a:solidFill>
                      <a:srgbClr val="FFFF00"/>
                    </a:solidFill>
                  </a:tcPr>
                </a:tc>
                <a:tc>
                  <a:txBody>
                    <a:bodyPr/>
                    <a:lstStyle/>
                    <a:p>
                      <a:pPr algn="ctr"/>
                      <a:endParaRPr lang="es-AR" sz="1600" b="1" dirty="0">
                        <a:solidFill>
                          <a:srgbClr val="000000"/>
                        </a:solidFill>
                        <a:latin typeface="+mj-lt"/>
                      </a:endParaRPr>
                    </a:p>
                  </a:txBody>
                  <a:tcPr/>
                </a:tc>
                <a:extLst>
                  <a:ext uri="{0D108BD9-81ED-4DB2-BD59-A6C34878D82A}">
                    <a16:rowId xmlns:a16="http://schemas.microsoft.com/office/drawing/2014/main" xmlns="" val="10006"/>
                  </a:ext>
                </a:extLst>
              </a:tr>
              <a:tr h="316627">
                <a:tc>
                  <a:txBody>
                    <a:bodyPr/>
                    <a:lstStyle/>
                    <a:p>
                      <a:r>
                        <a:rPr lang="es-AR" sz="1400" b="1" dirty="0">
                          <a:latin typeface="+mj-lt"/>
                        </a:rPr>
                        <a:t>Bergen  </a:t>
                      </a:r>
                      <a:endParaRPr lang="es-AR" sz="1400" b="1" dirty="0">
                        <a:solidFill>
                          <a:srgbClr val="000000"/>
                        </a:solidFill>
                        <a:latin typeface="+mj-lt"/>
                      </a:endParaRPr>
                    </a:p>
                  </a:txBody>
                  <a:tcPr/>
                </a:tc>
                <a:tc>
                  <a:txBody>
                    <a:bodyPr/>
                    <a:lstStyle/>
                    <a:p>
                      <a:r>
                        <a:rPr lang="es-AR" sz="1600" dirty="0">
                          <a:latin typeface="+mj-lt"/>
                        </a:rPr>
                        <a:t>Noruega</a:t>
                      </a:r>
                      <a:endParaRPr lang="es-AR" sz="1600" b="1" dirty="0">
                        <a:solidFill>
                          <a:srgbClr val="000000"/>
                        </a:solidFill>
                        <a:latin typeface="+mj-lt"/>
                      </a:endParaRPr>
                    </a:p>
                  </a:txBody>
                  <a:tcPr/>
                </a:tc>
                <a:tc>
                  <a:txBody>
                    <a:bodyPr/>
                    <a:lstStyle/>
                    <a:p>
                      <a:pPr algn="ctr"/>
                      <a:r>
                        <a:rPr lang="es-AR" sz="1600" b="1" dirty="0">
                          <a:latin typeface="+mj-lt"/>
                        </a:rPr>
                        <a:t>66. 0 %</a:t>
                      </a:r>
                      <a:endParaRPr lang="es-AR" sz="1600" b="1" dirty="0">
                        <a:solidFill>
                          <a:srgbClr val="000000"/>
                        </a:solidFill>
                        <a:latin typeface="+mj-lt"/>
                      </a:endParaRPr>
                    </a:p>
                  </a:txBody>
                  <a:tcPr>
                    <a:solidFill>
                      <a:srgbClr val="FFFF00"/>
                    </a:solidFill>
                  </a:tcPr>
                </a:tc>
                <a:tc>
                  <a:txBody>
                    <a:bodyPr/>
                    <a:lstStyle/>
                    <a:p>
                      <a:pPr algn="ctr"/>
                      <a:r>
                        <a:rPr lang="es-AR" sz="1600" b="1" dirty="0">
                          <a:latin typeface="+mj-lt"/>
                        </a:rPr>
                        <a:t>33 %</a:t>
                      </a:r>
                      <a:endParaRPr lang="es-AR" sz="1600" b="1" dirty="0">
                        <a:solidFill>
                          <a:srgbClr val="000000"/>
                        </a:solidFill>
                        <a:latin typeface="+mj-lt"/>
                      </a:endParaRPr>
                    </a:p>
                  </a:txBody>
                  <a:tcPr/>
                </a:tc>
                <a:extLst>
                  <a:ext uri="{0D108BD9-81ED-4DB2-BD59-A6C34878D82A}">
                    <a16:rowId xmlns:a16="http://schemas.microsoft.com/office/drawing/2014/main" xmlns="" val="10007"/>
                  </a:ext>
                </a:extLst>
              </a:tr>
            </a:tbl>
          </a:graphicData>
        </a:graphic>
      </p:graphicFrame>
    </p:spTree>
    <p:extLst>
      <p:ext uri="{BB962C8B-B14F-4D97-AF65-F5344CB8AC3E}">
        <p14:creationId xmlns:p14="http://schemas.microsoft.com/office/powerpoint/2010/main" val="20582497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a:extLst>
              <a:ext uri="{FF2B5EF4-FFF2-40B4-BE49-F238E27FC236}">
                <a16:creationId xmlns:a16="http://schemas.microsoft.com/office/drawing/2014/main" xmlns="" id="{2748248B-B5F9-4240-8F78-26E2DE25023A}"/>
              </a:ext>
            </a:extLst>
          </p:cNvPr>
          <p:cNvSpPr txBox="1">
            <a:spLocks/>
          </p:cNvSpPr>
          <p:nvPr/>
        </p:nvSpPr>
        <p:spPr>
          <a:xfrm>
            <a:off x="571732" y="1117735"/>
            <a:ext cx="8979175" cy="892730"/>
          </a:xfrm>
          <a:prstGeom prst="rect">
            <a:avLst/>
          </a:prstGeom>
        </p:spPr>
        <p:txBody>
          <a:bodyPr vert="horz" lIns="88053" tIns="44027" rIns="88053" bIns="44027" rtlCol="0" anchor="ctr" anchorCtr="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s-AR" sz="2800" b="1" dirty="0">
                <a:solidFill>
                  <a:schemeClr val="tx1"/>
                </a:solidFill>
                <a:latin typeface="Arial Black" panose="020B0A04020102020204" pitchFamily="34" charset="0"/>
              </a:rPr>
              <a:t>Situación actual de las Enfermedades Respiratorias Crónicas</a:t>
            </a:r>
          </a:p>
        </p:txBody>
      </p:sp>
      <p:grpSp>
        <p:nvGrpSpPr>
          <p:cNvPr id="10" name="Group 9">
            <a:extLst>
              <a:ext uri="{FF2B5EF4-FFF2-40B4-BE49-F238E27FC236}">
                <a16:creationId xmlns:a16="http://schemas.microsoft.com/office/drawing/2014/main" xmlns="" id="{C1C4DFAC-8222-4B22-A795-63087E1C5FC6}"/>
              </a:ext>
            </a:extLst>
          </p:cNvPr>
          <p:cNvGrpSpPr/>
          <p:nvPr/>
        </p:nvGrpSpPr>
        <p:grpSpPr>
          <a:xfrm>
            <a:off x="197468" y="6057184"/>
            <a:ext cx="9511064" cy="677546"/>
            <a:chOff x="158609" y="5982835"/>
            <a:chExt cx="9511064" cy="677546"/>
          </a:xfrm>
        </p:grpSpPr>
        <p:pic>
          <p:nvPicPr>
            <p:cNvPr id="5" name="Picture 4">
              <a:extLst>
                <a:ext uri="{FF2B5EF4-FFF2-40B4-BE49-F238E27FC236}">
                  <a16:creationId xmlns:a16="http://schemas.microsoft.com/office/drawing/2014/main" xmlns="" id="{7422921A-D485-40B7-889B-62C181ED120E}"/>
                </a:ext>
              </a:extLst>
            </p:cNvPr>
            <p:cNvPicPr>
              <a:picLocks noChangeAspect="1"/>
            </p:cNvPicPr>
            <p:nvPr/>
          </p:nvPicPr>
          <p:blipFill rotWithShape="1">
            <a:blip r:embed="rId2"/>
            <a:srcRect l="30750" t="81612" r="18528" b="10231"/>
            <a:stretch/>
          </p:blipFill>
          <p:spPr>
            <a:xfrm>
              <a:off x="3643868" y="6023018"/>
              <a:ext cx="6025805" cy="545114"/>
            </a:xfrm>
            <a:prstGeom prst="rect">
              <a:avLst/>
            </a:prstGeom>
          </p:spPr>
        </p:pic>
        <p:pic>
          <p:nvPicPr>
            <p:cNvPr id="8" name="Imagen 11" descr="ENCABEZADO-01">
              <a:extLst>
                <a:ext uri="{FF2B5EF4-FFF2-40B4-BE49-F238E27FC236}">
                  <a16:creationId xmlns:a16="http://schemas.microsoft.com/office/drawing/2014/main" xmlns="" id="{77286DDF-CF5A-4E23-9B87-6B12B690F91F}"/>
                </a:ext>
              </a:extLst>
            </p:cNvPr>
            <p:cNvPicPr/>
            <p:nvPr/>
          </p:nvPicPr>
          <p:blipFill rotWithShape="1">
            <a:blip r:embed="rId3" cstate="print">
              <a:extLst>
                <a:ext uri="{28A0092B-C50C-407E-A947-70E740481C1C}">
                  <a14:useLocalDpi xmlns:a14="http://schemas.microsoft.com/office/drawing/2010/main" val="0"/>
                </a:ext>
              </a:extLst>
            </a:blip>
            <a:srcRect l="22173" r="36636"/>
            <a:stretch/>
          </p:blipFill>
          <p:spPr bwMode="auto">
            <a:xfrm>
              <a:off x="990660" y="5982836"/>
              <a:ext cx="2512292" cy="677545"/>
            </a:xfrm>
            <a:prstGeom prst="rect">
              <a:avLst/>
            </a:prstGeom>
            <a:noFill/>
            <a:ln>
              <a:noFill/>
            </a:ln>
          </p:spPr>
        </p:pic>
        <p:pic>
          <p:nvPicPr>
            <p:cNvPr id="9" name="Imagen 11" descr="ENCABEZADO-01">
              <a:extLst>
                <a:ext uri="{FF2B5EF4-FFF2-40B4-BE49-F238E27FC236}">
                  <a16:creationId xmlns:a16="http://schemas.microsoft.com/office/drawing/2014/main" xmlns="" id="{A846312D-343A-4E06-A1E3-B7D26563B3A2}"/>
                </a:ext>
              </a:extLst>
            </p:cNvPr>
            <p:cNvPicPr/>
            <p:nvPr/>
          </p:nvPicPr>
          <p:blipFill rotWithShape="1">
            <a:blip r:embed="rId3" cstate="print">
              <a:extLst>
                <a:ext uri="{28A0092B-C50C-407E-A947-70E740481C1C}">
                  <a14:useLocalDpi xmlns:a14="http://schemas.microsoft.com/office/drawing/2010/main" val="0"/>
                </a:ext>
              </a:extLst>
            </a:blip>
            <a:srcRect l="1" r="88668"/>
            <a:stretch/>
          </p:blipFill>
          <p:spPr bwMode="auto">
            <a:xfrm>
              <a:off x="158609" y="5982835"/>
              <a:ext cx="691135" cy="677545"/>
            </a:xfrm>
            <a:prstGeom prst="rect">
              <a:avLst/>
            </a:prstGeom>
            <a:noFill/>
            <a:ln>
              <a:noFill/>
            </a:ln>
          </p:spPr>
        </p:pic>
      </p:grpSp>
      <p:sp>
        <p:nvSpPr>
          <p:cNvPr id="2" name="TextBox 1">
            <a:extLst>
              <a:ext uri="{FF2B5EF4-FFF2-40B4-BE49-F238E27FC236}">
                <a16:creationId xmlns:a16="http://schemas.microsoft.com/office/drawing/2014/main" xmlns="" id="{FA792AAB-E332-4030-B2AA-60843902A1BC}"/>
              </a:ext>
            </a:extLst>
          </p:cNvPr>
          <p:cNvSpPr txBox="1"/>
          <p:nvPr/>
        </p:nvSpPr>
        <p:spPr>
          <a:xfrm>
            <a:off x="737080" y="3050715"/>
            <a:ext cx="8625885" cy="523220"/>
          </a:xfrm>
          <a:prstGeom prst="rect">
            <a:avLst/>
          </a:prstGeom>
          <a:noFill/>
        </p:spPr>
        <p:txBody>
          <a:bodyPr wrap="square" rtlCol="0">
            <a:spAutoFit/>
          </a:bodyPr>
          <a:lstStyle/>
          <a:p>
            <a:pPr algn="ctr"/>
            <a:r>
              <a:rPr lang="es-AR" sz="2800" dirty="0">
                <a:latin typeface="Arial Black" panose="020B0A04020102020204" pitchFamily="34" charset="0"/>
              </a:rPr>
              <a:t>Prevalencia de Asma en Argentina.</a:t>
            </a:r>
          </a:p>
        </p:txBody>
      </p:sp>
      <p:grpSp>
        <p:nvGrpSpPr>
          <p:cNvPr id="13" name="Group 12">
            <a:extLst>
              <a:ext uri="{FF2B5EF4-FFF2-40B4-BE49-F238E27FC236}">
                <a16:creationId xmlns:a16="http://schemas.microsoft.com/office/drawing/2014/main" xmlns="" id="{DFACB14C-C19E-4698-89AD-F4F35F1CE107}"/>
              </a:ext>
            </a:extLst>
          </p:cNvPr>
          <p:cNvGrpSpPr/>
          <p:nvPr/>
        </p:nvGrpSpPr>
        <p:grpSpPr>
          <a:xfrm>
            <a:off x="571732" y="43433"/>
            <a:ext cx="8979175" cy="995103"/>
            <a:chOff x="571732" y="43433"/>
            <a:chExt cx="8979175" cy="995103"/>
          </a:xfrm>
        </p:grpSpPr>
        <p:pic>
          <p:nvPicPr>
            <p:cNvPr id="11" name="Picture 10">
              <a:extLst>
                <a:ext uri="{FF2B5EF4-FFF2-40B4-BE49-F238E27FC236}">
                  <a16:creationId xmlns:a16="http://schemas.microsoft.com/office/drawing/2014/main" xmlns="" id="{86D36AEC-314F-44B5-A5C9-B8958E926417}"/>
                </a:ext>
              </a:extLst>
            </p:cNvPr>
            <p:cNvPicPr>
              <a:picLocks noChangeAspect="1"/>
            </p:cNvPicPr>
            <p:nvPr/>
          </p:nvPicPr>
          <p:blipFill rotWithShape="1">
            <a:blip r:embed="rId4"/>
            <a:srcRect l="12500" t="21751" r="13753" b="70028"/>
            <a:stretch/>
          </p:blipFill>
          <p:spPr>
            <a:xfrm>
              <a:off x="571732" y="43433"/>
              <a:ext cx="8706276" cy="547694"/>
            </a:xfrm>
            <a:prstGeom prst="rect">
              <a:avLst/>
            </a:prstGeom>
            <a:ln w="19050">
              <a:noFill/>
            </a:ln>
          </p:spPr>
        </p:pic>
        <p:pic>
          <p:nvPicPr>
            <p:cNvPr id="12" name="Picture 11">
              <a:extLst>
                <a:ext uri="{FF2B5EF4-FFF2-40B4-BE49-F238E27FC236}">
                  <a16:creationId xmlns:a16="http://schemas.microsoft.com/office/drawing/2014/main" xmlns="" id="{00AAF0DF-75A2-4603-ABD7-025A93A4377C}"/>
                </a:ext>
              </a:extLst>
            </p:cNvPr>
            <p:cNvPicPr>
              <a:picLocks noChangeAspect="1"/>
            </p:cNvPicPr>
            <p:nvPr/>
          </p:nvPicPr>
          <p:blipFill rotWithShape="1">
            <a:blip r:embed="rId4"/>
            <a:srcRect l="12500" t="38091" r="13753" b="54543"/>
            <a:stretch/>
          </p:blipFill>
          <p:spPr>
            <a:xfrm>
              <a:off x="571732" y="547787"/>
              <a:ext cx="8979175" cy="490749"/>
            </a:xfrm>
            <a:prstGeom prst="rect">
              <a:avLst/>
            </a:prstGeom>
            <a:ln w="19050">
              <a:noFill/>
            </a:ln>
          </p:spPr>
        </p:pic>
      </p:grpSp>
      <p:sp>
        <p:nvSpPr>
          <p:cNvPr id="14" name="Rectangle 13">
            <a:extLst>
              <a:ext uri="{FF2B5EF4-FFF2-40B4-BE49-F238E27FC236}">
                <a16:creationId xmlns:a16="http://schemas.microsoft.com/office/drawing/2014/main" xmlns="" id="{5AB8748A-253F-4EE7-94A3-3F19D4A592E6}"/>
              </a:ext>
            </a:extLst>
          </p:cNvPr>
          <p:cNvSpPr/>
          <p:nvPr/>
        </p:nvSpPr>
        <p:spPr>
          <a:xfrm>
            <a:off x="571732" y="43433"/>
            <a:ext cx="8791233" cy="995103"/>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16312692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6188" y="1700214"/>
            <a:ext cx="5543550" cy="96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3"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6189" y="3038475"/>
            <a:ext cx="5610225" cy="154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4"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46189" y="692151"/>
            <a:ext cx="5686425"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5" name="1 CuadroTexto"/>
          <p:cNvSpPr txBox="1">
            <a:spLocks noChangeArrowheads="1"/>
          </p:cNvSpPr>
          <p:nvPr/>
        </p:nvSpPr>
        <p:spPr bwMode="auto">
          <a:xfrm>
            <a:off x="920750" y="1406525"/>
            <a:ext cx="11432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s-AR" altLang="es-AR" sz="1600">
                <a:latin typeface="Arial" panose="020B0604020202020204" pitchFamily="34" charset="0"/>
              </a:rPr>
              <a:t>6 a 7 años</a:t>
            </a:r>
          </a:p>
        </p:txBody>
      </p:sp>
      <p:sp>
        <p:nvSpPr>
          <p:cNvPr id="15366" name="6 CuadroTexto"/>
          <p:cNvSpPr txBox="1">
            <a:spLocks noChangeArrowheads="1"/>
          </p:cNvSpPr>
          <p:nvPr/>
        </p:nvSpPr>
        <p:spPr bwMode="auto">
          <a:xfrm>
            <a:off x="920750" y="2730500"/>
            <a:ext cx="13708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s-AR" altLang="es-AR" sz="1600">
                <a:latin typeface="Arial" panose="020B0604020202020204" pitchFamily="34" charset="0"/>
              </a:rPr>
              <a:t>13 a 14 años</a:t>
            </a:r>
          </a:p>
        </p:txBody>
      </p:sp>
      <p:sp>
        <p:nvSpPr>
          <p:cNvPr id="15367" name="2 Rectángulo"/>
          <p:cNvSpPr>
            <a:spLocks noChangeArrowheads="1"/>
          </p:cNvSpPr>
          <p:nvPr/>
        </p:nvSpPr>
        <p:spPr bwMode="auto">
          <a:xfrm>
            <a:off x="485775" y="6305550"/>
            <a:ext cx="885825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s-AR" altLang="es-AR" sz="900" i="1">
                <a:latin typeface="Arial" panose="020B0604020202020204" pitchFamily="34" charset="0"/>
              </a:rPr>
              <a:t>M Innes Asher, Stephen Montefort, Bengt Björkstén, Christopher K W Lai, David P Strachan, Stephan K Weiland, Hywel Williams, and the ISAAC Phase Three Study Group*. </a:t>
            </a:r>
            <a:r>
              <a:rPr lang="en-US" altLang="es-AR" sz="900" b="1">
                <a:latin typeface="Arial" panose="020B0604020202020204" pitchFamily="34" charset="0"/>
              </a:rPr>
              <a:t>Worldwide time trends in the prevalence of symptoms of </a:t>
            </a:r>
            <a:r>
              <a:rPr lang="es-AR" altLang="es-AR" sz="900" b="1">
                <a:latin typeface="Arial" panose="020B0604020202020204" pitchFamily="34" charset="0"/>
              </a:rPr>
              <a:t>asthma, allergic rhinoconjunctivitis, and eczema in </a:t>
            </a:r>
            <a:r>
              <a:rPr lang="en-US" altLang="es-AR" sz="900" b="1">
                <a:latin typeface="Arial" panose="020B0604020202020204" pitchFamily="34" charset="0"/>
              </a:rPr>
              <a:t>childhood: ISAAC Phases One and Three repeat multicountry </a:t>
            </a:r>
            <a:r>
              <a:rPr lang="es-AR" altLang="es-AR" sz="900" b="1">
                <a:latin typeface="Arial" panose="020B0604020202020204" pitchFamily="34" charset="0"/>
              </a:rPr>
              <a:t>cross-sectional surveys. </a:t>
            </a:r>
            <a:r>
              <a:rPr lang="es-AR" altLang="es-AR" sz="900" b="1" i="1">
                <a:latin typeface="Arial" panose="020B0604020202020204" pitchFamily="34" charset="0"/>
              </a:rPr>
              <a:t>Lancet </a:t>
            </a:r>
            <a:r>
              <a:rPr lang="es-AR" altLang="es-AR" sz="900" b="1">
                <a:latin typeface="Arial" panose="020B0604020202020204" pitchFamily="34" charset="0"/>
              </a:rPr>
              <a:t>2006; 368: 733–43</a:t>
            </a:r>
            <a:endParaRPr lang="es-AR" altLang="es-AR" sz="900">
              <a:latin typeface="Arial" panose="020B0604020202020204" pitchFamily="34" charset="0"/>
            </a:endParaRPr>
          </a:p>
        </p:txBody>
      </p:sp>
      <p:sp>
        <p:nvSpPr>
          <p:cNvPr id="9" name="8 CuadroTexto"/>
          <p:cNvSpPr txBox="1"/>
          <p:nvPr/>
        </p:nvSpPr>
        <p:spPr>
          <a:xfrm>
            <a:off x="581026" y="138113"/>
            <a:ext cx="6316663" cy="461962"/>
          </a:xfrm>
          <a:prstGeom prst="rect">
            <a:avLst/>
          </a:prstGeom>
          <a:solidFill>
            <a:schemeClr val="accent1">
              <a:lumMod val="40000"/>
              <a:lumOff val="60000"/>
            </a:schemeClr>
          </a:solidFill>
        </p:spPr>
        <p:txBody>
          <a:bodyPr>
            <a:spAutoFit/>
          </a:bodyPr>
          <a:lstStyle/>
          <a:p>
            <a:pPr>
              <a:defRPr/>
            </a:pPr>
            <a:r>
              <a:rPr lang="es-AR" sz="2400" dirty="0">
                <a:latin typeface="Arial" charset="0"/>
                <a:cs typeface="Arial" charset="0"/>
              </a:rPr>
              <a:t>ESTUDIO ISAAC. FASE TRES</a:t>
            </a:r>
          </a:p>
        </p:txBody>
      </p:sp>
      <p:sp>
        <p:nvSpPr>
          <p:cNvPr id="10" name="9 CuadroTexto"/>
          <p:cNvSpPr txBox="1"/>
          <p:nvPr/>
        </p:nvSpPr>
        <p:spPr>
          <a:xfrm>
            <a:off x="1065214" y="4868863"/>
            <a:ext cx="7704137" cy="1016000"/>
          </a:xfrm>
          <a:prstGeom prst="rect">
            <a:avLst/>
          </a:prstGeom>
          <a:solidFill>
            <a:schemeClr val="accent1">
              <a:lumMod val="40000"/>
              <a:lumOff val="60000"/>
            </a:schemeClr>
          </a:solidFill>
        </p:spPr>
        <p:txBody>
          <a:bodyPr>
            <a:spAutoFit/>
          </a:bodyPr>
          <a:lstStyle/>
          <a:p>
            <a:pPr>
              <a:defRPr/>
            </a:pPr>
            <a:r>
              <a:rPr lang="es-AR" sz="2000" dirty="0">
                <a:latin typeface="Arial" charset="0"/>
                <a:cs typeface="Arial" charset="0"/>
              </a:rPr>
              <a:t>La prevalencia de síntomas de Asma en población de 13 y 14 años alcanzó 11,2% en la primera fase del estudio y 13,6 en la segunda fase (2004).</a:t>
            </a:r>
          </a:p>
        </p:txBody>
      </p:sp>
      <p:sp>
        <p:nvSpPr>
          <p:cNvPr id="11" name="10 Rectángulo"/>
          <p:cNvSpPr/>
          <p:nvPr/>
        </p:nvSpPr>
        <p:spPr>
          <a:xfrm>
            <a:off x="1076326" y="3151189"/>
            <a:ext cx="5815013" cy="206375"/>
          </a:xfrm>
          <a:prstGeom prst="rect">
            <a:avLst/>
          </a:prstGeom>
          <a:solidFill>
            <a:srgbClr val="C00000">
              <a:alpha val="20000"/>
            </a:srgbClr>
          </a:solidFill>
          <a:ln w="31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AR"/>
          </a:p>
        </p:txBody>
      </p:sp>
    </p:spTree>
    <p:extLst>
      <p:ext uri="{BB962C8B-B14F-4D97-AF65-F5344CB8AC3E}">
        <p14:creationId xmlns:p14="http://schemas.microsoft.com/office/powerpoint/2010/main" val="16274638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1705549" y="910789"/>
            <a:ext cx="6580423" cy="490134"/>
          </a:xfrm>
          <a:prstGeom prst="rect">
            <a:avLst/>
          </a:prstGeom>
          <a:solidFill>
            <a:schemeClr val="bg1">
              <a:lumMod val="75000"/>
            </a:schemeClr>
          </a:solidFill>
        </p:spPr>
        <p:txBody>
          <a:bodyPr wrap="square" rtlCol="0">
            <a:spAutoFit/>
          </a:bodyPr>
          <a:lstStyle/>
          <a:p>
            <a:pPr algn="ctr" fontAlgn="base">
              <a:spcBef>
                <a:spcPct val="0"/>
              </a:spcBef>
              <a:spcAft>
                <a:spcPct val="0"/>
              </a:spcAft>
            </a:pPr>
            <a:r>
              <a:rPr lang="es-AR" sz="2585" b="1" dirty="0">
                <a:solidFill>
                  <a:prstClr val="black"/>
                </a:solidFill>
                <a:ea typeface="Calibri" pitchFamily="34" charset="0"/>
                <a:cs typeface="Arial" pitchFamily="34" charset="0"/>
              </a:rPr>
              <a:t>DEFINICIÓN OPERATIVA DE ASMA</a:t>
            </a:r>
          </a:p>
        </p:txBody>
      </p:sp>
      <p:sp>
        <p:nvSpPr>
          <p:cNvPr id="3" name="2 CuadroTexto"/>
          <p:cNvSpPr txBox="1"/>
          <p:nvPr/>
        </p:nvSpPr>
        <p:spPr>
          <a:xfrm>
            <a:off x="841452" y="1575479"/>
            <a:ext cx="7311582" cy="1853521"/>
          </a:xfrm>
          <a:prstGeom prst="rect">
            <a:avLst/>
          </a:prstGeom>
          <a:solidFill>
            <a:schemeClr val="accent4">
              <a:lumMod val="60000"/>
              <a:lumOff val="40000"/>
            </a:schemeClr>
          </a:solidFill>
        </p:spPr>
        <p:txBody>
          <a:bodyPr wrap="square" rtlCol="0">
            <a:spAutoFit/>
          </a:bodyPr>
          <a:lstStyle/>
          <a:p>
            <a:r>
              <a:rPr lang="es-AR" sz="1846" dirty="0"/>
              <a:t>Definición adoptada de asma para evaluar la prevalencia del problema (Global Atlas of </a:t>
            </a:r>
            <a:r>
              <a:rPr lang="es-AR" sz="1846" dirty="0" err="1"/>
              <a:t>Asthma</a:t>
            </a:r>
            <a:r>
              <a:rPr lang="es-AR" sz="1846" dirty="0"/>
              <a:t>):</a:t>
            </a:r>
          </a:p>
          <a:p>
            <a:endParaRPr lang="es-AR" sz="2215" dirty="0"/>
          </a:p>
          <a:p>
            <a:pPr marL="316531" indent="-316531">
              <a:buFont typeface="Arial" panose="020B0604020202020204" pitchFamily="34" charset="0"/>
              <a:buChar char="•"/>
            </a:pPr>
            <a:r>
              <a:rPr lang="es-AR" sz="2000" dirty="0">
                <a:latin typeface="Aharoni" panose="02010803020104030203" pitchFamily="2" charset="-79"/>
                <a:cs typeface="Aharoni" panose="02010803020104030203" pitchFamily="2" charset="-79"/>
              </a:rPr>
              <a:t>ATAQUE DE ASMA EN LOS ULTIMOS</a:t>
            </a:r>
            <a:r>
              <a:rPr lang="es-AR" sz="3200" dirty="0">
                <a:latin typeface="Aharoni" panose="02010803020104030203" pitchFamily="2" charset="-79"/>
                <a:cs typeface="Aharoni" panose="02010803020104030203" pitchFamily="2" charset="-79"/>
              </a:rPr>
              <a:t> 12 </a:t>
            </a:r>
            <a:r>
              <a:rPr lang="es-AR" sz="2000" dirty="0">
                <a:latin typeface="Aharoni" panose="02010803020104030203" pitchFamily="2" charset="-79"/>
                <a:cs typeface="Aharoni" panose="02010803020104030203" pitchFamily="2" charset="-79"/>
              </a:rPr>
              <a:t>MESES O TOMAR MEDICACION PARA ASMA ACTUALMENTE</a:t>
            </a:r>
          </a:p>
        </p:txBody>
      </p:sp>
      <p:sp>
        <p:nvSpPr>
          <p:cNvPr id="4" name="3 CuadroTexto"/>
          <p:cNvSpPr txBox="1"/>
          <p:nvPr/>
        </p:nvSpPr>
        <p:spPr>
          <a:xfrm>
            <a:off x="1506143" y="3768955"/>
            <a:ext cx="7478113" cy="2563715"/>
          </a:xfrm>
          <a:prstGeom prst="rect">
            <a:avLst/>
          </a:prstGeom>
          <a:solidFill>
            <a:schemeClr val="accent3">
              <a:lumMod val="40000"/>
              <a:lumOff val="60000"/>
            </a:schemeClr>
          </a:solidFill>
        </p:spPr>
        <p:txBody>
          <a:bodyPr wrap="square" rtlCol="0">
            <a:spAutoFit/>
          </a:bodyPr>
          <a:lstStyle/>
          <a:p>
            <a:r>
              <a:rPr lang="es-AR" sz="1846" dirty="0"/>
              <a:t>También se incluyó para la dimensión del problema y la comparación:</a:t>
            </a:r>
          </a:p>
          <a:p>
            <a:endParaRPr lang="es-AR" sz="2215" dirty="0">
              <a:latin typeface="Aharoni" panose="02010803020104030203" pitchFamily="2" charset="-79"/>
              <a:cs typeface="Aharoni" panose="02010803020104030203" pitchFamily="2" charset="-79"/>
            </a:endParaRPr>
          </a:p>
          <a:p>
            <a:pPr marL="316531" indent="-316531">
              <a:buFont typeface="Arial" panose="020B0604020202020204" pitchFamily="34" charset="0"/>
              <a:buChar char="•"/>
            </a:pPr>
            <a:r>
              <a:rPr lang="es-AR" sz="2215" dirty="0">
                <a:latin typeface="Aharoni" panose="02010803020104030203" pitchFamily="2" charset="-79"/>
                <a:cs typeface="Aharoni" panose="02010803020104030203" pitchFamily="2" charset="-79"/>
              </a:rPr>
              <a:t>SIBILANCIA</a:t>
            </a:r>
          </a:p>
          <a:p>
            <a:pPr marL="316531" indent="-316531">
              <a:buFont typeface="Arial" panose="020B0604020202020204" pitchFamily="34" charset="0"/>
              <a:buChar char="•"/>
            </a:pPr>
            <a:endParaRPr lang="es-AR" sz="2215" dirty="0">
              <a:latin typeface="Aharoni" panose="02010803020104030203" pitchFamily="2" charset="-79"/>
              <a:cs typeface="Aharoni" panose="02010803020104030203" pitchFamily="2" charset="-79"/>
            </a:endParaRPr>
          </a:p>
          <a:p>
            <a:r>
              <a:rPr lang="es-AR" sz="1846" dirty="0"/>
              <a:t>Se incluyó además comparación con la definición del CDC (</a:t>
            </a:r>
            <a:r>
              <a:rPr lang="en-US" sz="1846" dirty="0"/>
              <a:t>Behavioral Risk Factor Surveillance System (BRFSS) Prevalence Data – CDC)</a:t>
            </a:r>
            <a:endParaRPr lang="es-AR" sz="1846" dirty="0"/>
          </a:p>
          <a:p>
            <a:endParaRPr lang="es-AR" sz="1662" dirty="0"/>
          </a:p>
          <a:p>
            <a:pPr marL="263776" indent="-263776">
              <a:buFont typeface="Arial" panose="020B0604020202020204" pitchFamily="34" charset="0"/>
              <a:buChar char="•"/>
            </a:pPr>
            <a:r>
              <a:rPr lang="es-AR" sz="2000" dirty="0">
                <a:latin typeface="Aharoni" panose="02010803020104030203" pitchFamily="2" charset="-79"/>
                <a:cs typeface="Aharoni" panose="02010803020104030203" pitchFamily="2" charset="-79"/>
              </a:rPr>
              <a:t>¿UN MÉDICO LE DIAGNOSTICÓ ASMA ALGUNA VEZ? </a:t>
            </a:r>
          </a:p>
        </p:txBody>
      </p:sp>
    </p:spTree>
    <p:extLst>
      <p:ext uri="{BB962C8B-B14F-4D97-AF65-F5344CB8AC3E}">
        <p14:creationId xmlns:p14="http://schemas.microsoft.com/office/powerpoint/2010/main" val="23203175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1696024" y="304962"/>
            <a:ext cx="6580423" cy="433196"/>
          </a:xfrm>
          <a:prstGeom prst="rect">
            <a:avLst/>
          </a:prstGeom>
          <a:solidFill>
            <a:schemeClr val="bg1">
              <a:lumMod val="75000"/>
            </a:schemeClr>
          </a:solidFill>
        </p:spPr>
        <p:txBody>
          <a:bodyPr wrap="square" rtlCol="0">
            <a:spAutoFit/>
          </a:bodyPr>
          <a:lstStyle/>
          <a:p>
            <a:pPr algn="ctr" fontAlgn="base">
              <a:spcBef>
                <a:spcPct val="0"/>
              </a:spcBef>
              <a:spcAft>
                <a:spcPct val="0"/>
              </a:spcAft>
            </a:pPr>
            <a:r>
              <a:rPr lang="es-AR" sz="2215" b="1" dirty="0">
                <a:solidFill>
                  <a:prstClr val="black"/>
                </a:solidFill>
                <a:ea typeface="Calibri" pitchFamily="34" charset="0"/>
                <a:cs typeface="Arial" pitchFamily="34" charset="0"/>
              </a:rPr>
              <a:t>PREVALENCIA DE ASMA</a:t>
            </a:r>
          </a:p>
        </p:txBody>
      </p:sp>
      <p:sp>
        <p:nvSpPr>
          <p:cNvPr id="5" name="4 CuadroTexto"/>
          <p:cNvSpPr txBox="1"/>
          <p:nvPr/>
        </p:nvSpPr>
        <p:spPr>
          <a:xfrm>
            <a:off x="566052" y="3800515"/>
            <a:ext cx="3124039" cy="1740092"/>
          </a:xfrm>
          <a:prstGeom prst="rect">
            <a:avLst/>
          </a:prstGeom>
          <a:solidFill>
            <a:schemeClr val="accent6">
              <a:lumMod val="40000"/>
              <a:lumOff val="60000"/>
            </a:schemeClr>
          </a:solidFill>
        </p:spPr>
        <p:txBody>
          <a:bodyPr wrap="square" rtlCol="0">
            <a:spAutoFit/>
          </a:bodyPr>
          <a:lstStyle/>
          <a:p>
            <a:pPr algn="ctr">
              <a:spcBef>
                <a:spcPts val="1108"/>
              </a:spcBef>
            </a:pPr>
            <a:r>
              <a:rPr lang="es-AR" sz="1846" b="1" dirty="0"/>
              <a:t>Prevalencia de asma en Argentina en población de 20 a 44 años ajustada</a:t>
            </a:r>
          </a:p>
          <a:p>
            <a:pPr algn="ctr"/>
            <a:r>
              <a:rPr lang="es-AR" sz="2215" b="1" dirty="0"/>
              <a:t> </a:t>
            </a:r>
            <a:r>
              <a:rPr lang="es-AR" sz="2585" b="1" dirty="0"/>
              <a:t>6,45%</a:t>
            </a:r>
          </a:p>
          <a:p>
            <a:pPr algn="ctr"/>
            <a:r>
              <a:rPr lang="es-AR" sz="2585" b="1" dirty="0"/>
              <a:t>(5,12% – 7,78%)</a:t>
            </a:r>
          </a:p>
        </p:txBody>
      </p:sp>
      <p:graphicFrame>
        <p:nvGraphicFramePr>
          <p:cNvPr id="3" name="Tabla 2"/>
          <p:cNvGraphicFramePr>
            <a:graphicFrameLocks noGrp="1"/>
          </p:cNvGraphicFramePr>
          <p:nvPr/>
        </p:nvGraphicFramePr>
        <p:xfrm>
          <a:off x="831928" y="871400"/>
          <a:ext cx="7710397" cy="2179436"/>
        </p:xfrm>
        <a:graphic>
          <a:graphicData uri="http://schemas.openxmlformats.org/drawingml/2006/table">
            <a:tbl>
              <a:tblPr>
                <a:tableStyleId>{5940675A-B579-460E-94D1-54222C63F5DA}</a:tableStyleId>
              </a:tblPr>
              <a:tblGrid>
                <a:gridCol w="3668052">
                  <a:extLst>
                    <a:ext uri="{9D8B030D-6E8A-4147-A177-3AD203B41FA5}">
                      <a16:colId xmlns:a16="http://schemas.microsoft.com/office/drawing/2014/main" xmlns="" val="20000"/>
                    </a:ext>
                  </a:extLst>
                </a:gridCol>
                <a:gridCol w="598866">
                  <a:extLst>
                    <a:ext uri="{9D8B030D-6E8A-4147-A177-3AD203B41FA5}">
                      <a16:colId xmlns:a16="http://schemas.microsoft.com/office/drawing/2014/main" xmlns="" val="20001"/>
                    </a:ext>
                  </a:extLst>
                </a:gridCol>
                <a:gridCol w="449150">
                  <a:extLst>
                    <a:ext uri="{9D8B030D-6E8A-4147-A177-3AD203B41FA5}">
                      <a16:colId xmlns:a16="http://schemas.microsoft.com/office/drawing/2014/main" xmlns="" val="20002"/>
                    </a:ext>
                  </a:extLst>
                </a:gridCol>
                <a:gridCol w="673724">
                  <a:extLst>
                    <a:ext uri="{9D8B030D-6E8A-4147-A177-3AD203B41FA5}">
                      <a16:colId xmlns:a16="http://schemas.microsoft.com/office/drawing/2014/main" xmlns="" val="20003"/>
                    </a:ext>
                  </a:extLst>
                </a:gridCol>
                <a:gridCol w="673724">
                  <a:extLst>
                    <a:ext uri="{9D8B030D-6E8A-4147-A177-3AD203B41FA5}">
                      <a16:colId xmlns:a16="http://schemas.microsoft.com/office/drawing/2014/main" xmlns="" val="20004"/>
                    </a:ext>
                  </a:extLst>
                </a:gridCol>
                <a:gridCol w="374291">
                  <a:extLst>
                    <a:ext uri="{9D8B030D-6E8A-4147-A177-3AD203B41FA5}">
                      <a16:colId xmlns:a16="http://schemas.microsoft.com/office/drawing/2014/main" xmlns="" val="20005"/>
                    </a:ext>
                  </a:extLst>
                </a:gridCol>
                <a:gridCol w="605343">
                  <a:extLst>
                    <a:ext uri="{9D8B030D-6E8A-4147-A177-3AD203B41FA5}">
                      <a16:colId xmlns:a16="http://schemas.microsoft.com/office/drawing/2014/main" xmlns="" val="20006"/>
                    </a:ext>
                  </a:extLst>
                </a:gridCol>
                <a:gridCol w="667247">
                  <a:extLst>
                    <a:ext uri="{9D8B030D-6E8A-4147-A177-3AD203B41FA5}">
                      <a16:colId xmlns:a16="http://schemas.microsoft.com/office/drawing/2014/main" xmlns="" val="20007"/>
                    </a:ext>
                  </a:extLst>
                </a:gridCol>
              </a:tblGrid>
              <a:tr h="202926">
                <a:tc rowSpan="3">
                  <a:txBody>
                    <a:bodyPr/>
                    <a:lstStyle/>
                    <a:p>
                      <a:pPr algn="ctr">
                        <a:lnSpc>
                          <a:spcPct val="115000"/>
                        </a:lnSpc>
                        <a:spcAft>
                          <a:spcPts val="0"/>
                        </a:spcAft>
                      </a:pPr>
                      <a:r>
                        <a:rPr lang="es-AR" sz="1100" dirty="0">
                          <a:effectLst/>
                        </a:rPr>
                        <a:t>DEFINICIONES</a:t>
                      </a:r>
                      <a:endParaRPr lang="es-AR" sz="1100" b="1" dirty="0">
                        <a:effectLst/>
                        <a:latin typeface="Arial" panose="020B0604020202020204" pitchFamily="34" charset="0"/>
                        <a:ea typeface="Calibri" panose="020F0502020204030204" pitchFamily="34" charset="0"/>
                        <a:cs typeface="Times New Roman" panose="02020603050405020304" pitchFamily="18" charset="0"/>
                      </a:endParaRPr>
                    </a:p>
                  </a:txBody>
                  <a:tcPr marL="8792" marR="8792" marT="8792" marB="0" anchor="ctr">
                    <a:solidFill>
                      <a:schemeClr val="bg1">
                        <a:lumMod val="85000"/>
                      </a:schemeClr>
                    </a:solidFill>
                  </a:tcPr>
                </a:tc>
                <a:tc gridSpan="4">
                  <a:txBody>
                    <a:bodyPr/>
                    <a:lstStyle/>
                    <a:p>
                      <a:pPr algn="ctr">
                        <a:lnSpc>
                          <a:spcPct val="115000"/>
                        </a:lnSpc>
                        <a:spcAft>
                          <a:spcPts val="0"/>
                        </a:spcAft>
                      </a:pPr>
                      <a:r>
                        <a:rPr lang="es-AR" sz="1100" dirty="0">
                          <a:effectLst/>
                        </a:rPr>
                        <a:t>Prevalencia Cruda</a:t>
                      </a:r>
                      <a:endParaRPr lang="es-AR" sz="1100" b="1" dirty="0">
                        <a:effectLst/>
                        <a:latin typeface="Arial" panose="020B0604020202020204" pitchFamily="34" charset="0"/>
                        <a:ea typeface="Calibri" panose="020F0502020204030204" pitchFamily="34" charset="0"/>
                        <a:cs typeface="Times New Roman" panose="02020603050405020304" pitchFamily="18" charset="0"/>
                      </a:endParaRPr>
                    </a:p>
                  </a:txBody>
                  <a:tcPr marL="8792" marR="8792" marT="8792" marB="0" anchor="ctr">
                    <a:solidFill>
                      <a:schemeClr val="bg1">
                        <a:lumMod val="85000"/>
                      </a:schemeClr>
                    </a:solidFill>
                  </a:tcPr>
                </a:tc>
                <a:tc hMerge="1">
                  <a:txBody>
                    <a:bodyPr/>
                    <a:lstStyle/>
                    <a:p>
                      <a:endParaRPr lang="es-AR"/>
                    </a:p>
                  </a:txBody>
                  <a:tcPr/>
                </a:tc>
                <a:tc hMerge="1">
                  <a:txBody>
                    <a:bodyPr/>
                    <a:lstStyle/>
                    <a:p>
                      <a:endParaRPr lang="es-AR"/>
                    </a:p>
                  </a:txBody>
                  <a:tcPr/>
                </a:tc>
                <a:tc hMerge="1">
                  <a:txBody>
                    <a:bodyPr/>
                    <a:lstStyle/>
                    <a:p>
                      <a:endParaRPr lang="es-AR"/>
                    </a:p>
                  </a:txBody>
                  <a:tcPr/>
                </a:tc>
                <a:tc gridSpan="3">
                  <a:txBody>
                    <a:bodyPr/>
                    <a:lstStyle/>
                    <a:p>
                      <a:pPr algn="ctr">
                        <a:lnSpc>
                          <a:spcPct val="115000"/>
                        </a:lnSpc>
                        <a:spcAft>
                          <a:spcPts val="0"/>
                        </a:spcAft>
                      </a:pPr>
                      <a:r>
                        <a:rPr lang="es-AR" sz="1100" dirty="0">
                          <a:effectLst/>
                        </a:rPr>
                        <a:t>Prevalencia Ajustada</a:t>
                      </a:r>
                      <a:endParaRPr lang="es-AR" sz="1100" b="1" dirty="0">
                        <a:effectLst/>
                        <a:latin typeface="Arial" panose="020B0604020202020204" pitchFamily="34" charset="0"/>
                        <a:ea typeface="Calibri" panose="020F0502020204030204" pitchFamily="34" charset="0"/>
                        <a:cs typeface="Times New Roman" panose="02020603050405020304" pitchFamily="18" charset="0"/>
                      </a:endParaRPr>
                    </a:p>
                  </a:txBody>
                  <a:tcPr marL="0" marR="0" marT="0" marB="0">
                    <a:solidFill>
                      <a:schemeClr val="bg1">
                        <a:lumMod val="85000"/>
                      </a:schemeClr>
                    </a:solidFill>
                  </a:tcPr>
                </a:tc>
                <a:tc hMerge="1">
                  <a:txBody>
                    <a:bodyPr/>
                    <a:lstStyle/>
                    <a:p>
                      <a:endParaRPr lang="es-AR"/>
                    </a:p>
                  </a:txBody>
                  <a:tcPr/>
                </a:tc>
                <a:tc hMerge="1">
                  <a:txBody>
                    <a:bodyPr/>
                    <a:lstStyle/>
                    <a:p>
                      <a:endParaRPr lang="es-AR"/>
                    </a:p>
                  </a:txBody>
                  <a:tcPr/>
                </a:tc>
                <a:extLst>
                  <a:ext uri="{0D108BD9-81ED-4DB2-BD59-A6C34878D82A}">
                    <a16:rowId xmlns:a16="http://schemas.microsoft.com/office/drawing/2014/main" xmlns="" val="10000"/>
                  </a:ext>
                </a:extLst>
              </a:tr>
              <a:tr h="388268">
                <a:tc vMerge="1">
                  <a:txBody>
                    <a:bodyPr/>
                    <a:lstStyle/>
                    <a:p>
                      <a:endParaRPr lang="es-AR"/>
                    </a:p>
                  </a:txBody>
                  <a:tcPr/>
                </a:tc>
                <a:tc rowSpan="2">
                  <a:txBody>
                    <a:bodyPr/>
                    <a:lstStyle/>
                    <a:p>
                      <a:pPr algn="ctr">
                        <a:lnSpc>
                          <a:spcPct val="115000"/>
                        </a:lnSpc>
                        <a:spcAft>
                          <a:spcPts val="0"/>
                        </a:spcAft>
                      </a:pPr>
                      <a:r>
                        <a:rPr lang="es-AR" sz="1100" dirty="0">
                          <a:effectLst/>
                        </a:rPr>
                        <a:t>No.</a:t>
                      </a:r>
                      <a:endParaRPr lang="es-AR" sz="1100" b="1" dirty="0">
                        <a:effectLst/>
                        <a:latin typeface="Arial" panose="020B0604020202020204" pitchFamily="34" charset="0"/>
                        <a:ea typeface="Calibri" panose="020F0502020204030204" pitchFamily="34" charset="0"/>
                        <a:cs typeface="Times New Roman" panose="02020603050405020304" pitchFamily="18" charset="0"/>
                      </a:endParaRPr>
                    </a:p>
                  </a:txBody>
                  <a:tcPr marL="8792" marR="8792" marT="8792" marB="0" anchor="ctr">
                    <a:solidFill>
                      <a:schemeClr val="bg1">
                        <a:lumMod val="85000"/>
                      </a:schemeClr>
                    </a:solidFill>
                  </a:tcPr>
                </a:tc>
                <a:tc rowSpan="2">
                  <a:txBody>
                    <a:bodyPr/>
                    <a:lstStyle/>
                    <a:p>
                      <a:pPr algn="ctr">
                        <a:lnSpc>
                          <a:spcPct val="115000"/>
                        </a:lnSpc>
                        <a:spcAft>
                          <a:spcPts val="0"/>
                        </a:spcAft>
                      </a:pPr>
                      <a:r>
                        <a:rPr lang="es-AR" sz="1100" dirty="0">
                          <a:effectLst/>
                        </a:rPr>
                        <a:t>%</a:t>
                      </a:r>
                      <a:endParaRPr lang="es-AR" sz="1100" b="1" dirty="0">
                        <a:effectLst/>
                        <a:latin typeface="Arial" panose="020B0604020202020204" pitchFamily="34" charset="0"/>
                        <a:ea typeface="Calibri" panose="020F0502020204030204" pitchFamily="34" charset="0"/>
                        <a:cs typeface="Times New Roman" panose="02020603050405020304" pitchFamily="18" charset="0"/>
                      </a:endParaRPr>
                    </a:p>
                  </a:txBody>
                  <a:tcPr marL="0" marR="0" marT="0" marB="0" anchor="ctr">
                    <a:solidFill>
                      <a:schemeClr val="bg1">
                        <a:lumMod val="85000"/>
                      </a:schemeClr>
                    </a:solidFill>
                  </a:tcPr>
                </a:tc>
                <a:tc gridSpan="2">
                  <a:txBody>
                    <a:bodyPr/>
                    <a:lstStyle/>
                    <a:p>
                      <a:pPr algn="ctr">
                        <a:lnSpc>
                          <a:spcPct val="115000"/>
                        </a:lnSpc>
                        <a:spcAft>
                          <a:spcPts val="0"/>
                        </a:spcAft>
                      </a:pPr>
                      <a:r>
                        <a:rPr lang="es-AR" sz="1100" dirty="0">
                          <a:effectLst/>
                        </a:rPr>
                        <a:t>Intervalo de confianza</a:t>
                      </a:r>
                      <a:endParaRPr lang="es-AR" sz="1100" b="1" dirty="0">
                        <a:effectLst/>
                        <a:latin typeface="Arial" panose="020B0604020202020204" pitchFamily="34" charset="0"/>
                        <a:ea typeface="Calibri" panose="020F0502020204030204" pitchFamily="34" charset="0"/>
                        <a:cs typeface="Times New Roman" panose="02020603050405020304" pitchFamily="18" charset="0"/>
                      </a:endParaRPr>
                    </a:p>
                  </a:txBody>
                  <a:tcPr marL="8792" marR="8792" marT="8792" marB="0" anchor="ctr">
                    <a:solidFill>
                      <a:schemeClr val="bg1">
                        <a:lumMod val="85000"/>
                      </a:schemeClr>
                    </a:solidFill>
                  </a:tcPr>
                </a:tc>
                <a:tc hMerge="1">
                  <a:txBody>
                    <a:bodyPr/>
                    <a:lstStyle/>
                    <a:p>
                      <a:endParaRPr lang="es-AR"/>
                    </a:p>
                  </a:txBody>
                  <a:tcPr/>
                </a:tc>
                <a:tc rowSpan="2">
                  <a:txBody>
                    <a:bodyPr/>
                    <a:lstStyle/>
                    <a:p>
                      <a:pPr algn="ctr">
                        <a:lnSpc>
                          <a:spcPct val="115000"/>
                        </a:lnSpc>
                        <a:spcAft>
                          <a:spcPts val="0"/>
                        </a:spcAft>
                      </a:pPr>
                      <a:r>
                        <a:rPr lang="es-AR" sz="1100" dirty="0">
                          <a:effectLst/>
                        </a:rPr>
                        <a:t>%</a:t>
                      </a:r>
                      <a:endParaRPr lang="es-AR" sz="1100" b="1" dirty="0">
                        <a:effectLst/>
                        <a:latin typeface="Arial" panose="020B0604020202020204" pitchFamily="34" charset="0"/>
                        <a:ea typeface="Calibri" panose="020F0502020204030204" pitchFamily="34" charset="0"/>
                        <a:cs typeface="Times New Roman" panose="02020603050405020304" pitchFamily="18" charset="0"/>
                      </a:endParaRPr>
                    </a:p>
                  </a:txBody>
                  <a:tcPr marL="0" marR="0" marT="0" marB="0" anchor="ctr">
                    <a:solidFill>
                      <a:schemeClr val="bg1">
                        <a:lumMod val="85000"/>
                      </a:schemeClr>
                    </a:solidFill>
                  </a:tcPr>
                </a:tc>
                <a:tc gridSpan="2">
                  <a:txBody>
                    <a:bodyPr/>
                    <a:lstStyle/>
                    <a:p>
                      <a:pPr algn="ctr">
                        <a:lnSpc>
                          <a:spcPct val="115000"/>
                        </a:lnSpc>
                        <a:spcAft>
                          <a:spcPts val="0"/>
                        </a:spcAft>
                      </a:pPr>
                      <a:r>
                        <a:rPr lang="es-AR" sz="1100" dirty="0">
                          <a:effectLst/>
                        </a:rPr>
                        <a:t>Intervalo de Confianza</a:t>
                      </a:r>
                      <a:endParaRPr lang="es-AR" sz="1100" b="1" dirty="0">
                        <a:effectLst/>
                        <a:latin typeface="Arial" panose="020B0604020202020204" pitchFamily="34" charset="0"/>
                        <a:ea typeface="Calibri" panose="020F0502020204030204" pitchFamily="34" charset="0"/>
                        <a:cs typeface="Times New Roman" panose="02020603050405020304" pitchFamily="18" charset="0"/>
                      </a:endParaRPr>
                    </a:p>
                  </a:txBody>
                  <a:tcPr marL="0" marR="0" marT="0" marB="0">
                    <a:solidFill>
                      <a:schemeClr val="bg1">
                        <a:lumMod val="85000"/>
                      </a:schemeClr>
                    </a:solidFill>
                  </a:tcPr>
                </a:tc>
                <a:tc hMerge="1">
                  <a:txBody>
                    <a:bodyPr/>
                    <a:lstStyle/>
                    <a:p>
                      <a:endParaRPr lang="es-AR"/>
                    </a:p>
                  </a:txBody>
                  <a:tcPr/>
                </a:tc>
                <a:extLst>
                  <a:ext uri="{0D108BD9-81ED-4DB2-BD59-A6C34878D82A}">
                    <a16:rowId xmlns:a16="http://schemas.microsoft.com/office/drawing/2014/main" xmlns="" val="10001"/>
                  </a:ext>
                </a:extLst>
              </a:tr>
              <a:tr h="202926">
                <a:tc vMerge="1">
                  <a:txBody>
                    <a:bodyPr/>
                    <a:lstStyle/>
                    <a:p>
                      <a:endParaRPr lang="es-AR"/>
                    </a:p>
                  </a:txBody>
                  <a:tcPr/>
                </a:tc>
                <a:tc vMerge="1">
                  <a:txBody>
                    <a:bodyPr/>
                    <a:lstStyle/>
                    <a:p>
                      <a:endParaRPr lang="es-AR"/>
                    </a:p>
                  </a:txBody>
                  <a:tcPr/>
                </a:tc>
                <a:tc vMerge="1">
                  <a:txBody>
                    <a:bodyPr/>
                    <a:lstStyle/>
                    <a:p>
                      <a:endParaRPr lang="es-AR"/>
                    </a:p>
                  </a:txBody>
                  <a:tcPr/>
                </a:tc>
                <a:tc>
                  <a:txBody>
                    <a:bodyPr/>
                    <a:lstStyle/>
                    <a:p>
                      <a:pPr algn="ctr">
                        <a:lnSpc>
                          <a:spcPct val="115000"/>
                        </a:lnSpc>
                        <a:spcAft>
                          <a:spcPts val="0"/>
                        </a:spcAft>
                      </a:pPr>
                      <a:r>
                        <a:rPr lang="es-AR" sz="1100">
                          <a:effectLst/>
                        </a:rPr>
                        <a:t>Máximo</a:t>
                      </a:r>
                      <a:endParaRPr lang="es-AR" sz="1100" b="1">
                        <a:effectLst/>
                        <a:latin typeface="Arial" panose="020B0604020202020204" pitchFamily="34" charset="0"/>
                        <a:ea typeface="Calibri" panose="020F0502020204030204" pitchFamily="34" charset="0"/>
                        <a:cs typeface="Times New Roman" panose="02020603050405020304" pitchFamily="18" charset="0"/>
                      </a:endParaRPr>
                    </a:p>
                  </a:txBody>
                  <a:tcPr marL="8792" marR="8792" marT="8792" marB="0" anchor="ctr">
                    <a:solidFill>
                      <a:schemeClr val="bg1">
                        <a:lumMod val="85000"/>
                      </a:schemeClr>
                    </a:solidFill>
                  </a:tcPr>
                </a:tc>
                <a:tc>
                  <a:txBody>
                    <a:bodyPr/>
                    <a:lstStyle/>
                    <a:p>
                      <a:pPr algn="ctr">
                        <a:lnSpc>
                          <a:spcPct val="115000"/>
                        </a:lnSpc>
                        <a:spcAft>
                          <a:spcPts val="0"/>
                        </a:spcAft>
                      </a:pPr>
                      <a:r>
                        <a:rPr lang="es-AR" sz="1100">
                          <a:effectLst/>
                        </a:rPr>
                        <a:t>Mínimo</a:t>
                      </a:r>
                      <a:endParaRPr lang="es-AR" sz="1100" b="1">
                        <a:effectLst/>
                        <a:latin typeface="Arial" panose="020B0604020202020204" pitchFamily="34" charset="0"/>
                        <a:ea typeface="Calibri" panose="020F0502020204030204" pitchFamily="34" charset="0"/>
                        <a:cs typeface="Times New Roman" panose="02020603050405020304" pitchFamily="18" charset="0"/>
                      </a:endParaRPr>
                    </a:p>
                  </a:txBody>
                  <a:tcPr marL="8792" marR="8792" marT="8792" marB="0" anchor="ctr">
                    <a:solidFill>
                      <a:schemeClr val="bg1">
                        <a:lumMod val="85000"/>
                      </a:schemeClr>
                    </a:solidFill>
                  </a:tcPr>
                </a:tc>
                <a:tc vMerge="1">
                  <a:txBody>
                    <a:bodyPr/>
                    <a:lstStyle/>
                    <a:p>
                      <a:endParaRPr lang="es-AR"/>
                    </a:p>
                  </a:txBody>
                  <a:tcPr/>
                </a:tc>
                <a:tc>
                  <a:txBody>
                    <a:bodyPr/>
                    <a:lstStyle/>
                    <a:p>
                      <a:pPr algn="ctr">
                        <a:lnSpc>
                          <a:spcPct val="115000"/>
                        </a:lnSpc>
                        <a:spcAft>
                          <a:spcPts val="0"/>
                        </a:spcAft>
                      </a:pPr>
                      <a:r>
                        <a:rPr lang="es-AR" sz="1100" dirty="0">
                          <a:effectLst/>
                        </a:rPr>
                        <a:t>Máximo</a:t>
                      </a:r>
                      <a:endParaRPr lang="es-AR" sz="1100" b="1" dirty="0">
                        <a:effectLst/>
                        <a:latin typeface="Arial" panose="020B0604020202020204" pitchFamily="34" charset="0"/>
                        <a:ea typeface="Calibri" panose="020F0502020204030204" pitchFamily="34" charset="0"/>
                        <a:cs typeface="Times New Roman" panose="02020603050405020304" pitchFamily="18" charset="0"/>
                      </a:endParaRPr>
                    </a:p>
                  </a:txBody>
                  <a:tcPr marL="0" marR="0" marT="0" marB="0">
                    <a:solidFill>
                      <a:schemeClr val="bg1">
                        <a:lumMod val="85000"/>
                      </a:schemeClr>
                    </a:solidFill>
                  </a:tcPr>
                </a:tc>
                <a:tc>
                  <a:txBody>
                    <a:bodyPr/>
                    <a:lstStyle/>
                    <a:p>
                      <a:pPr algn="ctr">
                        <a:lnSpc>
                          <a:spcPct val="115000"/>
                        </a:lnSpc>
                        <a:spcAft>
                          <a:spcPts val="0"/>
                        </a:spcAft>
                      </a:pPr>
                      <a:r>
                        <a:rPr lang="es-AR" sz="1100" dirty="0">
                          <a:effectLst/>
                        </a:rPr>
                        <a:t>Mínimo</a:t>
                      </a:r>
                      <a:endParaRPr lang="es-AR" sz="1100" b="1" dirty="0">
                        <a:effectLst/>
                        <a:latin typeface="Arial" panose="020B0604020202020204" pitchFamily="34" charset="0"/>
                        <a:ea typeface="Calibri" panose="020F0502020204030204" pitchFamily="34" charset="0"/>
                        <a:cs typeface="Times New Roman" panose="02020603050405020304" pitchFamily="18" charset="0"/>
                      </a:endParaRPr>
                    </a:p>
                  </a:txBody>
                  <a:tcPr marL="0" marR="0" marT="0" marB="0">
                    <a:solidFill>
                      <a:schemeClr val="bg1">
                        <a:lumMod val="85000"/>
                      </a:schemeClr>
                    </a:solidFill>
                  </a:tcPr>
                </a:tc>
                <a:extLst>
                  <a:ext uri="{0D108BD9-81ED-4DB2-BD59-A6C34878D82A}">
                    <a16:rowId xmlns:a16="http://schemas.microsoft.com/office/drawing/2014/main" xmlns="" val="10002"/>
                  </a:ext>
                </a:extLst>
              </a:tr>
              <a:tr h="785329">
                <a:tc>
                  <a:txBody>
                    <a:bodyPr/>
                    <a:lstStyle/>
                    <a:p>
                      <a:pPr algn="just">
                        <a:lnSpc>
                          <a:spcPct val="115000"/>
                        </a:lnSpc>
                        <a:spcAft>
                          <a:spcPts val="0"/>
                        </a:spcAft>
                      </a:pPr>
                      <a:r>
                        <a:rPr lang="es-AR" sz="1500" dirty="0">
                          <a:effectLst/>
                        </a:rPr>
                        <a:t>¿Ha tenido algún ataque de asma en los últimos 12 meses? o ¿Toma actualmente alguna medicación para el asma?</a:t>
                      </a:r>
                      <a:endParaRPr lang="es-AR" sz="1500" dirty="0">
                        <a:effectLst/>
                        <a:latin typeface="Arial" panose="020B0604020202020204" pitchFamily="34" charset="0"/>
                        <a:ea typeface="Calibri" panose="020F0502020204030204" pitchFamily="34" charset="0"/>
                        <a:cs typeface="Times New Roman" panose="02020603050405020304" pitchFamily="18" charset="0"/>
                      </a:endParaRPr>
                    </a:p>
                  </a:txBody>
                  <a:tcPr marL="132923" marR="132923" marT="8792" marB="0" anchor="ctr">
                    <a:solidFill>
                      <a:schemeClr val="accent4">
                        <a:lumMod val="60000"/>
                        <a:lumOff val="40000"/>
                      </a:schemeClr>
                    </a:solidFill>
                  </a:tcPr>
                </a:tc>
                <a:tc>
                  <a:txBody>
                    <a:bodyPr/>
                    <a:lstStyle/>
                    <a:p>
                      <a:pPr algn="ctr">
                        <a:lnSpc>
                          <a:spcPct val="115000"/>
                        </a:lnSpc>
                        <a:spcAft>
                          <a:spcPts val="0"/>
                        </a:spcAft>
                      </a:pPr>
                      <a:r>
                        <a:rPr lang="es-AR" sz="1500" dirty="0">
                          <a:effectLst/>
                        </a:rPr>
                        <a:t>91</a:t>
                      </a:r>
                      <a:endParaRPr lang="es-AR" sz="1500" dirty="0">
                        <a:effectLst/>
                        <a:latin typeface="Arial" panose="020B0604020202020204" pitchFamily="34" charset="0"/>
                        <a:ea typeface="Calibri" panose="020F0502020204030204" pitchFamily="34" charset="0"/>
                        <a:cs typeface="Times New Roman" panose="02020603050405020304" pitchFamily="18" charset="0"/>
                      </a:endParaRPr>
                    </a:p>
                  </a:txBody>
                  <a:tcPr marL="8792" marR="8792" marT="8792" marB="0" anchor="ctr">
                    <a:solidFill>
                      <a:schemeClr val="accent4">
                        <a:lumMod val="60000"/>
                        <a:lumOff val="40000"/>
                      </a:schemeClr>
                    </a:solidFill>
                  </a:tcPr>
                </a:tc>
                <a:tc>
                  <a:txBody>
                    <a:bodyPr/>
                    <a:lstStyle/>
                    <a:p>
                      <a:pPr algn="ctr">
                        <a:lnSpc>
                          <a:spcPct val="115000"/>
                        </a:lnSpc>
                        <a:spcAft>
                          <a:spcPts val="0"/>
                        </a:spcAft>
                      </a:pPr>
                      <a:r>
                        <a:rPr lang="es-AR" sz="1500" dirty="0">
                          <a:effectLst/>
                        </a:rPr>
                        <a:t>5,98</a:t>
                      </a:r>
                      <a:endParaRPr lang="es-AR" sz="1500" dirty="0">
                        <a:effectLst/>
                        <a:latin typeface="Arial" panose="020B0604020202020204" pitchFamily="34" charset="0"/>
                        <a:ea typeface="Calibri" panose="020F0502020204030204" pitchFamily="34" charset="0"/>
                        <a:cs typeface="Times New Roman" panose="02020603050405020304" pitchFamily="18" charset="0"/>
                      </a:endParaRPr>
                    </a:p>
                  </a:txBody>
                  <a:tcPr marL="8792" marR="8792" marT="8792" marB="0" anchor="ctr">
                    <a:solidFill>
                      <a:schemeClr val="accent4">
                        <a:lumMod val="60000"/>
                        <a:lumOff val="40000"/>
                      </a:schemeClr>
                    </a:solidFill>
                  </a:tcPr>
                </a:tc>
                <a:tc>
                  <a:txBody>
                    <a:bodyPr/>
                    <a:lstStyle/>
                    <a:p>
                      <a:pPr algn="ctr">
                        <a:lnSpc>
                          <a:spcPct val="115000"/>
                        </a:lnSpc>
                        <a:spcAft>
                          <a:spcPts val="0"/>
                        </a:spcAft>
                      </a:pPr>
                      <a:r>
                        <a:rPr lang="es-AR" sz="1500" dirty="0">
                          <a:effectLst/>
                        </a:rPr>
                        <a:t>7,17</a:t>
                      </a:r>
                      <a:endParaRPr lang="es-AR" sz="1500" dirty="0">
                        <a:effectLst/>
                        <a:latin typeface="Arial" panose="020B0604020202020204" pitchFamily="34" charset="0"/>
                        <a:ea typeface="Calibri" panose="020F0502020204030204" pitchFamily="34" charset="0"/>
                        <a:cs typeface="Times New Roman" panose="02020603050405020304" pitchFamily="18" charset="0"/>
                      </a:endParaRPr>
                    </a:p>
                  </a:txBody>
                  <a:tcPr marL="8792" marR="8792" marT="8792" marB="0" anchor="ctr">
                    <a:solidFill>
                      <a:schemeClr val="accent4">
                        <a:lumMod val="60000"/>
                        <a:lumOff val="40000"/>
                      </a:schemeClr>
                    </a:solidFill>
                  </a:tcPr>
                </a:tc>
                <a:tc>
                  <a:txBody>
                    <a:bodyPr/>
                    <a:lstStyle/>
                    <a:p>
                      <a:pPr algn="ctr">
                        <a:lnSpc>
                          <a:spcPct val="115000"/>
                        </a:lnSpc>
                        <a:spcAft>
                          <a:spcPts val="0"/>
                        </a:spcAft>
                      </a:pPr>
                      <a:r>
                        <a:rPr lang="es-AR" sz="1500" dirty="0">
                          <a:effectLst/>
                        </a:rPr>
                        <a:t>4,79</a:t>
                      </a:r>
                      <a:endParaRPr lang="es-AR" sz="1500" dirty="0">
                        <a:effectLst/>
                        <a:latin typeface="Arial" panose="020B0604020202020204" pitchFamily="34" charset="0"/>
                        <a:ea typeface="Calibri" panose="020F0502020204030204" pitchFamily="34" charset="0"/>
                        <a:cs typeface="Times New Roman" panose="02020603050405020304" pitchFamily="18" charset="0"/>
                      </a:endParaRPr>
                    </a:p>
                  </a:txBody>
                  <a:tcPr marL="8792" marR="8792" marT="8792" marB="0" anchor="ctr">
                    <a:solidFill>
                      <a:schemeClr val="accent4">
                        <a:lumMod val="60000"/>
                        <a:lumOff val="40000"/>
                      </a:schemeClr>
                    </a:solidFill>
                  </a:tcPr>
                </a:tc>
                <a:tc>
                  <a:txBody>
                    <a:bodyPr/>
                    <a:lstStyle/>
                    <a:p>
                      <a:pPr algn="ctr">
                        <a:lnSpc>
                          <a:spcPct val="115000"/>
                        </a:lnSpc>
                        <a:spcAft>
                          <a:spcPts val="0"/>
                        </a:spcAft>
                      </a:pPr>
                      <a:r>
                        <a:rPr lang="es-AR" sz="1500" dirty="0">
                          <a:effectLst/>
                        </a:rPr>
                        <a:t>6,45</a:t>
                      </a:r>
                      <a:endParaRPr lang="es-AR" sz="1500" dirty="0">
                        <a:effectLst/>
                        <a:latin typeface="Arial" panose="020B0604020202020204" pitchFamily="34" charset="0"/>
                        <a:ea typeface="Calibri" panose="020F0502020204030204" pitchFamily="34" charset="0"/>
                        <a:cs typeface="Times New Roman" panose="02020603050405020304" pitchFamily="18" charset="0"/>
                      </a:endParaRPr>
                    </a:p>
                  </a:txBody>
                  <a:tcPr marL="0" marR="0" marT="0" marB="0" anchor="ctr">
                    <a:solidFill>
                      <a:schemeClr val="accent4">
                        <a:lumMod val="60000"/>
                        <a:lumOff val="40000"/>
                      </a:schemeClr>
                    </a:solidFill>
                  </a:tcPr>
                </a:tc>
                <a:tc>
                  <a:txBody>
                    <a:bodyPr/>
                    <a:lstStyle/>
                    <a:p>
                      <a:pPr algn="ctr">
                        <a:lnSpc>
                          <a:spcPct val="115000"/>
                        </a:lnSpc>
                        <a:spcAft>
                          <a:spcPts val="0"/>
                        </a:spcAft>
                      </a:pPr>
                      <a:r>
                        <a:rPr lang="es-AR" sz="1500" dirty="0">
                          <a:effectLst/>
                        </a:rPr>
                        <a:t>5,12</a:t>
                      </a:r>
                      <a:endParaRPr lang="es-AR" sz="1500" dirty="0">
                        <a:effectLst/>
                        <a:latin typeface="Arial" panose="020B0604020202020204" pitchFamily="34" charset="0"/>
                        <a:ea typeface="Calibri" panose="020F0502020204030204" pitchFamily="34" charset="0"/>
                        <a:cs typeface="Times New Roman" panose="02020603050405020304" pitchFamily="18" charset="0"/>
                      </a:endParaRPr>
                    </a:p>
                  </a:txBody>
                  <a:tcPr marL="0" marR="0" marT="0" marB="0" anchor="ctr">
                    <a:solidFill>
                      <a:schemeClr val="accent4">
                        <a:lumMod val="60000"/>
                        <a:lumOff val="40000"/>
                      </a:schemeClr>
                    </a:solidFill>
                  </a:tcPr>
                </a:tc>
                <a:tc>
                  <a:txBody>
                    <a:bodyPr/>
                    <a:lstStyle/>
                    <a:p>
                      <a:pPr algn="ctr">
                        <a:lnSpc>
                          <a:spcPct val="115000"/>
                        </a:lnSpc>
                        <a:spcAft>
                          <a:spcPts val="0"/>
                        </a:spcAft>
                      </a:pPr>
                      <a:r>
                        <a:rPr lang="es-AR" sz="1500" dirty="0">
                          <a:effectLst/>
                        </a:rPr>
                        <a:t>7,78</a:t>
                      </a:r>
                      <a:endParaRPr lang="es-AR" sz="1500" dirty="0">
                        <a:effectLst/>
                        <a:latin typeface="Arial" panose="020B0604020202020204" pitchFamily="34" charset="0"/>
                        <a:ea typeface="Calibri" panose="020F0502020204030204" pitchFamily="34" charset="0"/>
                        <a:cs typeface="Times New Roman" panose="02020603050405020304" pitchFamily="18" charset="0"/>
                      </a:endParaRPr>
                    </a:p>
                  </a:txBody>
                  <a:tcPr marL="0" marR="0" marT="0" marB="0" anchor="ctr">
                    <a:solidFill>
                      <a:schemeClr val="accent4">
                        <a:lumMod val="60000"/>
                        <a:lumOff val="40000"/>
                      </a:schemeClr>
                    </a:solidFill>
                  </a:tcPr>
                </a:tc>
                <a:extLst>
                  <a:ext uri="{0D108BD9-81ED-4DB2-BD59-A6C34878D82A}">
                    <a16:rowId xmlns:a16="http://schemas.microsoft.com/office/drawing/2014/main" xmlns="" val="10003"/>
                  </a:ext>
                </a:extLst>
              </a:tr>
              <a:tr h="202926">
                <a:tc>
                  <a:txBody>
                    <a:bodyPr/>
                    <a:lstStyle/>
                    <a:p>
                      <a:pPr algn="just">
                        <a:lnSpc>
                          <a:spcPct val="115000"/>
                        </a:lnSpc>
                        <a:spcAft>
                          <a:spcPts val="0"/>
                        </a:spcAft>
                      </a:pPr>
                      <a:r>
                        <a:rPr lang="es-AR" sz="1100" dirty="0">
                          <a:effectLst/>
                        </a:rPr>
                        <a:t>Presencia de sibilancia en los últimos 12 meses</a:t>
                      </a:r>
                      <a:endParaRPr lang="es-AR" sz="1100" dirty="0">
                        <a:effectLst/>
                        <a:latin typeface="Arial" panose="020B0604020202020204" pitchFamily="34" charset="0"/>
                        <a:ea typeface="Calibri" panose="020F0502020204030204" pitchFamily="34" charset="0"/>
                        <a:cs typeface="Times New Roman" panose="02020603050405020304" pitchFamily="18" charset="0"/>
                      </a:endParaRPr>
                    </a:p>
                  </a:txBody>
                  <a:tcPr marL="132923" marR="132923" marT="8792" marB="0" anchor="ctr"/>
                </a:tc>
                <a:tc>
                  <a:txBody>
                    <a:bodyPr/>
                    <a:lstStyle/>
                    <a:p>
                      <a:pPr algn="ctr">
                        <a:lnSpc>
                          <a:spcPct val="115000"/>
                        </a:lnSpc>
                        <a:spcAft>
                          <a:spcPts val="0"/>
                        </a:spcAft>
                      </a:pPr>
                      <a:r>
                        <a:rPr lang="es-AR" sz="1100" dirty="0">
                          <a:effectLst/>
                        </a:rPr>
                        <a:t>212</a:t>
                      </a:r>
                      <a:endParaRPr lang="es-AR" sz="1100" dirty="0">
                        <a:effectLst/>
                        <a:latin typeface="Arial" panose="020B0604020202020204" pitchFamily="34" charset="0"/>
                        <a:ea typeface="Calibri" panose="020F0502020204030204" pitchFamily="34" charset="0"/>
                        <a:cs typeface="Times New Roman" panose="02020603050405020304" pitchFamily="18" charset="0"/>
                      </a:endParaRPr>
                    </a:p>
                  </a:txBody>
                  <a:tcPr marL="8792" marR="8792" marT="8792" marB="0" anchor="ctr"/>
                </a:tc>
                <a:tc>
                  <a:txBody>
                    <a:bodyPr/>
                    <a:lstStyle/>
                    <a:p>
                      <a:pPr algn="ctr">
                        <a:lnSpc>
                          <a:spcPct val="115000"/>
                        </a:lnSpc>
                        <a:spcAft>
                          <a:spcPts val="0"/>
                        </a:spcAft>
                      </a:pPr>
                      <a:r>
                        <a:rPr lang="es-AR" sz="1100">
                          <a:effectLst/>
                        </a:rPr>
                        <a:t>13,94</a:t>
                      </a:r>
                      <a:endParaRPr lang="es-AR" sz="1100">
                        <a:effectLst/>
                        <a:latin typeface="Arial" panose="020B0604020202020204" pitchFamily="34" charset="0"/>
                        <a:ea typeface="Calibri" panose="020F0502020204030204" pitchFamily="34" charset="0"/>
                        <a:cs typeface="Times New Roman" panose="02020603050405020304" pitchFamily="18" charset="0"/>
                      </a:endParaRPr>
                    </a:p>
                  </a:txBody>
                  <a:tcPr marL="8792" marR="8792" marT="8792" marB="0" anchor="ctr"/>
                </a:tc>
                <a:tc>
                  <a:txBody>
                    <a:bodyPr/>
                    <a:lstStyle/>
                    <a:p>
                      <a:pPr algn="ctr">
                        <a:lnSpc>
                          <a:spcPct val="115000"/>
                        </a:lnSpc>
                        <a:spcAft>
                          <a:spcPts val="0"/>
                        </a:spcAft>
                      </a:pPr>
                      <a:r>
                        <a:rPr lang="es-AR" sz="1100">
                          <a:effectLst/>
                        </a:rPr>
                        <a:t>15,68</a:t>
                      </a:r>
                      <a:endParaRPr lang="es-AR" sz="1100">
                        <a:effectLst/>
                        <a:latin typeface="Arial" panose="020B0604020202020204" pitchFamily="34" charset="0"/>
                        <a:ea typeface="Calibri" panose="020F0502020204030204" pitchFamily="34" charset="0"/>
                        <a:cs typeface="Times New Roman" panose="02020603050405020304" pitchFamily="18" charset="0"/>
                      </a:endParaRPr>
                    </a:p>
                  </a:txBody>
                  <a:tcPr marL="8792" marR="8792" marT="8792" marB="0" anchor="ctr"/>
                </a:tc>
                <a:tc>
                  <a:txBody>
                    <a:bodyPr/>
                    <a:lstStyle/>
                    <a:p>
                      <a:pPr algn="ctr">
                        <a:lnSpc>
                          <a:spcPct val="115000"/>
                        </a:lnSpc>
                        <a:spcAft>
                          <a:spcPts val="0"/>
                        </a:spcAft>
                      </a:pPr>
                      <a:r>
                        <a:rPr lang="es-AR" sz="1100" dirty="0">
                          <a:effectLst/>
                        </a:rPr>
                        <a:t>12,20</a:t>
                      </a:r>
                      <a:endParaRPr lang="es-AR" sz="1100" dirty="0">
                        <a:effectLst/>
                        <a:latin typeface="Arial" panose="020B0604020202020204" pitchFamily="34" charset="0"/>
                        <a:ea typeface="Calibri" panose="020F0502020204030204" pitchFamily="34" charset="0"/>
                        <a:cs typeface="Times New Roman" panose="02020603050405020304" pitchFamily="18" charset="0"/>
                      </a:endParaRPr>
                    </a:p>
                  </a:txBody>
                  <a:tcPr marL="8792" marR="8792" marT="8792" marB="0" anchor="ctr"/>
                </a:tc>
                <a:tc>
                  <a:txBody>
                    <a:bodyPr/>
                    <a:lstStyle/>
                    <a:p>
                      <a:pPr algn="ctr">
                        <a:lnSpc>
                          <a:spcPct val="115000"/>
                        </a:lnSpc>
                        <a:spcAft>
                          <a:spcPts val="0"/>
                        </a:spcAft>
                      </a:pPr>
                      <a:r>
                        <a:rPr lang="es-AR" sz="1100">
                          <a:effectLst/>
                        </a:rPr>
                        <a:t>14,83</a:t>
                      </a:r>
                      <a:endParaRPr lang="es-AR" sz="1100">
                        <a:effectLst/>
                        <a:latin typeface="Arial" panose="020B060402020202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gn="ctr">
                        <a:lnSpc>
                          <a:spcPct val="115000"/>
                        </a:lnSpc>
                        <a:spcAft>
                          <a:spcPts val="0"/>
                        </a:spcAft>
                      </a:pPr>
                      <a:r>
                        <a:rPr lang="es-AR" sz="1100">
                          <a:effectLst/>
                        </a:rPr>
                        <a:t>12,83</a:t>
                      </a:r>
                      <a:endParaRPr lang="es-AR" sz="1100">
                        <a:effectLst/>
                        <a:latin typeface="Arial" panose="020B060402020202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gn="ctr">
                        <a:lnSpc>
                          <a:spcPct val="115000"/>
                        </a:lnSpc>
                        <a:spcAft>
                          <a:spcPts val="0"/>
                        </a:spcAft>
                      </a:pPr>
                      <a:r>
                        <a:rPr lang="es-AR" sz="1100">
                          <a:effectLst/>
                        </a:rPr>
                        <a:t>16,83</a:t>
                      </a:r>
                      <a:endParaRPr lang="es-AR" sz="1100">
                        <a:effectLst/>
                        <a:latin typeface="Arial" panose="020B060402020202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xmlns="" val="10004"/>
                  </a:ext>
                </a:extLst>
              </a:tr>
              <a:tr h="397061">
                <a:tc>
                  <a:txBody>
                    <a:bodyPr/>
                    <a:lstStyle/>
                    <a:p>
                      <a:pPr algn="just">
                        <a:lnSpc>
                          <a:spcPct val="115000"/>
                        </a:lnSpc>
                        <a:spcAft>
                          <a:spcPts val="0"/>
                        </a:spcAft>
                      </a:pPr>
                      <a:r>
                        <a:rPr lang="es-AR" sz="1100" dirty="0">
                          <a:effectLst/>
                        </a:rPr>
                        <a:t>¿Tiene o ha tenido alguna vez asma? Y ¿Ha sido confirmado por un médico?</a:t>
                      </a:r>
                      <a:endParaRPr lang="es-AR" sz="1100" dirty="0">
                        <a:effectLst/>
                        <a:latin typeface="Arial" panose="020B0604020202020204" pitchFamily="34" charset="0"/>
                        <a:ea typeface="Calibri" panose="020F0502020204030204" pitchFamily="34" charset="0"/>
                        <a:cs typeface="Times New Roman" panose="02020603050405020304" pitchFamily="18" charset="0"/>
                      </a:endParaRPr>
                    </a:p>
                  </a:txBody>
                  <a:tcPr marL="132923" marR="132923" marT="8792" marB="0" anchor="ctr"/>
                </a:tc>
                <a:tc>
                  <a:txBody>
                    <a:bodyPr/>
                    <a:lstStyle/>
                    <a:p>
                      <a:pPr algn="ctr">
                        <a:lnSpc>
                          <a:spcPct val="115000"/>
                        </a:lnSpc>
                        <a:spcAft>
                          <a:spcPts val="0"/>
                        </a:spcAft>
                      </a:pPr>
                      <a:r>
                        <a:rPr lang="es-AR" sz="1100" dirty="0">
                          <a:effectLst/>
                        </a:rPr>
                        <a:t>145</a:t>
                      </a:r>
                      <a:endParaRPr lang="es-AR" sz="1100" dirty="0">
                        <a:effectLst/>
                        <a:latin typeface="Arial" panose="020B0604020202020204" pitchFamily="34" charset="0"/>
                        <a:ea typeface="Calibri" panose="020F0502020204030204" pitchFamily="34" charset="0"/>
                        <a:cs typeface="Times New Roman" panose="02020603050405020304" pitchFamily="18" charset="0"/>
                      </a:endParaRPr>
                    </a:p>
                  </a:txBody>
                  <a:tcPr marL="8792" marR="8792" marT="8792" marB="0" anchor="ctr"/>
                </a:tc>
                <a:tc>
                  <a:txBody>
                    <a:bodyPr/>
                    <a:lstStyle/>
                    <a:p>
                      <a:pPr algn="ctr">
                        <a:lnSpc>
                          <a:spcPct val="115000"/>
                        </a:lnSpc>
                        <a:spcAft>
                          <a:spcPts val="0"/>
                        </a:spcAft>
                      </a:pPr>
                      <a:r>
                        <a:rPr lang="es-AR" sz="1100" dirty="0">
                          <a:effectLst/>
                        </a:rPr>
                        <a:t>9,53</a:t>
                      </a:r>
                      <a:endParaRPr lang="es-AR" sz="1100" dirty="0">
                        <a:effectLst/>
                        <a:latin typeface="Arial" panose="020B0604020202020204" pitchFamily="34" charset="0"/>
                        <a:ea typeface="Calibri" panose="020F0502020204030204" pitchFamily="34" charset="0"/>
                        <a:cs typeface="Times New Roman" panose="02020603050405020304" pitchFamily="18" charset="0"/>
                      </a:endParaRPr>
                    </a:p>
                  </a:txBody>
                  <a:tcPr marL="8792" marR="8792" marT="8792" marB="0" anchor="ctr"/>
                </a:tc>
                <a:tc>
                  <a:txBody>
                    <a:bodyPr/>
                    <a:lstStyle/>
                    <a:p>
                      <a:pPr algn="ctr">
                        <a:lnSpc>
                          <a:spcPct val="115000"/>
                        </a:lnSpc>
                        <a:spcAft>
                          <a:spcPts val="0"/>
                        </a:spcAft>
                      </a:pPr>
                      <a:r>
                        <a:rPr lang="es-AR" sz="1100" dirty="0">
                          <a:effectLst/>
                        </a:rPr>
                        <a:t>11,01</a:t>
                      </a:r>
                      <a:endParaRPr lang="es-AR" sz="1100" dirty="0">
                        <a:effectLst/>
                        <a:latin typeface="Arial" panose="020B0604020202020204" pitchFamily="34" charset="0"/>
                        <a:ea typeface="Calibri" panose="020F0502020204030204" pitchFamily="34" charset="0"/>
                        <a:cs typeface="Times New Roman" panose="02020603050405020304" pitchFamily="18" charset="0"/>
                      </a:endParaRPr>
                    </a:p>
                  </a:txBody>
                  <a:tcPr marL="8792" marR="8792" marT="8792" marB="0" anchor="ctr"/>
                </a:tc>
                <a:tc>
                  <a:txBody>
                    <a:bodyPr/>
                    <a:lstStyle/>
                    <a:p>
                      <a:pPr algn="ctr">
                        <a:lnSpc>
                          <a:spcPct val="115000"/>
                        </a:lnSpc>
                        <a:spcAft>
                          <a:spcPts val="0"/>
                        </a:spcAft>
                      </a:pPr>
                      <a:r>
                        <a:rPr lang="es-AR" sz="1100" dirty="0">
                          <a:effectLst/>
                        </a:rPr>
                        <a:t>8,06</a:t>
                      </a:r>
                      <a:endParaRPr lang="es-AR" sz="1100" dirty="0">
                        <a:effectLst/>
                        <a:latin typeface="Arial" panose="020B0604020202020204" pitchFamily="34" charset="0"/>
                        <a:ea typeface="Calibri" panose="020F0502020204030204" pitchFamily="34" charset="0"/>
                        <a:cs typeface="Times New Roman" panose="02020603050405020304" pitchFamily="18" charset="0"/>
                      </a:endParaRPr>
                    </a:p>
                  </a:txBody>
                  <a:tcPr marL="8792" marR="8792" marT="8792" marB="0" anchor="ctr"/>
                </a:tc>
                <a:tc>
                  <a:txBody>
                    <a:bodyPr/>
                    <a:lstStyle/>
                    <a:p>
                      <a:pPr algn="ctr">
                        <a:lnSpc>
                          <a:spcPct val="115000"/>
                        </a:lnSpc>
                        <a:spcAft>
                          <a:spcPts val="0"/>
                        </a:spcAft>
                      </a:pPr>
                      <a:r>
                        <a:rPr lang="es-AR" sz="1100" dirty="0">
                          <a:effectLst/>
                        </a:rPr>
                        <a:t>8,86</a:t>
                      </a:r>
                      <a:endParaRPr lang="es-AR" sz="1100" dirty="0">
                        <a:effectLst/>
                        <a:latin typeface="Arial" panose="020B060402020202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gn="ctr">
                        <a:lnSpc>
                          <a:spcPct val="115000"/>
                        </a:lnSpc>
                        <a:spcAft>
                          <a:spcPts val="0"/>
                        </a:spcAft>
                      </a:pPr>
                      <a:r>
                        <a:rPr lang="es-AR" sz="1100" dirty="0">
                          <a:effectLst/>
                        </a:rPr>
                        <a:t>7,42</a:t>
                      </a:r>
                      <a:endParaRPr lang="es-AR" sz="1100" dirty="0">
                        <a:effectLst/>
                        <a:latin typeface="Arial" panose="020B060402020202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gn="ctr">
                        <a:lnSpc>
                          <a:spcPct val="115000"/>
                        </a:lnSpc>
                        <a:spcAft>
                          <a:spcPts val="0"/>
                        </a:spcAft>
                      </a:pPr>
                      <a:r>
                        <a:rPr lang="es-AR" sz="1100" dirty="0">
                          <a:effectLst/>
                        </a:rPr>
                        <a:t>10,30</a:t>
                      </a:r>
                      <a:endParaRPr lang="es-AR" sz="1100" dirty="0">
                        <a:effectLst/>
                        <a:latin typeface="Arial" panose="020B060402020202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xmlns="" val="10005"/>
                  </a:ext>
                </a:extLst>
              </a:tr>
            </a:tbl>
          </a:graphicData>
        </a:graphic>
      </p:graphicFrame>
      <p:pic>
        <p:nvPicPr>
          <p:cNvPr id="7" name="Imagen 6"/>
          <p:cNvPicPr>
            <a:picLocks noChangeAspect="1"/>
          </p:cNvPicPr>
          <p:nvPr/>
        </p:nvPicPr>
        <p:blipFill>
          <a:blip r:embed="rId3"/>
          <a:stretch>
            <a:fillRect/>
          </a:stretch>
        </p:blipFill>
        <p:spPr>
          <a:xfrm>
            <a:off x="4221843" y="3110539"/>
            <a:ext cx="4755369" cy="3455413"/>
          </a:xfrm>
          <a:prstGeom prst="rect">
            <a:avLst/>
          </a:prstGeom>
        </p:spPr>
      </p:pic>
    </p:spTree>
    <p:extLst>
      <p:ext uri="{BB962C8B-B14F-4D97-AF65-F5344CB8AC3E}">
        <p14:creationId xmlns:p14="http://schemas.microsoft.com/office/powerpoint/2010/main" val="17314595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696024" y="371430"/>
            <a:ext cx="6580423" cy="490134"/>
          </a:xfrm>
          <a:prstGeom prst="rect">
            <a:avLst/>
          </a:prstGeom>
          <a:solidFill>
            <a:schemeClr val="bg1">
              <a:lumMod val="75000"/>
            </a:schemeClr>
          </a:solidFill>
        </p:spPr>
        <p:txBody>
          <a:bodyPr wrap="square" rtlCol="0">
            <a:spAutoFit/>
          </a:bodyPr>
          <a:lstStyle/>
          <a:p>
            <a:pPr algn="ctr" fontAlgn="base">
              <a:spcBef>
                <a:spcPct val="0"/>
              </a:spcBef>
              <a:spcAft>
                <a:spcPct val="0"/>
              </a:spcAft>
            </a:pPr>
            <a:r>
              <a:rPr lang="es-AR" sz="2585" b="1" dirty="0">
                <a:solidFill>
                  <a:prstClr val="black"/>
                </a:solidFill>
                <a:ea typeface="Calibri" pitchFamily="34" charset="0"/>
                <a:cs typeface="Arial" pitchFamily="34" charset="0"/>
              </a:rPr>
              <a:t>PREVALENCIA DE ASMA</a:t>
            </a:r>
          </a:p>
        </p:txBody>
      </p:sp>
      <p:sp>
        <p:nvSpPr>
          <p:cNvPr id="5" name="4 CuadroTexto"/>
          <p:cNvSpPr txBox="1"/>
          <p:nvPr/>
        </p:nvSpPr>
        <p:spPr>
          <a:xfrm>
            <a:off x="5218876" y="6155299"/>
            <a:ext cx="3921666" cy="404726"/>
          </a:xfrm>
          <a:prstGeom prst="rect">
            <a:avLst/>
          </a:prstGeom>
          <a:noFill/>
        </p:spPr>
        <p:txBody>
          <a:bodyPr wrap="square" rtlCol="0">
            <a:spAutoFit/>
          </a:bodyPr>
          <a:lstStyle/>
          <a:p>
            <a:r>
              <a:rPr lang="es-AR" sz="1015" b="1" dirty="0"/>
              <a:t>Fuente:</a:t>
            </a:r>
            <a:r>
              <a:rPr lang="es-AR" sz="1015" dirty="0"/>
              <a:t> Departamento Programas de Salud – Instituto Nacional de Enfermedades Respiratorias “Emilio </a:t>
            </a:r>
            <a:r>
              <a:rPr lang="es-AR" sz="1015" dirty="0" err="1"/>
              <a:t>Coni</a:t>
            </a:r>
            <a:r>
              <a:rPr lang="es-AR" sz="1015" dirty="0"/>
              <a:t>” – Global Atlas of </a:t>
            </a:r>
            <a:r>
              <a:rPr lang="es-AR" sz="1015" dirty="0" err="1"/>
              <a:t>Asthma</a:t>
            </a:r>
            <a:r>
              <a:rPr lang="es-AR" sz="1015" dirty="0"/>
              <a:t>.</a:t>
            </a:r>
          </a:p>
        </p:txBody>
      </p:sp>
      <p:pic>
        <p:nvPicPr>
          <p:cNvPr id="6" name="Imagen 5"/>
          <p:cNvPicPr>
            <a:picLocks noChangeAspect="1"/>
          </p:cNvPicPr>
          <p:nvPr/>
        </p:nvPicPr>
        <p:blipFill>
          <a:blip r:embed="rId2"/>
          <a:stretch>
            <a:fillRect/>
          </a:stretch>
        </p:blipFill>
        <p:spPr>
          <a:xfrm>
            <a:off x="1496616" y="962983"/>
            <a:ext cx="7178644" cy="5216246"/>
          </a:xfrm>
          <a:prstGeom prst="rect">
            <a:avLst/>
          </a:prstGeom>
        </p:spPr>
      </p:pic>
      <p:sp>
        <p:nvSpPr>
          <p:cNvPr id="4" name="3 CuadroTexto"/>
          <p:cNvSpPr txBox="1"/>
          <p:nvPr/>
        </p:nvSpPr>
        <p:spPr>
          <a:xfrm>
            <a:off x="3852727" y="1686062"/>
            <a:ext cx="4604920" cy="688843"/>
          </a:xfrm>
          <a:prstGeom prst="rect">
            <a:avLst/>
          </a:prstGeom>
          <a:solidFill>
            <a:schemeClr val="accent2">
              <a:lumMod val="40000"/>
              <a:lumOff val="60000"/>
            </a:schemeClr>
          </a:solidFill>
        </p:spPr>
        <p:txBody>
          <a:bodyPr wrap="square" rtlCol="0">
            <a:spAutoFit/>
          </a:bodyPr>
          <a:lstStyle/>
          <a:p>
            <a:r>
              <a:rPr lang="es-AR" sz="1292" dirty="0"/>
              <a:t>La prevalencia de asma, como fue definida, se encuentra en el promedio de los valores de la ECRHS (5,3%), similar a la encontrada en </a:t>
            </a:r>
            <a:r>
              <a:rPr lang="es-AR" sz="1292" b="1" i="1" dirty="0"/>
              <a:t>Huelva (ESP), </a:t>
            </a:r>
            <a:r>
              <a:rPr lang="es-AR" sz="1292" b="1" i="1" dirty="0" err="1"/>
              <a:t>Coimbra</a:t>
            </a:r>
            <a:r>
              <a:rPr lang="es-AR" sz="1292" b="1" i="1" dirty="0"/>
              <a:t> (POR) o </a:t>
            </a:r>
            <a:r>
              <a:rPr lang="es-AR" sz="1292" b="1" i="1" dirty="0" err="1"/>
              <a:t>Bordeaux</a:t>
            </a:r>
            <a:r>
              <a:rPr lang="es-AR" sz="1292" b="1" i="1" dirty="0"/>
              <a:t> (FRA)</a:t>
            </a:r>
          </a:p>
        </p:txBody>
      </p:sp>
    </p:spTree>
    <p:extLst>
      <p:ext uri="{BB962C8B-B14F-4D97-AF65-F5344CB8AC3E}">
        <p14:creationId xmlns:p14="http://schemas.microsoft.com/office/powerpoint/2010/main" val="4483155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1696024" y="371430"/>
            <a:ext cx="6580423" cy="490134"/>
          </a:xfrm>
          <a:prstGeom prst="rect">
            <a:avLst/>
          </a:prstGeom>
          <a:solidFill>
            <a:schemeClr val="bg1">
              <a:lumMod val="75000"/>
            </a:schemeClr>
          </a:solidFill>
        </p:spPr>
        <p:txBody>
          <a:bodyPr wrap="square" rtlCol="0">
            <a:spAutoFit/>
          </a:bodyPr>
          <a:lstStyle/>
          <a:p>
            <a:pPr algn="ctr" fontAlgn="base">
              <a:spcBef>
                <a:spcPct val="0"/>
              </a:spcBef>
              <a:spcAft>
                <a:spcPct val="0"/>
              </a:spcAft>
            </a:pPr>
            <a:r>
              <a:rPr lang="es-AR" sz="2585" b="1" dirty="0">
                <a:solidFill>
                  <a:prstClr val="black"/>
                </a:solidFill>
                <a:ea typeface="Calibri" pitchFamily="34" charset="0"/>
                <a:cs typeface="Arial" pitchFamily="34" charset="0"/>
              </a:rPr>
              <a:t>ASMA DIAGNOSTICADO POR MEDICOS</a:t>
            </a:r>
          </a:p>
        </p:txBody>
      </p:sp>
      <p:graphicFrame>
        <p:nvGraphicFramePr>
          <p:cNvPr id="3" name="2 Tabla"/>
          <p:cNvGraphicFramePr>
            <a:graphicFrameLocks noGrp="1"/>
          </p:cNvGraphicFramePr>
          <p:nvPr>
            <p:extLst/>
          </p:nvPr>
        </p:nvGraphicFramePr>
        <p:xfrm>
          <a:off x="831928" y="969650"/>
          <a:ext cx="4394963" cy="1025768"/>
        </p:xfrm>
        <a:graphic>
          <a:graphicData uri="http://schemas.openxmlformats.org/drawingml/2006/table">
            <a:tbl>
              <a:tblPr>
                <a:tableStyleId>{5C22544A-7EE6-4342-B048-85BDC9FD1C3A}</a:tableStyleId>
              </a:tblPr>
              <a:tblGrid>
                <a:gridCol w="873534">
                  <a:extLst>
                    <a:ext uri="{9D8B030D-6E8A-4147-A177-3AD203B41FA5}">
                      <a16:colId xmlns:a16="http://schemas.microsoft.com/office/drawing/2014/main" xmlns="" val="20000"/>
                    </a:ext>
                  </a:extLst>
                </a:gridCol>
                <a:gridCol w="1122706">
                  <a:extLst>
                    <a:ext uri="{9D8B030D-6E8A-4147-A177-3AD203B41FA5}">
                      <a16:colId xmlns:a16="http://schemas.microsoft.com/office/drawing/2014/main" xmlns="" val="20001"/>
                    </a:ext>
                  </a:extLst>
                </a:gridCol>
                <a:gridCol w="936407">
                  <a:extLst>
                    <a:ext uri="{9D8B030D-6E8A-4147-A177-3AD203B41FA5}">
                      <a16:colId xmlns:a16="http://schemas.microsoft.com/office/drawing/2014/main" xmlns="" val="20002"/>
                    </a:ext>
                  </a:extLst>
                </a:gridCol>
                <a:gridCol w="664689">
                  <a:extLst>
                    <a:ext uri="{9D8B030D-6E8A-4147-A177-3AD203B41FA5}">
                      <a16:colId xmlns:a16="http://schemas.microsoft.com/office/drawing/2014/main" xmlns="" val="20003"/>
                    </a:ext>
                  </a:extLst>
                </a:gridCol>
                <a:gridCol w="797627">
                  <a:extLst>
                    <a:ext uri="{9D8B030D-6E8A-4147-A177-3AD203B41FA5}">
                      <a16:colId xmlns:a16="http://schemas.microsoft.com/office/drawing/2014/main" xmlns="" val="20004"/>
                    </a:ext>
                  </a:extLst>
                </a:gridCol>
              </a:tblGrid>
              <a:tr h="402688">
                <a:tc>
                  <a:txBody>
                    <a:bodyPr/>
                    <a:lstStyle/>
                    <a:p>
                      <a:pPr algn="l" fontAlgn="b"/>
                      <a:endParaRPr lang="es-AR" sz="1300" b="0" i="0" u="none" strike="noStrike" dirty="0">
                        <a:solidFill>
                          <a:srgbClr val="000000"/>
                        </a:solidFill>
                        <a:effectLst/>
                        <a:latin typeface="Calibri"/>
                      </a:endParaRPr>
                    </a:p>
                  </a:txBody>
                  <a:tcPr marL="8792" marR="8792" marT="87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AR" sz="1300" u="none" strike="noStrike" dirty="0">
                          <a:effectLst/>
                        </a:rPr>
                        <a:t>tamaño poblacional</a:t>
                      </a:r>
                      <a:endParaRPr lang="es-AR" sz="1300" b="0" i="0" u="none" strike="noStrike" dirty="0">
                        <a:solidFill>
                          <a:srgbClr val="000000"/>
                        </a:solidFill>
                        <a:effectLst/>
                        <a:latin typeface="Calibri"/>
                      </a:endParaRPr>
                    </a:p>
                  </a:txBody>
                  <a:tcPr marL="8792" marR="8792" marT="87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AR" sz="1300" u="none" strike="noStrike" dirty="0">
                          <a:effectLst/>
                        </a:rPr>
                        <a:t>prevalencia</a:t>
                      </a:r>
                      <a:endParaRPr lang="es-AR" sz="1300" b="0" i="0" u="none" strike="noStrike" dirty="0">
                        <a:solidFill>
                          <a:srgbClr val="000000"/>
                        </a:solidFill>
                        <a:effectLst/>
                        <a:latin typeface="Calibri"/>
                      </a:endParaRPr>
                    </a:p>
                  </a:txBody>
                  <a:tcPr marL="8792" marR="8792" marT="87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AR" sz="1300" u="none" strike="noStrike" dirty="0">
                          <a:effectLst/>
                        </a:rPr>
                        <a:t>Máximo</a:t>
                      </a:r>
                      <a:endParaRPr lang="es-AR" sz="1300" b="0" i="0" u="none" strike="noStrike" dirty="0">
                        <a:solidFill>
                          <a:srgbClr val="000000"/>
                        </a:solidFill>
                        <a:effectLst/>
                        <a:latin typeface="Calibri"/>
                      </a:endParaRPr>
                    </a:p>
                  </a:txBody>
                  <a:tcPr marL="8792" marR="8792" marT="87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AR" sz="1300" u="none" strike="noStrike" dirty="0">
                          <a:effectLst/>
                        </a:rPr>
                        <a:t>Mínimo</a:t>
                      </a:r>
                      <a:endParaRPr lang="es-AR" sz="1300" b="0" i="0" u="none" strike="noStrike" dirty="0">
                        <a:solidFill>
                          <a:srgbClr val="000000"/>
                        </a:solidFill>
                        <a:effectLst/>
                        <a:latin typeface="Calibri"/>
                      </a:endParaRPr>
                    </a:p>
                  </a:txBody>
                  <a:tcPr marL="8792" marR="8792" marT="87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0"/>
                  </a:ext>
                </a:extLst>
              </a:tr>
              <a:tr h="205740">
                <a:tc>
                  <a:txBody>
                    <a:bodyPr/>
                    <a:lstStyle/>
                    <a:p>
                      <a:pPr algn="l" fontAlgn="b"/>
                      <a:r>
                        <a:rPr lang="es-AR" sz="1300" u="none" strike="noStrike" dirty="0">
                          <a:effectLst/>
                        </a:rPr>
                        <a:t>Argentina</a:t>
                      </a:r>
                      <a:endParaRPr lang="es-AR" sz="1300" b="0" i="0" u="none" strike="noStrike" dirty="0">
                        <a:solidFill>
                          <a:srgbClr val="000000"/>
                        </a:solidFill>
                        <a:effectLst/>
                        <a:latin typeface="Calibri"/>
                      </a:endParaRPr>
                    </a:p>
                  </a:txBody>
                  <a:tcPr marL="8792" marR="8792" marT="87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50000"/>
                      </a:schemeClr>
                    </a:solidFill>
                  </a:tcPr>
                </a:tc>
                <a:tc>
                  <a:txBody>
                    <a:bodyPr/>
                    <a:lstStyle/>
                    <a:p>
                      <a:pPr algn="r" fontAlgn="b"/>
                      <a:r>
                        <a:rPr lang="es-AR" sz="1300" u="none" strike="noStrike" dirty="0">
                          <a:effectLst/>
                        </a:rPr>
                        <a:t>1521</a:t>
                      </a:r>
                      <a:endParaRPr lang="es-AR" sz="1300" b="0" i="0" u="none" strike="noStrike" dirty="0">
                        <a:solidFill>
                          <a:srgbClr val="000000"/>
                        </a:solidFill>
                        <a:effectLst/>
                        <a:latin typeface="Calibri"/>
                      </a:endParaRPr>
                    </a:p>
                  </a:txBody>
                  <a:tcPr marL="8792" marR="8792" marT="87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50000"/>
                      </a:schemeClr>
                    </a:solidFill>
                  </a:tcPr>
                </a:tc>
                <a:tc>
                  <a:txBody>
                    <a:bodyPr/>
                    <a:lstStyle/>
                    <a:p>
                      <a:pPr algn="r" fontAlgn="b"/>
                      <a:r>
                        <a:rPr lang="es-AR" sz="1300" u="none" strike="noStrike" dirty="0">
                          <a:effectLst/>
                        </a:rPr>
                        <a:t>9,5</a:t>
                      </a:r>
                      <a:endParaRPr lang="es-AR" sz="1300" b="0" i="0" u="none" strike="noStrike" dirty="0">
                        <a:solidFill>
                          <a:srgbClr val="000000"/>
                        </a:solidFill>
                        <a:effectLst/>
                        <a:latin typeface="Calibri"/>
                      </a:endParaRPr>
                    </a:p>
                  </a:txBody>
                  <a:tcPr marL="8792" marR="8792" marT="87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50000"/>
                      </a:schemeClr>
                    </a:solidFill>
                  </a:tcPr>
                </a:tc>
                <a:tc>
                  <a:txBody>
                    <a:bodyPr/>
                    <a:lstStyle/>
                    <a:p>
                      <a:pPr algn="r" fontAlgn="b"/>
                      <a:r>
                        <a:rPr lang="es-AR" sz="1300" u="none" strike="noStrike" dirty="0">
                          <a:effectLst/>
                        </a:rPr>
                        <a:t>11,0</a:t>
                      </a:r>
                      <a:endParaRPr lang="es-AR" sz="1300" b="0" i="0" u="none" strike="noStrike" dirty="0">
                        <a:solidFill>
                          <a:srgbClr val="000000"/>
                        </a:solidFill>
                        <a:effectLst/>
                        <a:latin typeface="Calibri"/>
                      </a:endParaRPr>
                    </a:p>
                  </a:txBody>
                  <a:tcPr marL="8792" marR="8792" marT="87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50000"/>
                      </a:schemeClr>
                    </a:solidFill>
                  </a:tcPr>
                </a:tc>
                <a:tc>
                  <a:txBody>
                    <a:bodyPr/>
                    <a:lstStyle/>
                    <a:p>
                      <a:pPr algn="r" fontAlgn="b"/>
                      <a:r>
                        <a:rPr lang="es-AR" sz="1300" u="none" strike="noStrike" dirty="0">
                          <a:effectLst/>
                        </a:rPr>
                        <a:t>8,1</a:t>
                      </a:r>
                      <a:endParaRPr lang="es-AR" sz="1300" b="0" i="0" u="none" strike="noStrike" dirty="0">
                        <a:solidFill>
                          <a:srgbClr val="000000"/>
                        </a:solidFill>
                        <a:effectLst/>
                        <a:latin typeface="Calibri"/>
                      </a:endParaRPr>
                    </a:p>
                  </a:txBody>
                  <a:tcPr marL="8792" marR="8792" marT="87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50000"/>
                      </a:schemeClr>
                    </a:solidFill>
                  </a:tcPr>
                </a:tc>
                <a:extLst>
                  <a:ext uri="{0D108BD9-81ED-4DB2-BD59-A6C34878D82A}">
                    <a16:rowId xmlns:a16="http://schemas.microsoft.com/office/drawing/2014/main" xmlns="" val="10001"/>
                  </a:ext>
                </a:extLst>
              </a:tr>
              <a:tr h="205740">
                <a:tc>
                  <a:txBody>
                    <a:bodyPr/>
                    <a:lstStyle/>
                    <a:p>
                      <a:pPr algn="l" fontAlgn="b"/>
                      <a:r>
                        <a:rPr lang="es-AR" sz="1300" u="none" strike="noStrike" dirty="0">
                          <a:effectLst/>
                        </a:rPr>
                        <a:t>USA</a:t>
                      </a:r>
                      <a:endParaRPr lang="es-AR" sz="1300" b="0" i="0" u="none" strike="noStrike" dirty="0">
                        <a:solidFill>
                          <a:srgbClr val="000000"/>
                        </a:solidFill>
                        <a:effectLst/>
                        <a:latin typeface="Calibri"/>
                      </a:endParaRPr>
                    </a:p>
                  </a:txBody>
                  <a:tcPr marL="8792" marR="8792" marT="87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AR" sz="1300" u="none" strike="noStrike">
                          <a:effectLst/>
                        </a:rPr>
                        <a:t>482317</a:t>
                      </a:r>
                      <a:endParaRPr lang="es-AR" sz="1300" b="0" i="0" u="none" strike="noStrike">
                        <a:solidFill>
                          <a:srgbClr val="000000"/>
                        </a:solidFill>
                        <a:effectLst/>
                        <a:latin typeface="Calibri"/>
                      </a:endParaRPr>
                    </a:p>
                  </a:txBody>
                  <a:tcPr marL="8792" marR="8792" marT="87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AR" sz="1300" u="none" strike="noStrike" dirty="0">
                          <a:effectLst/>
                        </a:rPr>
                        <a:t>14,0</a:t>
                      </a:r>
                      <a:endParaRPr lang="es-AR" sz="1300" b="0" i="0" u="none" strike="noStrike" dirty="0">
                        <a:solidFill>
                          <a:srgbClr val="000000"/>
                        </a:solidFill>
                        <a:effectLst/>
                        <a:latin typeface="Calibri"/>
                      </a:endParaRPr>
                    </a:p>
                  </a:txBody>
                  <a:tcPr marL="8792" marR="8792" marT="87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AR" sz="1300" u="none" strike="noStrike" dirty="0">
                          <a:effectLst/>
                        </a:rPr>
                        <a:t>13,8</a:t>
                      </a:r>
                      <a:endParaRPr lang="es-AR" sz="1300" b="0" i="0" u="none" strike="noStrike" dirty="0">
                        <a:solidFill>
                          <a:srgbClr val="000000"/>
                        </a:solidFill>
                        <a:effectLst/>
                        <a:latin typeface="Calibri"/>
                      </a:endParaRPr>
                    </a:p>
                  </a:txBody>
                  <a:tcPr marL="8792" marR="8792" marT="87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AR" sz="1300" u="none" strike="noStrike" dirty="0">
                          <a:effectLst/>
                        </a:rPr>
                        <a:t>14,2</a:t>
                      </a:r>
                      <a:endParaRPr lang="es-AR" sz="1300" b="0" i="0" u="none" strike="noStrike" dirty="0">
                        <a:solidFill>
                          <a:srgbClr val="000000"/>
                        </a:solidFill>
                        <a:effectLst/>
                        <a:latin typeface="Calibri"/>
                      </a:endParaRPr>
                    </a:p>
                  </a:txBody>
                  <a:tcPr marL="8792" marR="8792" marT="87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2"/>
                  </a:ext>
                </a:extLst>
              </a:tr>
              <a:tr h="205740">
                <a:tc>
                  <a:txBody>
                    <a:bodyPr/>
                    <a:lstStyle/>
                    <a:p>
                      <a:pPr algn="l" fontAlgn="b"/>
                      <a:r>
                        <a:rPr lang="es-AR" sz="1300" u="none" strike="noStrike" dirty="0">
                          <a:effectLst/>
                        </a:rPr>
                        <a:t>Inglaterra</a:t>
                      </a:r>
                      <a:endParaRPr lang="es-AR" sz="1300" b="0" i="0" u="none" strike="noStrike" dirty="0">
                        <a:solidFill>
                          <a:srgbClr val="000000"/>
                        </a:solidFill>
                        <a:effectLst/>
                        <a:latin typeface="Calibri"/>
                      </a:endParaRPr>
                    </a:p>
                  </a:txBody>
                  <a:tcPr marL="8792" marR="8792" marT="87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AR" sz="1300" u="none" strike="noStrike">
                          <a:effectLst/>
                        </a:rPr>
                        <a:t>56324887</a:t>
                      </a:r>
                      <a:endParaRPr lang="es-AR" sz="1300" b="0" i="0" u="none" strike="noStrike">
                        <a:solidFill>
                          <a:srgbClr val="000000"/>
                        </a:solidFill>
                        <a:effectLst/>
                        <a:latin typeface="Calibri"/>
                      </a:endParaRPr>
                    </a:p>
                  </a:txBody>
                  <a:tcPr marL="8792" marR="8792" marT="87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AR" sz="1300" u="none" strike="noStrike" dirty="0">
                          <a:effectLst/>
                        </a:rPr>
                        <a:t>5,9</a:t>
                      </a:r>
                      <a:endParaRPr lang="es-AR" sz="1300" b="0" i="0" u="none" strike="noStrike" dirty="0">
                        <a:solidFill>
                          <a:srgbClr val="000000"/>
                        </a:solidFill>
                        <a:effectLst/>
                        <a:latin typeface="Calibri"/>
                      </a:endParaRPr>
                    </a:p>
                  </a:txBody>
                  <a:tcPr marL="8792" marR="8792" marT="87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AR" sz="1300" u="none" strike="noStrike" dirty="0">
                          <a:effectLst/>
                        </a:rPr>
                        <a:t>5,9</a:t>
                      </a:r>
                      <a:endParaRPr lang="es-AR" sz="1300" b="0" i="0" u="none" strike="noStrike" dirty="0">
                        <a:solidFill>
                          <a:srgbClr val="000000"/>
                        </a:solidFill>
                        <a:effectLst/>
                        <a:latin typeface="Calibri"/>
                      </a:endParaRPr>
                    </a:p>
                  </a:txBody>
                  <a:tcPr marL="8792" marR="8792" marT="87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AR" sz="1300" u="none" strike="noStrike" dirty="0">
                          <a:effectLst/>
                        </a:rPr>
                        <a:t>5,9</a:t>
                      </a:r>
                      <a:endParaRPr lang="es-AR" sz="1300" b="0" i="0" u="none" strike="noStrike" dirty="0">
                        <a:solidFill>
                          <a:srgbClr val="000000"/>
                        </a:solidFill>
                        <a:effectLst/>
                        <a:latin typeface="Calibri"/>
                      </a:endParaRPr>
                    </a:p>
                  </a:txBody>
                  <a:tcPr marL="8792" marR="8792" marT="87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3"/>
                  </a:ext>
                </a:extLst>
              </a:tr>
            </a:tbl>
          </a:graphicData>
        </a:graphic>
      </p:graphicFrame>
      <p:sp>
        <p:nvSpPr>
          <p:cNvPr id="4" name="3 CuadroTexto"/>
          <p:cNvSpPr txBox="1"/>
          <p:nvPr/>
        </p:nvSpPr>
        <p:spPr>
          <a:xfrm>
            <a:off x="831927" y="2033154"/>
            <a:ext cx="3405846" cy="560923"/>
          </a:xfrm>
          <a:prstGeom prst="rect">
            <a:avLst/>
          </a:prstGeom>
          <a:noFill/>
        </p:spPr>
        <p:txBody>
          <a:bodyPr wrap="square" rtlCol="0">
            <a:spAutoFit/>
          </a:bodyPr>
          <a:lstStyle/>
          <a:p>
            <a:r>
              <a:rPr lang="es-AR" sz="1015" b="1" dirty="0"/>
              <a:t>Nota:</a:t>
            </a:r>
            <a:r>
              <a:rPr lang="es-AR" sz="1015" dirty="0"/>
              <a:t> la información de USA y Argentina es por encuesta poblacional. La información de Inglaterra es por registro de atención</a:t>
            </a:r>
          </a:p>
        </p:txBody>
      </p:sp>
      <p:sp>
        <p:nvSpPr>
          <p:cNvPr id="7" name="6 CuadroTexto"/>
          <p:cNvSpPr txBox="1"/>
          <p:nvPr/>
        </p:nvSpPr>
        <p:spPr>
          <a:xfrm>
            <a:off x="4620656" y="6155299"/>
            <a:ext cx="4519887" cy="404726"/>
          </a:xfrm>
          <a:prstGeom prst="rect">
            <a:avLst/>
          </a:prstGeom>
          <a:noFill/>
        </p:spPr>
        <p:txBody>
          <a:bodyPr wrap="square" rtlCol="0">
            <a:spAutoFit/>
          </a:bodyPr>
          <a:lstStyle/>
          <a:p>
            <a:r>
              <a:rPr lang="es-AR" sz="1015" b="1" dirty="0"/>
              <a:t>Fuente:</a:t>
            </a:r>
            <a:r>
              <a:rPr lang="es-AR" sz="1015" dirty="0"/>
              <a:t> Departamento Programas de Salud – Instituto Nacional de Enfermedades Respiratorias “Emilio </a:t>
            </a:r>
            <a:r>
              <a:rPr lang="es-AR" sz="1015" dirty="0" err="1"/>
              <a:t>Coni</a:t>
            </a:r>
            <a:r>
              <a:rPr lang="es-AR" sz="1015" dirty="0"/>
              <a:t>” – BRFSS / CDC / USA – INHALE / </a:t>
            </a:r>
            <a:r>
              <a:rPr lang="es-AR" sz="1015" dirty="0" err="1"/>
              <a:t>England</a:t>
            </a:r>
            <a:endParaRPr lang="es-AR" sz="1015" dirty="0"/>
          </a:p>
        </p:txBody>
      </p:sp>
      <p:pic>
        <p:nvPicPr>
          <p:cNvPr id="6" name="Imagen 5"/>
          <p:cNvPicPr>
            <a:picLocks noChangeAspect="1"/>
          </p:cNvPicPr>
          <p:nvPr/>
        </p:nvPicPr>
        <p:blipFill>
          <a:blip r:embed="rId2"/>
          <a:stretch>
            <a:fillRect/>
          </a:stretch>
        </p:blipFill>
        <p:spPr>
          <a:xfrm>
            <a:off x="4215865" y="2365498"/>
            <a:ext cx="5215558" cy="3789801"/>
          </a:xfrm>
          <a:prstGeom prst="rect">
            <a:avLst/>
          </a:prstGeom>
        </p:spPr>
      </p:pic>
    </p:spTree>
    <p:extLst>
      <p:ext uri="{BB962C8B-B14F-4D97-AF65-F5344CB8AC3E}">
        <p14:creationId xmlns:p14="http://schemas.microsoft.com/office/powerpoint/2010/main" val="23541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696024" y="371430"/>
            <a:ext cx="6580423" cy="490134"/>
          </a:xfrm>
          <a:prstGeom prst="rect">
            <a:avLst/>
          </a:prstGeom>
          <a:solidFill>
            <a:schemeClr val="bg1">
              <a:lumMod val="75000"/>
            </a:schemeClr>
          </a:solidFill>
        </p:spPr>
        <p:txBody>
          <a:bodyPr wrap="square" rtlCol="0">
            <a:spAutoFit/>
          </a:bodyPr>
          <a:lstStyle/>
          <a:p>
            <a:pPr algn="ctr" fontAlgn="base">
              <a:spcBef>
                <a:spcPct val="0"/>
              </a:spcBef>
              <a:spcAft>
                <a:spcPct val="0"/>
              </a:spcAft>
            </a:pPr>
            <a:r>
              <a:rPr lang="es-AR" sz="2585" b="1" dirty="0">
                <a:solidFill>
                  <a:prstClr val="black"/>
                </a:solidFill>
                <a:ea typeface="Calibri" pitchFamily="34" charset="0"/>
                <a:cs typeface="Arial" pitchFamily="34" charset="0"/>
              </a:rPr>
              <a:t>CONCLUSIONES</a:t>
            </a:r>
          </a:p>
        </p:txBody>
      </p:sp>
      <p:sp>
        <p:nvSpPr>
          <p:cNvPr id="5" name="4 CuadroTexto"/>
          <p:cNvSpPr txBox="1"/>
          <p:nvPr/>
        </p:nvSpPr>
        <p:spPr>
          <a:xfrm>
            <a:off x="1031333" y="1169058"/>
            <a:ext cx="7909802" cy="4751878"/>
          </a:xfrm>
          <a:prstGeom prst="rect">
            <a:avLst/>
          </a:prstGeom>
          <a:noFill/>
        </p:spPr>
        <p:txBody>
          <a:bodyPr wrap="square" rtlCol="0">
            <a:spAutoFit/>
          </a:bodyPr>
          <a:lstStyle/>
          <a:p>
            <a:r>
              <a:rPr lang="es-AR" sz="1662" dirty="0"/>
              <a:t>Con base en la definición adoptada, la prevalencia de asma en Argentina en población de 20 a 44 años fue:</a:t>
            </a:r>
          </a:p>
          <a:p>
            <a:endParaRPr lang="es-AR" sz="1662" dirty="0"/>
          </a:p>
          <a:p>
            <a:pPr algn="ctr"/>
            <a:r>
              <a:rPr lang="es-AR" sz="2585" dirty="0">
                <a:latin typeface="Arial Black" panose="020B0A04020102020204" pitchFamily="34" charset="0"/>
                <a:cs typeface="Aharoni" panose="02010803020104030203" pitchFamily="2" charset="-79"/>
              </a:rPr>
              <a:t>6,45% (5,12 – 7,78)</a:t>
            </a:r>
          </a:p>
          <a:p>
            <a:endParaRPr lang="es-AR" sz="1662" dirty="0"/>
          </a:p>
          <a:p>
            <a:r>
              <a:rPr lang="es-AR" sz="1662" dirty="0"/>
              <a:t>Si se considera esta prevalencia:</a:t>
            </a:r>
          </a:p>
          <a:p>
            <a:endParaRPr lang="es-AR" sz="1662" dirty="0"/>
          </a:p>
          <a:p>
            <a:pPr algn="ctr"/>
            <a:r>
              <a:rPr lang="es-AR" sz="2585" dirty="0">
                <a:latin typeface="Arial Black" panose="020B0A04020102020204" pitchFamily="34" charset="0"/>
                <a:cs typeface="Aharoni" panose="02010803020104030203" pitchFamily="2" charset="-79"/>
              </a:rPr>
              <a:t>939.580 habitantes de 20 a 44 años de edad de Argentina padecen Asma</a:t>
            </a:r>
          </a:p>
          <a:p>
            <a:endParaRPr lang="es-AR" sz="1662" dirty="0"/>
          </a:p>
          <a:p>
            <a:r>
              <a:rPr lang="es-AR" sz="1662" dirty="0"/>
              <a:t>Si se toman definiciones más amplias:</a:t>
            </a:r>
          </a:p>
          <a:p>
            <a:endParaRPr lang="es-AR" sz="1662" dirty="0"/>
          </a:p>
          <a:p>
            <a:pPr marL="263776" indent="-263776">
              <a:spcAft>
                <a:spcPts val="1108"/>
              </a:spcAft>
              <a:buFont typeface="Arial" panose="020B0604020202020204" pitchFamily="34" charset="0"/>
              <a:buChar char="•"/>
            </a:pPr>
            <a:r>
              <a:rPr lang="es-AR" sz="1662" dirty="0">
                <a:latin typeface="Arial Black" panose="020B0A04020102020204" pitchFamily="34" charset="0"/>
              </a:rPr>
              <a:t>Sibilancia: </a:t>
            </a:r>
            <a:r>
              <a:rPr lang="es-AR" sz="1662" dirty="0">
                <a:latin typeface="Arial" panose="020B0604020202020204" pitchFamily="34" charset="0"/>
                <a:cs typeface="Arial" panose="020B0604020202020204" pitchFamily="34" charset="0"/>
              </a:rPr>
              <a:t>14,8% implica 2.541.520 habitantes de 20 a 44 años con sibilancias</a:t>
            </a:r>
          </a:p>
          <a:p>
            <a:pPr marL="263776" indent="-263776">
              <a:spcAft>
                <a:spcPts val="1108"/>
              </a:spcAft>
              <a:buFont typeface="Arial" panose="020B0604020202020204" pitchFamily="34" charset="0"/>
              <a:buChar char="•"/>
            </a:pPr>
            <a:r>
              <a:rPr lang="es-AR" sz="1662" dirty="0">
                <a:latin typeface="Arial Black" panose="020B0A04020102020204" pitchFamily="34" charset="0"/>
              </a:rPr>
              <a:t>Asma diagnosticado por médico: </a:t>
            </a:r>
            <a:r>
              <a:rPr lang="es-AR" sz="1662" dirty="0">
                <a:latin typeface="Arial" panose="020B0604020202020204" pitchFamily="34" charset="0"/>
                <a:cs typeface="Arial" panose="020B0604020202020204" pitchFamily="34" charset="0"/>
              </a:rPr>
              <a:t>8,86% lo que implica 1.290.408 habitantes de 20 a 44 años con asma diagnosticado por médico</a:t>
            </a:r>
          </a:p>
        </p:txBody>
      </p:sp>
    </p:spTree>
    <p:extLst>
      <p:ext uri="{BB962C8B-B14F-4D97-AF65-F5344CB8AC3E}">
        <p14:creationId xmlns:p14="http://schemas.microsoft.com/office/powerpoint/2010/main" val="26536386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a:extLst>
              <a:ext uri="{FF2B5EF4-FFF2-40B4-BE49-F238E27FC236}">
                <a16:creationId xmlns:a16="http://schemas.microsoft.com/office/drawing/2014/main" xmlns="" id="{2748248B-B5F9-4240-8F78-26E2DE25023A}"/>
              </a:ext>
            </a:extLst>
          </p:cNvPr>
          <p:cNvSpPr txBox="1">
            <a:spLocks/>
          </p:cNvSpPr>
          <p:nvPr/>
        </p:nvSpPr>
        <p:spPr>
          <a:xfrm>
            <a:off x="571732" y="1117735"/>
            <a:ext cx="8979175" cy="892730"/>
          </a:xfrm>
          <a:prstGeom prst="rect">
            <a:avLst/>
          </a:prstGeom>
        </p:spPr>
        <p:txBody>
          <a:bodyPr vert="horz" lIns="88053" tIns="44027" rIns="88053" bIns="44027" rtlCol="0" anchor="ctr" anchorCtr="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s-AR" sz="2800" b="1" dirty="0">
                <a:solidFill>
                  <a:schemeClr val="tx1"/>
                </a:solidFill>
                <a:latin typeface="Arial Black" panose="020B0A04020102020204" pitchFamily="34" charset="0"/>
              </a:rPr>
              <a:t>Situación actual de las Enfermedades Respiratorias Crónicas</a:t>
            </a:r>
          </a:p>
        </p:txBody>
      </p:sp>
      <p:grpSp>
        <p:nvGrpSpPr>
          <p:cNvPr id="10" name="Group 9">
            <a:extLst>
              <a:ext uri="{FF2B5EF4-FFF2-40B4-BE49-F238E27FC236}">
                <a16:creationId xmlns:a16="http://schemas.microsoft.com/office/drawing/2014/main" xmlns="" id="{C1C4DFAC-8222-4B22-A795-63087E1C5FC6}"/>
              </a:ext>
            </a:extLst>
          </p:cNvPr>
          <p:cNvGrpSpPr/>
          <p:nvPr/>
        </p:nvGrpSpPr>
        <p:grpSpPr>
          <a:xfrm>
            <a:off x="197468" y="6057184"/>
            <a:ext cx="9511064" cy="677546"/>
            <a:chOff x="158609" y="5982835"/>
            <a:chExt cx="9511064" cy="677546"/>
          </a:xfrm>
        </p:grpSpPr>
        <p:pic>
          <p:nvPicPr>
            <p:cNvPr id="5" name="Picture 4">
              <a:extLst>
                <a:ext uri="{FF2B5EF4-FFF2-40B4-BE49-F238E27FC236}">
                  <a16:creationId xmlns:a16="http://schemas.microsoft.com/office/drawing/2014/main" xmlns="" id="{7422921A-D485-40B7-889B-62C181ED120E}"/>
                </a:ext>
              </a:extLst>
            </p:cNvPr>
            <p:cNvPicPr>
              <a:picLocks noChangeAspect="1"/>
            </p:cNvPicPr>
            <p:nvPr/>
          </p:nvPicPr>
          <p:blipFill rotWithShape="1">
            <a:blip r:embed="rId2"/>
            <a:srcRect l="30750" t="81612" r="18528" b="10231"/>
            <a:stretch/>
          </p:blipFill>
          <p:spPr>
            <a:xfrm>
              <a:off x="3643868" y="6023018"/>
              <a:ext cx="6025805" cy="545114"/>
            </a:xfrm>
            <a:prstGeom prst="rect">
              <a:avLst/>
            </a:prstGeom>
          </p:spPr>
        </p:pic>
        <p:pic>
          <p:nvPicPr>
            <p:cNvPr id="8" name="Imagen 11" descr="ENCABEZADO-01">
              <a:extLst>
                <a:ext uri="{FF2B5EF4-FFF2-40B4-BE49-F238E27FC236}">
                  <a16:creationId xmlns:a16="http://schemas.microsoft.com/office/drawing/2014/main" xmlns="" id="{77286DDF-CF5A-4E23-9B87-6B12B690F91F}"/>
                </a:ext>
              </a:extLst>
            </p:cNvPr>
            <p:cNvPicPr/>
            <p:nvPr/>
          </p:nvPicPr>
          <p:blipFill rotWithShape="1">
            <a:blip r:embed="rId3" cstate="print">
              <a:extLst>
                <a:ext uri="{28A0092B-C50C-407E-A947-70E740481C1C}">
                  <a14:useLocalDpi xmlns:a14="http://schemas.microsoft.com/office/drawing/2010/main" val="0"/>
                </a:ext>
              </a:extLst>
            </a:blip>
            <a:srcRect l="22173" r="36636"/>
            <a:stretch/>
          </p:blipFill>
          <p:spPr bwMode="auto">
            <a:xfrm>
              <a:off x="990660" y="5982836"/>
              <a:ext cx="2512292" cy="677545"/>
            </a:xfrm>
            <a:prstGeom prst="rect">
              <a:avLst/>
            </a:prstGeom>
            <a:noFill/>
            <a:ln>
              <a:noFill/>
            </a:ln>
          </p:spPr>
        </p:pic>
        <p:pic>
          <p:nvPicPr>
            <p:cNvPr id="9" name="Imagen 11" descr="ENCABEZADO-01">
              <a:extLst>
                <a:ext uri="{FF2B5EF4-FFF2-40B4-BE49-F238E27FC236}">
                  <a16:creationId xmlns:a16="http://schemas.microsoft.com/office/drawing/2014/main" xmlns="" id="{A846312D-343A-4E06-A1E3-B7D26563B3A2}"/>
                </a:ext>
              </a:extLst>
            </p:cNvPr>
            <p:cNvPicPr/>
            <p:nvPr/>
          </p:nvPicPr>
          <p:blipFill rotWithShape="1">
            <a:blip r:embed="rId3" cstate="print">
              <a:extLst>
                <a:ext uri="{28A0092B-C50C-407E-A947-70E740481C1C}">
                  <a14:useLocalDpi xmlns:a14="http://schemas.microsoft.com/office/drawing/2010/main" val="0"/>
                </a:ext>
              </a:extLst>
            </a:blip>
            <a:srcRect l="1" r="88668"/>
            <a:stretch/>
          </p:blipFill>
          <p:spPr bwMode="auto">
            <a:xfrm>
              <a:off x="158609" y="5982835"/>
              <a:ext cx="691135" cy="677545"/>
            </a:xfrm>
            <a:prstGeom prst="rect">
              <a:avLst/>
            </a:prstGeom>
            <a:noFill/>
            <a:ln>
              <a:noFill/>
            </a:ln>
          </p:spPr>
        </p:pic>
      </p:grpSp>
      <p:sp>
        <p:nvSpPr>
          <p:cNvPr id="2" name="TextBox 1">
            <a:extLst>
              <a:ext uri="{FF2B5EF4-FFF2-40B4-BE49-F238E27FC236}">
                <a16:creationId xmlns:a16="http://schemas.microsoft.com/office/drawing/2014/main" xmlns="" id="{FA792AAB-E332-4030-B2AA-60843902A1BC}"/>
              </a:ext>
            </a:extLst>
          </p:cNvPr>
          <p:cNvSpPr txBox="1"/>
          <p:nvPr/>
        </p:nvSpPr>
        <p:spPr>
          <a:xfrm>
            <a:off x="748376" y="3286250"/>
            <a:ext cx="8625885" cy="523220"/>
          </a:xfrm>
          <a:prstGeom prst="rect">
            <a:avLst/>
          </a:prstGeom>
          <a:noFill/>
        </p:spPr>
        <p:txBody>
          <a:bodyPr wrap="square" rtlCol="0">
            <a:spAutoFit/>
          </a:bodyPr>
          <a:lstStyle/>
          <a:p>
            <a:pPr algn="ctr"/>
            <a:r>
              <a:rPr lang="es-AR" sz="2800" dirty="0">
                <a:latin typeface="Arial Black" panose="020B0A04020102020204" pitchFamily="34" charset="0"/>
              </a:rPr>
              <a:t>Conclusiones y Perspectivas del problema</a:t>
            </a:r>
          </a:p>
        </p:txBody>
      </p:sp>
      <p:grpSp>
        <p:nvGrpSpPr>
          <p:cNvPr id="13" name="Group 12">
            <a:extLst>
              <a:ext uri="{FF2B5EF4-FFF2-40B4-BE49-F238E27FC236}">
                <a16:creationId xmlns:a16="http://schemas.microsoft.com/office/drawing/2014/main" xmlns="" id="{DFACB14C-C19E-4698-89AD-F4F35F1CE107}"/>
              </a:ext>
            </a:extLst>
          </p:cNvPr>
          <p:cNvGrpSpPr/>
          <p:nvPr/>
        </p:nvGrpSpPr>
        <p:grpSpPr>
          <a:xfrm>
            <a:off x="571732" y="43433"/>
            <a:ext cx="8979175" cy="995103"/>
            <a:chOff x="571732" y="43433"/>
            <a:chExt cx="8979175" cy="995103"/>
          </a:xfrm>
        </p:grpSpPr>
        <p:pic>
          <p:nvPicPr>
            <p:cNvPr id="11" name="Picture 10">
              <a:extLst>
                <a:ext uri="{FF2B5EF4-FFF2-40B4-BE49-F238E27FC236}">
                  <a16:creationId xmlns:a16="http://schemas.microsoft.com/office/drawing/2014/main" xmlns="" id="{86D36AEC-314F-44B5-A5C9-B8958E926417}"/>
                </a:ext>
              </a:extLst>
            </p:cNvPr>
            <p:cNvPicPr>
              <a:picLocks noChangeAspect="1"/>
            </p:cNvPicPr>
            <p:nvPr/>
          </p:nvPicPr>
          <p:blipFill rotWithShape="1">
            <a:blip r:embed="rId4"/>
            <a:srcRect l="12500" t="21751" r="13753" b="70028"/>
            <a:stretch/>
          </p:blipFill>
          <p:spPr>
            <a:xfrm>
              <a:off x="571732" y="43433"/>
              <a:ext cx="8706276" cy="547694"/>
            </a:xfrm>
            <a:prstGeom prst="rect">
              <a:avLst/>
            </a:prstGeom>
            <a:ln w="19050">
              <a:noFill/>
            </a:ln>
          </p:spPr>
        </p:pic>
        <p:pic>
          <p:nvPicPr>
            <p:cNvPr id="12" name="Picture 11">
              <a:extLst>
                <a:ext uri="{FF2B5EF4-FFF2-40B4-BE49-F238E27FC236}">
                  <a16:creationId xmlns:a16="http://schemas.microsoft.com/office/drawing/2014/main" xmlns="" id="{00AAF0DF-75A2-4603-ABD7-025A93A4377C}"/>
                </a:ext>
              </a:extLst>
            </p:cNvPr>
            <p:cNvPicPr>
              <a:picLocks noChangeAspect="1"/>
            </p:cNvPicPr>
            <p:nvPr/>
          </p:nvPicPr>
          <p:blipFill rotWithShape="1">
            <a:blip r:embed="rId4"/>
            <a:srcRect l="12500" t="38091" r="13753" b="54543"/>
            <a:stretch/>
          </p:blipFill>
          <p:spPr>
            <a:xfrm>
              <a:off x="571732" y="547787"/>
              <a:ext cx="8979175" cy="490749"/>
            </a:xfrm>
            <a:prstGeom prst="rect">
              <a:avLst/>
            </a:prstGeom>
            <a:ln w="19050">
              <a:noFill/>
            </a:ln>
          </p:spPr>
        </p:pic>
      </p:grpSp>
      <p:sp>
        <p:nvSpPr>
          <p:cNvPr id="14" name="Rectangle 13">
            <a:extLst>
              <a:ext uri="{FF2B5EF4-FFF2-40B4-BE49-F238E27FC236}">
                <a16:creationId xmlns:a16="http://schemas.microsoft.com/office/drawing/2014/main" xmlns="" id="{5AB8748A-253F-4EE7-94A3-3F19D4A592E6}"/>
              </a:ext>
            </a:extLst>
          </p:cNvPr>
          <p:cNvSpPr/>
          <p:nvPr/>
        </p:nvSpPr>
        <p:spPr>
          <a:xfrm>
            <a:off x="571732" y="43433"/>
            <a:ext cx="8791233" cy="995103"/>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35300797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1629553" y="800816"/>
            <a:ext cx="6646892" cy="830997"/>
          </a:xfrm>
          <a:prstGeom prst="rect">
            <a:avLst/>
          </a:prstGeom>
          <a:noFill/>
        </p:spPr>
        <p:txBody>
          <a:bodyPr wrap="square" rtlCol="0">
            <a:spAutoFit/>
          </a:bodyPr>
          <a:lstStyle/>
          <a:p>
            <a:pPr algn="ctr"/>
            <a:r>
              <a:rPr lang="es-AR" sz="2400" b="1" dirty="0">
                <a:latin typeface="Arial Black" panose="020B0A04020102020204" pitchFamily="34" charset="0"/>
              </a:rPr>
              <a:t>Enfermedades Respiratorias</a:t>
            </a:r>
          </a:p>
          <a:p>
            <a:pPr algn="ctr"/>
            <a:r>
              <a:rPr lang="es-AR" sz="2400" b="1" dirty="0">
                <a:latin typeface="Arial Black" panose="020B0A04020102020204" pitchFamily="34" charset="0"/>
              </a:rPr>
              <a:t>Conclusiones y perspectivas</a:t>
            </a:r>
            <a:endParaRPr lang="es-AR" sz="2400" b="1" baseline="30000" dirty="0">
              <a:latin typeface="Arial Black" panose="020B0A04020102020204" pitchFamily="34" charset="0"/>
            </a:endParaRPr>
          </a:p>
        </p:txBody>
      </p:sp>
      <p:sp>
        <p:nvSpPr>
          <p:cNvPr id="3" name="2 CuadroTexto"/>
          <p:cNvSpPr txBox="1"/>
          <p:nvPr/>
        </p:nvSpPr>
        <p:spPr>
          <a:xfrm>
            <a:off x="490537" y="1717534"/>
            <a:ext cx="8924925" cy="4339650"/>
          </a:xfrm>
          <a:prstGeom prst="rect">
            <a:avLst/>
          </a:prstGeom>
          <a:noFill/>
        </p:spPr>
        <p:txBody>
          <a:bodyPr wrap="square" rtlCol="0">
            <a:spAutoFit/>
          </a:bodyPr>
          <a:lstStyle/>
          <a:p>
            <a:pPr algn="ctr"/>
            <a:r>
              <a:rPr lang="es-AR" b="1" dirty="0">
                <a:latin typeface="Arial Black" panose="020B0A04020102020204" pitchFamily="34" charset="0"/>
              </a:rPr>
              <a:t>LAS ENFERMEDADES RESPIRATORIAS CRÓNICAS SON UN PROBLEMA DE SALUD PUBLICA EN ARGENTINA:</a:t>
            </a:r>
            <a:endParaRPr lang="es-AR" dirty="0">
              <a:latin typeface="Arial Black" panose="020B0A04020102020204" pitchFamily="34" charset="0"/>
            </a:endParaRPr>
          </a:p>
          <a:p>
            <a:pPr marL="720976" lvl="1" indent="-263776">
              <a:buFont typeface="Arial" pitchFamily="34" charset="0"/>
              <a:buChar char="•"/>
            </a:pPr>
            <a:endParaRPr lang="es-AR" sz="2000" dirty="0"/>
          </a:p>
          <a:p>
            <a:pPr marL="720976" lvl="1" indent="-263776">
              <a:buFont typeface="Arial" pitchFamily="34" charset="0"/>
              <a:buChar char="•"/>
            </a:pPr>
            <a:r>
              <a:rPr lang="es-AR" sz="2000" dirty="0"/>
              <a:t>Producen una gran cantidad de muertes en la población en edad productiva y por debajo de la esperanza de vida de la población.</a:t>
            </a:r>
          </a:p>
          <a:p>
            <a:pPr marL="720976" lvl="1" indent="-263776">
              <a:buFont typeface="Arial" pitchFamily="34" charset="0"/>
              <a:buChar char="•"/>
            </a:pPr>
            <a:endParaRPr lang="es-AR" sz="2000" dirty="0"/>
          </a:p>
          <a:p>
            <a:pPr marL="720976" lvl="1" indent="-263776">
              <a:buFont typeface="Arial" pitchFamily="34" charset="0"/>
              <a:buChar char="•"/>
            </a:pPr>
            <a:r>
              <a:rPr lang="es-AR" sz="2000" dirty="0"/>
              <a:t>La tendencia de la mortalidad muestra un empeoramiento de la situación en los últimos años:</a:t>
            </a:r>
          </a:p>
          <a:p>
            <a:pPr marL="1178176" lvl="2" indent="-263776">
              <a:buFont typeface="Arial" pitchFamily="34" charset="0"/>
              <a:buChar char="•"/>
            </a:pPr>
            <a:endParaRPr lang="es-AR" sz="2000" dirty="0"/>
          </a:p>
          <a:p>
            <a:pPr marL="1178176" lvl="2" indent="-263776">
              <a:buFont typeface="Arial" pitchFamily="34" charset="0"/>
              <a:buChar char="•"/>
            </a:pPr>
            <a:r>
              <a:rPr lang="es-AR" sz="2000" dirty="0"/>
              <a:t>La mortalidad por EPOC aumenta desde 2009 en mujeres y desde 2012 en varones.</a:t>
            </a:r>
          </a:p>
          <a:p>
            <a:pPr marL="1178176" lvl="2" indent="-263776">
              <a:buFont typeface="Arial" pitchFamily="34" charset="0"/>
              <a:buChar char="•"/>
            </a:pPr>
            <a:endParaRPr lang="es-AR" sz="2000" dirty="0"/>
          </a:p>
          <a:p>
            <a:pPr marL="1178176" lvl="2" indent="-263776">
              <a:buFont typeface="Arial" pitchFamily="34" charset="0"/>
              <a:buChar char="•"/>
            </a:pPr>
            <a:r>
              <a:rPr lang="es-AR" sz="2000" dirty="0"/>
              <a:t>La mortalidad por Asma continúa disminuyendo; pero el descenso anual se redujo de 10,9% anual a 3,2% anual.</a:t>
            </a:r>
          </a:p>
        </p:txBody>
      </p:sp>
      <p:grpSp>
        <p:nvGrpSpPr>
          <p:cNvPr id="4" name="Group 3">
            <a:extLst>
              <a:ext uri="{FF2B5EF4-FFF2-40B4-BE49-F238E27FC236}">
                <a16:creationId xmlns:a16="http://schemas.microsoft.com/office/drawing/2014/main" xmlns="" id="{C9F12164-7EC4-4C05-AF2C-F6B2E40B32D3}"/>
              </a:ext>
            </a:extLst>
          </p:cNvPr>
          <p:cNvGrpSpPr/>
          <p:nvPr/>
        </p:nvGrpSpPr>
        <p:grpSpPr>
          <a:xfrm>
            <a:off x="197468" y="6057184"/>
            <a:ext cx="9511064" cy="677546"/>
            <a:chOff x="158609" y="5982835"/>
            <a:chExt cx="9511064" cy="677546"/>
          </a:xfrm>
        </p:grpSpPr>
        <p:pic>
          <p:nvPicPr>
            <p:cNvPr id="5" name="Picture 4">
              <a:extLst>
                <a:ext uri="{FF2B5EF4-FFF2-40B4-BE49-F238E27FC236}">
                  <a16:creationId xmlns:a16="http://schemas.microsoft.com/office/drawing/2014/main" xmlns="" id="{95A401FF-CECC-4060-93BE-724C43276DF0}"/>
                </a:ext>
              </a:extLst>
            </p:cNvPr>
            <p:cNvPicPr>
              <a:picLocks noChangeAspect="1"/>
            </p:cNvPicPr>
            <p:nvPr/>
          </p:nvPicPr>
          <p:blipFill rotWithShape="1">
            <a:blip r:embed="rId2"/>
            <a:srcRect l="30750" t="81612" r="18528" b="10231"/>
            <a:stretch/>
          </p:blipFill>
          <p:spPr>
            <a:xfrm>
              <a:off x="3643868" y="6023018"/>
              <a:ext cx="6025805" cy="545114"/>
            </a:xfrm>
            <a:prstGeom prst="rect">
              <a:avLst/>
            </a:prstGeom>
          </p:spPr>
        </p:pic>
        <p:pic>
          <p:nvPicPr>
            <p:cNvPr id="6" name="Imagen 11" descr="ENCABEZADO-01">
              <a:extLst>
                <a:ext uri="{FF2B5EF4-FFF2-40B4-BE49-F238E27FC236}">
                  <a16:creationId xmlns:a16="http://schemas.microsoft.com/office/drawing/2014/main" xmlns="" id="{267683EB-FC81-486D-A121-7B57DAA810A9}"/>
                </a:ext>
              </a:extLst>
            </p:cNvPr>
            <p:cNvPicPr/>
            <p:nvPr/>
          </p:nvPicPr>
          <p:blipFill rotWithShape="1">
            <a:blip r:embed="rId3" cstate="print">
              <a:extLst>
                <a:ext uri="{28A0092B-C50C-407E-A947-70E740481C1C}">
                  <a14:useLocalDpi xmlns:a14="http://schemas.microsoft.com/office/drawing/2010/main" val="0"/>
                </a:ext>
              </a:extLst>
            </a:blip>
            <a:srcRect l="22173" r="36636"/>
            <a:stretch/>
          </p:blipFill>
          <p:spPr bwMode="auto">
            <a:xfrm>
              <a:off x="990660" y="5982836"/>
              <a:ext cx="2512292" cy="677545"/>
            </a:xfrm>
            <a:prstGeom prst="rect">
              <a:avLst/>
            </a:prstGeom>
            <a:noFill/>
            <a:ln>
              <a:noFill/>
            </a:ln>
          </p:spPr>
        </p:pic>
        <p:pic>
          <p:nvPicPr>
            <p:cNvPr id="7" name="Imagen 11" descr="ENCABEZADO-01">
              <a:extLst>
                <a:ext uri="{FF2B5EF4-FFF2-40B4-BE49-F238E27FC236}">
                  <a16:creationId xmlns:a16="http://schemas.microsoft.com/office/drawing/2014/main" xmlns="" id="{C2A84E16-60AC-4D9A-BC4D-32748B137009}"/>
                </a:ext>
              </a:extLst>
            </p:cNvPr>
            <p:cNvPicPr/>
            <p:nvPr/>
          </p:nvPicPr>
          <p:blipFill rotWithShape="1">
            <a:blip r:embed="rId3" cstate="print">
              <a:extLst>
                <a:ext uri="{28A0092B-C50C-407E-A947-70E740481C1C}">
                  <a14:useLocalDpi xmlns:a14="http://schemas.microsoft.com/office/drawing/2010/main" val="0"/>
                </a:ext>
              </a:extLst>
            </a:blip>
            <a:srcRect l="1" r="88668"/>
            <a:stretch/>
          </p:blipFill>
          <p:spPr bwMode="auto">
            <a:xfrm>
              <a:off x="158609" y="5982835"/>
              <a:ext cx="691135" cy="677545"/>
            </a:xfrm>
            <a:prstGeom prst="rect">
              <a:avLst/>
            </a:prstGeom>
            <a:noFill/>
            <a:ln>
              <a:noFill/>
            </a:ln>
          </p:spPr>
        </p:pic>
      </p:grpSp>
      <p:grpSp>
        <p:nvGrpSpPr>
          <p:cNvPr id="8" name="Group 7">
            <a:extLst>
              <a:ext uri="{FF2B5EF4-FFF2-40B4-BE49-F238E27FC236}">
                <a16:creationId xmlns:a16="http://schemas.microsoft.com/office/drawing/2014/main" xmlns="" id="{B504C2EB-4C5A-4395-851A-9569E5FAF3E0}"/>
              </a:ext>
            </a:extLst>
          </p:cNvPr>
          <p:cNvGrpSpPr>
            <a:grpSpLocks noChangeAspect="1"/>
          </p:cNvGrpSpPr>
          <p:nvPr/>
        </p:nvGrpSpPr>
        <p:grpSpPr>
          <a:xfrm>
            <a:off x="1704588" y="123270"/>
            <a:ext cx="6496821" cy="720000"/>
            <a:chOff x="571732" y="43433"/>
            <a:chExt cx="8979175" cy="995103"/>
          </a:xfrm>
        </p:grpSpPr>
        <p:pic>
          <p:nvPicPr>
            <p:cNvPr id="9" name="Picture 8">
              <a:extLst>
                <a:ext uri="{FF2B5EF4-FFF2-40B4-BE49-F238E27FC236}">
                  <a16:creationId xmlns:a16="http://schemas.microsoft.com/office/drawing/2014/main" xmlns="" id="{D2085A06-5AB7-4547-8D20-2515973B35F9}"/>
                </a:ext>
              </a:extLst>
            </p:cNvPr>
            <p:cNvPicPr>
              <a:picLocks noChangeAspect="1"/>
            </p:cNvPicPr>
            <p:nvPr/>
          </p:nvPicPr>
          <p:blipFill rotWithShape="1">
            <a:blip r:embed="rId4"/>
            <a:srcRect l="12500" t="21751" r="13753" b="70028"/>
            <a:stretch/>
          </p:blipFill>
          <p:spPr>
            <a:xfrm>
              <a:off x="571732" y="43433"/>
              <a:ext cx="8706276" cy="547694"/>
            </a:xfrm>
            <a:prstGeom prst="rect">
              <a:avLst/>
            </a:prstGeom>
            <a:ln w="19050">
              <a:noFill/>
            </a:ln>
          </p:spPr>
        </p:pic>
        <p:pic>
          <p:nvPicPr>
            <p:cNvPr id="10" name="Picture 9">
              <a:extLst>
                <a:ext uri="{FF2B5EF4-FFF2-40B4-BE49-F238E27FC236}">
                  <a16:creationId xmlns:a16="http://schemas.microsoft.com/office/drawing/2014/main" xmlns="" id="{3D5968F1-99DC-4141-98B3-C5ED29617F8D}"/>
                </a:ext>
              </a:extLst>
            </p:cNvPr>
            <p:cNvPicPr>
              <a:picLocks noChangeAspect="1"/>
            </p:cNvPicPr>
            <p:nvPr/>
          </p:nvPicPr>
          <p:blipFill rotWithShape="1">
            <a:blip r:embed="rId4"/>
            <a:srcRect l="12500" t="38091" r="13753" b="54543"/>
            <a:stretch/>
          </p:blipFill>
          <p:spPr>
            <a:xfrm>
              <a:off x="571732" y="547787"/>
              <a:ext cx="8979175" cy="490749"/>
            </a:xfrm>
            <a:prstGeom prst="rect">
              <a:avLst/>
            </a:prstGeom>
            <a:ln w="19050">
              <a:noFill/>
            </a:ln>
          </p:spPr>
        </p:pic>
      </p:grpSp>
    </p:spTree>
    <p:extLst>
      <p:ext uri="{BB962C8B-B14F-4D97-AF65-F5344CB8AC3E}">
        <p14:creationId xmlns:p14="http://schemas.microsoft.com/office/powerpoint/2010/main" val="195225285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1629553" y="800816"/>
            <a:ext cx="6646892" cy="830997"/>
          </a:xfrm>
          <a:prstGeom prst="rect">
            <a:avLst/>
          </a:prstGeom>
          <a:noFill/>
        </p:spPr>
        <p:txBody>
          <a:bodyPr wrap="square" rtlCol="0">
            <a:spAutoFit/>
          </a:bodyPr>
          <a:lstStyle/>
          <a:p>
            <a:pPr algn="ctr"/>
            <a:r>
              <a:rPr lang="es-AR" sz="2400" b="1" dirty="0">
                <a:latin typeface="Arial Black" panose="020B0A04020102020204" pitchFamily="34" charset="0"/>
              </a:rPr>
              <a:t>Enfermedades Respiratorias</a:t>
            </a:r>
          </a:p>
          <a:p>
            <a:pPr algn="ctr"/>
            <a:r>
              <a:rPr lang="es-AR" sz="2400" b="1" dirty="0">
                <a:latin typeface="Arial Black" panose="020B0A04020102020204" pitchFamily="34" charset="0"/>
              </a:rPr>
              <a:t>Conclusiones y perspectivas</a:t>
            </a:r>
            <a:endParaRPr lang="es-AR" sz="2400" b="1" baseline="30000" dirty="0">
              <a:latin typeface="Arial Black" panose="020B0A04020102020204" pitchFamily="34" charset="0"/>
            </a:endParaRPr>
          </a:p>
        </p:txBody>
      </p:sp>
      <p:grpSp>
        <p:nvGrpSpPr>
          <p:cNvPr id="4" name="Group 3">
            <a:extLst>
              <a:ext uri="{FF2B5EF4-FFF2-40B4-BE49-F238E27FC236}">
                <a16:creationId xmlns:a16="http://schemas.microsoft.com/office/drawing/2014/main" xmlns="" id="{C9F12164-7EC4-4C05-AF2C-F6B2E40B32D3}"/>
              </a:ext>
            </a:extLst>
          </p:cNvPr>
          <p:cNvGrpSpPr/>
          <p:nvPr/>
        </p:nvGrpSpPr>
        <p:grpSpPr>
          <a:xfrm>
            <a:off x="197468" y="6057184"/>
            <a:ext cx="9511064" cy="677546"/>
            <a:chOff x="158609" y="5982835"/>
            <a:chExt cx="9511064" cy="677546"/>
          </a:xfrm>
        </p:grpSpPr>
        <p:pic>
          <p:nvPicPr>
            <p:cNvPr id="5" name="Picture 4">
              <a:extLst>
                <a:ext uri="{FF2B5EF4-FFF2-40B4-BE49-F238E27FC236}">
                  <a16:creationId xmlns:a16="http://schemas.microsoft.com/office/drawing/2014/main" xmlns="" id="{95A401FF-CECC-4060-93BE-724C43276DF0}"/>
                </a:ext>
              </a:extLst>
            </p:cNvPr>
            <p:cNvPicPr>
              <a:picLocks noChangeAspect="1"/>
            </p:cNvPicPr>
            <p:nvPr/>
          </p:nvPicPr>
          <p:blipFill rotWithShape="1">
            <a:blip r:embed="rId2"/>
            <a:srcRect l="30750" t="81612" r="18528" b="10231"/>
            <a:stretch/>
          </p:blipFill>
          <p:spPr>
            <a:xfrm>
              <a:off x="3643868" y="6023018"/>
              <a:ext cx="6025805" cy="545114"/>
            </a:xfrm>
            <a:prstGeom prst="rect">
              <a:avLst/>
            </a:prstGeom>
          </p:spPr>
        </p:pic>
        <p:pic>
          <p:nvPicPr>
            <p:cNvPr id="6" name="Imagen 11" descr="ENCABEZADO-01">
              <a:extLst>
                <a:ext uri="{FF2B5EF4-FFF2-40B4-BE49-F238E27FC236}">
                  <a16:creationId xmlns:a16="http://schemas.microsoft.com/office/drawing/2014/main" xmlns="" id="{267683EB-FC81-486D-A121-7B57DAA810A9}"/>
                </a:ext>
              </a:extLst>
            </p:cNvPr>
            <p:cNvPicPr/>
            <p:nvPr/>
          </p:nvPicPr>
          <p:blipFill rotWithShape="1">
            <a:blip r:embed="rId3" cstate="print">
              <a:extLst>
                <a:ext uri="{28A0092B-C50C-407E-A947-70E740481C1C}">
                  <a14:useLocalDpi xmlns:a14="http://schemas.microsoft.com/office/drawing/2010/main" val="0"/>
                </a:ext>
              </a:extLst>
            </a:blip>
            <a:srcRect l="22173" r="36636"/>
            <a:stretch/>
          </p:blipFill>
          <p:spPr bwMode="auto">
            <a:xfrm>
              <a:off x="990660" y="5982836"/>
              <a:ext cx="2512292" cy="677545"/>
            </a:xfrm>
            <a:prstGeom prst="rect">
              <a:avLst/>
            </a:prstGeom>
            <a:noFill/>
            <a:ln>
              <a:noFill/>
            </a:ln>
          </p:spPr>
        </p:pic>
        <p:pic>
          <p:nvPicPr>
            <p:cNvPr id="7" name="Imagen 11" descr="ENCABEZADO-01">
              <a:extLst>
                <a:ext uri="{FF2B5EF4-FFF2-40B4-BE49-F238E27FC236}">
                  <a16:creationId xmlns:a16="http://schemas.microsoft.com/office/drawing/2014/main" xmlns="" id="{C2A84E16-60AC-4D9A-BC4D-32748B137009}"/>
                </a:ext>
              </a:extLst>
            </p:cNvPr>
            <p:cNvPicPr/>
            <p:nvPr/>
          </p:nvPicPr>
          <p:blipFill rotWithShape="1">
            <a:blip r:embed="rId3" cstate="print">
              <a:extLst>
                <a:ext uri="{28A0092B-C50C-407E-A947-70E740481C1C}">
                  <a14:useLocalDpi xmlns:a14="http://schemas.microsoft.com/office/drawing/2010/main" val="0"/>
                </a:ext>
              </a:extLst>
            </a:blip>
            <a:srcRect l="1" r="88668"/>
            <a:stretch/>
          </p:blipFill>
          <p:spPr bwMode="auto">
            <a:xfrm>
              <a:off x="158609" y="5982835"/>
              <a:ext cx="691135" cy="677545"/>
            </a:xfrm>
            <a:prstGeom prst="rect">
              <a:avLst/>
            </a:prstGeom>
            <a:noFill/>
            <a:ln>
              <a:noFill/>
            </a:ln>
          </p:spPr>
        </p:pic>
      </p:grpSp>
      <p:grpSp>
        <p:nvGrpSpPr>
          <p:cNvPr id="8" name="Group 7">
            <a:extLst>
              <a:ext uri="{FF2B5EF4-FFF2-40B4-BE49-F238E27FC236}">
                <a16:creationId xmlns:a16="http://schemas.microsoft.com/office/drawing/2014/main" xmlns="" id="{B504C2EB-4C5A-4395-851A-9569E5FAF3E0}"/>
              </a:ext>
            </a:extLst>
          </p:cNvPr>
          <p:cNvGrpSpPr>
            <a:grpSpLocks noChangeAspect="1"/>
          </p:cNvGrpSpPr>
          <p:nvPr/>
        </p:nvGrpSpPr>
        <p:grpSpPr>
          <a:xfrm>
            <a:off x="1704588" y="123270"/>
            <a:ext cx="6496821" cy="720000"/>
            <a:chOff x="571732" y="43433"/>
            <a:chExt cx="8979175" cy="995103"/>
          </a:xfrm>
        </p:grpSpPr>
        <p:pic>
          <p:nvPicPr>
            <p:cNvPr id="9" name="Picture 8">
              <a:extLst>
                <a:ext uri="{FF2B5EF4-FFF2-40B4-BE49-F238E27FC236}">
                  <a16:creationId xmlns:a16="http://schemas.microsoft.com/office/drawing/2014/main" xmlns="" id="{D2085A06-5AB7-4547-8D20-2515973B35F9}"/>
                </a:ext>
              </a:extLst>
            </p:cNvPr>
            <p:cNvPicPr>
              <a:picLocks noChangeAspect="1"/>
            </p:cNvPicPr>
            <p:nvPr/>
          </p:nvPicPr>
          <p:blipFill rotWithShape="1">
            <a:blip r:embed="rId4"/>
            <a:srcRect l="12500" t="21751" r="13753" b="70028"/>
            <a:stretch/>
          </p:blipFill>
          <p:spPr>
            <a:xfrm>
              <a:off x="571732" y="43433"/>
              <a:ext cx="8706276" cy="547694"/>
            </a:xfrm>
            <a:prstGeom prst="rect">
              <a:avLst/>
            </a:prstGeom>
            <a:ln w="19050">
              <a:noFill/>
            </a:ln>
          </p:spPr>
        </p:pic>
        <p:pic>
          <p:nvPicPr>
            <p:cNvPr id="10" name="Picture 9">
              <a:extLst>
                <a:ext uri="{FF2B5EF4-FFF2-40B4-BE49-F238E27FC236}">
                  <a16:creationId xmlns:a16="http://schemas.microsoft.com/office/drawing/2014/main" xmlns="" id="{3D5968F1-99DC-4141-98B3-C5ED29617F8D}"/>
                </a:ext>
              </a:extLst>
            </p:cNvPr>
            <p:cNvPicPr>
              <a:picLocks noChangeAspect="1"/>
            </p:cNvPicPr>
            <p:nvPr/>
          </p:nvPicPr>
          <p:blipFill rotWithShape="1">
            <a:blip r:embed="rId4"/>
            <a:srcRect l="12500" t="38091" r="13753" b="54543"/>
            <a:stretch/>
          </p:blipFill>
          <p:spPr>
            <a:xfrm>
              <a:off x="571732" y="547787"/>
              <a:ext cx="8979175" cy="490749"/>
            </a:xfrm>
            <a:prstGeom prst="rect">
              <a:avLst/>
            </a:prstGeom>
            <a:ln w="19050">
              <a:noFill/>
            </a:ln>
          </p:spPr>
        </p:pic>
      </p:grpSp>
      <p:sp>
        <p:nvSpPr>
          <p:cNvPr id="11" name="2 CuadroTexto">
            <a:extLst>
              <a:ext uri="{FF2B5EF4-FFF2-40B4-BE49-F238E27FC236}">
                <a16:creationId xmlns:a16="http://schemas.microsoft.com/office/drawing/2014/main" xmlns="" id="{121916B0-15FB-40C2-881C-0522C6E182FB}"/>
              </a:ext>
            </a:extLst>
          </p:cNvPr>
          <p:cNvSpPr txBox="1"/>
          <p:nvPr/>
        </p:nvSpPr>
        <p:spPr>
          <a:xfrm>
            <a:off x="490535" y="1623805"/>
            <a:ext cx="8924925" cy="4401205"/>
          </a:xfrm>
          <a:prstGeom prst="rect">
            <a:avLst/>
          </a:prstGeom>
          <a:noFill/>
        </p:spPr>
        <p:txBody>
          <a:bodyPr wrap="square" rtlCol="0">
            <a:spAutoFit/>
          </a:bodyPr>
          <a:lstStyle/>
          <a:p>
            <a:pPr algn="ctr"/>
            <a:r>
              <a:rPr lang="es-AR" sz="2000" b="1" dirty="0">
                <a:latin typeface="Arial Black" panose="020B0A04020102020204" pitchFamily="34" charset="0"/>
              </a:rPr>
              <a:t>LAS ENFERMEDADES RESPIRATORIAS CRÓNICAS SON UN PROBLEMA DE SALUD PUBLICA EN ARGENTINA:</a:t>
            </a:r>
            <a:endParaRPr lang="es-AR" sz="2000" dirty="0">
              <a:latin typeface="Arial Black" panose="020B0A04020102020204" pitchFamily="34" charset="0"/>
            </a:endParaRPr>
          </a:p>
          <a:p>
            <a:pPr marL="720976" lvl="1" indent="-263776">
              <a:buFont typeface="Arial" pitchFamily="34" charset="0"/>
              <a:buChar char="•"/>
            </a:pPr>
            <a:endParaRPr lang="es-AR" sz="2000" dirty="0"/>
          </a:p>
          <a:p>
            <a:pPr marL="720976" lvl="1" indent="-263776">
              <a:buFont typeface="Arial" pitchFamily="34" charset="0"/>
              <a:buChar char="•"/>
            </a:pPr>
            <a:r>
              <a:rPr lang="es-AR" sz="2000" dirty="0"/>
              <a:t>La prevalencia de EPOC en Argentina es de 14,5% para la población de 40 años y más:</a:t>
            </a:r>
          </a:p>
          <a:p>
            <a:pPr marL="720976" lvl="1" indent="-263776">
              <a:buFont typeface="Arial" pitchFamily="34" charset="0"/>
              <a:buChar char="•"/>
            </a:pPr>
            <a:endParaRPr lang="es-AR" sz="2000" dirty="0"/>
          </a:p>
          <a:p>
            <a:pPr lvl="1" algn="ctr"/>
            <a:r>
              <a:rPr lang="es-AR" sz="2000" dirty="0">
                <a:latin typeface="Arial Black" panose="020B0A04020102020204" pitchFamily="34" charset="0"/>
              </a:rPr>
              <a:t>1.529.479 casos estimados</a:t>
            </a:r>
          </a:p>
          <a:p>
            <a:pPr marL="720976" lvl="1" indent="-263776">
              <a:buFont typeface="Arial" pitchFamily="34" charset="0"/>
              <a:buChar char="•"/>
            </a:pPr>
            <a:endParaRPr lang="es-AR" sz="2000" dirty="0"/>
          </a:p>
          <a:p>
            <a:pPr marL="720976" lvl="1" indent="-263776">
              <a:buFont typeface="Arial" pitchFamily="34" charset="0"/>
              <a:buChar char="•"/>
            </a:pPr>
            <a:r>
              <a:rPr lang="es-AR" sz="2000" dirty="0"/>
              <a:t>La prevalencia de Asma en Argentina es de 13,6% en menores de 20 años y de 6,4% en población de 20 años y más:</a:t>
            </a:r>
          </a:p>
          <a:p>
            <a:pPr lvl="1"/>
            <a:endParaRPr lang="es-AR" sz="2000" dirty="0"/>
          </a:p>
          <a:p>
            <a:pPr lvl="1" algn="ctr"/>
            <a:r>
              <a:rPr lang="es-AR" sz="2000" dirty="0">
                <a:latin typeface="Arial Black" panose="020B0A04020102020204" pitchFamily="34" charset="0"/>
              </a:rPr>
              <a:t>2.900.000 casos estimados en menores de 20 años</a:t>
            </a:r>
          </a:p>
          <a:p>
            <a:pPr lvl="1" algn="ctr"/>
            <a:endParaRPr lang="es-AR" sz="2000" dirty="0">
              <a:latin typeface="Arial Black" panose="020B0A04020102020204" pitchFamily="34" charset="0"/>
            </a:endParaRPr>
          </a:p>
          <a:p>
            <a:pPr lvl="1" algn="ctr"/>
            <a:r>
              <a:rPr lang="es-AR" sz="2000" dirty="0">
                <a:latin typeface="Arial Black" panose="020B0A04020102020204" pitchFamily="34" charset="0"/>
              </a:rPr>
              <a:t> 870.000 casos estimados de 20 a 49 años</a:t>
            </a:r>
          </a:p>
        </p:txBody>
      </p:sp>
    </p:spTree>
    <p:extLst>
      <p:ext uri="{BB962C8B-B14F-4D97-AF65-F5344CB8AC3E}">
        <p14:creationId xmlns:p14="http://schemas.microsoft.com/office/powerpoint/2010/main" val="1991767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1629553" y="800816"/>
            <a:ext cx="6646892" cy="830997"/>
          </a:xfrm>
          <a:prstGeom prst="rect">
            <a:avLst/>
          </a:prstGeom>
          <a:noFill/>
        </p:spPr>
        <p:txBody>
          <a:bodyPr wrap="square" rtlCol="0">
            <a:spAutoFit/>
          </a:bodyPr>
          <a:lstStyle/>
          <a:p>
            <a:pPr algn="ctr"/>
            <a:r>
              <a:rPr lang="es-AR" sz="2400" b="1" dirty="0">
                <a:latin typeface="Arial Black" panose="020B0A04020102020204" pitchFamily="34" charset="0"/>
              </a:rPr>
              <a:t>Enfermedades Respiratorias</a:t>
            </a:r>
          </a:p>
          <a:p>
            <a:pPr algn="ctr"/>
            <a:r>
              <a:rPr lang="es-AR" sz="2400" b="1" dirty="0">
                <a:latin typeface="Arial Black" panose="020B0A04020102020204" pitchFamily="34" charset="0"/>
              </a:rPr>
              <a:t>Conclusiones y perspectivas</a:t>
            </a:r>
            <a:endParaRPr lang="es-AR" sz="2400" b="1" baseline="30000" dirty="0">
              <a:latin typeface="Arial Black" panose="020B0A04020102020204" pitchFamily="34" charset="0"/>
            </a:endParaRPr>
          </a:p>
        </p:txBody>
      </p:sp>
      <p:grpSp>
        <p:nvGrpSpPr>
          <p:cNvPr id="4" name="Group 3">
            <a:extLst>
              <a:ext uri="{FF2B5EF4-FFF2-40B4-BE49-F238E27FC236}">
                <a16:creationId xmlns:a16="http://schemas.microsoft.com/office/drawing/2014/main" xmlns="" id="{C9F12164-7EC4-4C05-AF2C-F6B2E40B32D3}"/>
              </a:ext>
            </a:extLst>
          </p:cNvPr>
          <p:cNvGrpSpPr/>
          <p:nvPr/>
        </p:nvGrpSpPr>
        <p:grpSpPr>
          <a:xfrm>
            <a:off x="197468" y="6057184"/>
            <a:ext cx="9511064" cy="677546"/>
            <a:chOff x="158609" y="5982835"/>
            <a:chExt cx="9511064" cy="677546"/>
          </a:xfrm>
        </p:grpSpPr>
        <p:pic>
          <p:nvPicPr>
            <p:cNvPr id="5" name="Picture 4">
              <a:extLst>
                <a:ext uri="{FF2B5EF4-FFF2-40B4-BE49-F238E27FC236}">
                  <a16:creationId xmlns:a16="http://schemas.microsoft.com/office/drawing/2014/main" xmlns="" id="{95A401FF-CECC-4060-93BE-724C43276DF0}"/>
                </a:ext>
              </a:extLst>
            </p:cNvPr>
            <p:cNvPicPr>
              <a:picLocks noChangeAspect="1"/>
            </p:cNvPicPr>
            <p:nvPr/>
          </p:nvPicPr>
          <p:blipFill rotWithShape="1">
            <a:blip r:embed="rId2"/>
            <a:srcRect l="30750" t="81612" r="18528" b="10231"/>
            <a:stretch/>
          </p:blipFill>
          <p:spPr>
            <a:xfrm>
              <a:off x="3643868" y="6023018"/>
              <a:ext cx="6025805" cy="545114"/>
            </a:xfrm>
            <a:prstGeom prst="rect">
              <a:avLst/>
            </a:prstGeom>
          </p:spPr>
        </p:pic>
        <p:pic>
          <p:nvPicPr>
            <p:cNvPr id="6" name="Imagen 11" descr="ENCABEZADO-01">
              <a:extLst>
                <a:ext uri="{FF2B5EF4-FFF2-40B4-BE49-F238E27FC236}">
                  <a16:creationId xmlns:a16="http://schemas.microsoft.com/office/drawing/2014/main" xmlns="" id="{267683EB-FC81-486D-A121-7B57DAA810A9}"/>
                </a:ext>
              </a:extLst>
            </p:cNvPr>
            <p:cNvPicPr/>
            <p:nvPr/>
          </p:nvPicPr>
          <p:blipFill rotWithShape="1">
            <a:blip r:embed="rId3" cstate="print">
              <a:extLst>
                <a:ext uri="{28A0092B-C50C-407E-A947-70E740481C1C}">
                  <a14:useLocalDpi xmlns:a14="http://schemas.microsoft.com/office/drawing/2010/main" val="0"/>
                </a:ext>
              </a:extLst>
            </a:blip>
            <a:srcRect l="22173" r="36636"/>
            <a:stretch/>
          </p:blipFill>
          <p:spPr bwMode="auto">
            <a:xfrm>
              <a:off x="990660" y="5982836"/>
              <a:ext cx="2512292" cy="677545"/>
            </a:xfrm>
            <a:prstGeom prst="rect">
              <a:avLst/>
            </a:prstGeom>
            <a:noFill/>
            <a:ln>
              <a:noFill/>
            </a:ln>
          </p:spPr>
        </p:pic>
        <p:pic>
          <p:nvPicPr>
            <p:cNvPr id="7" name="Imagen 11" descr="ENCABEZADO-01">
              <a:extLst>
                <a:ext uri="{FF2B5EF4-FFF2-40B4-BE49-F238E27FC236}">
                  <a16:creationId xmlns:a16="http://schemas.microsoft.com/office/drawing/2014/main" xmlns="" id="{C2A84E16-60AC-4D9A-BC4D-32748B137009}"/>
                </a:ext>
              </a:extLst>
            </p:cNvPr>
            <p:cNvPicPr/>
            <p:nvPr/>
          </p:nvPicPr>
          <p:blipFill rotWithShape="1">
            <a:blip r:embed="rId3" cstate="print">
              <a:extLst>
                <a:ext uri="{28A0092B-C50C-407E-A947-70E740481C1C}">
                  <a14:useLocalDpi xmlns:a14="http://schemas.microsoft.com/office/drawing/2010/main" val="0"/>
                </a:ext>
              </a:extLst>
            </a:blip>
            <a:srcRect l="1" r="88668"/>
            <a:stretch/>
          </p:blipFill>
          <p:spPr bwMode="auto">
            <a:xfrm>
              <a:off x="158609" y="5982835"/>
              <a:ext cx="691135" cy="677545"/>
            </a:xfrm>
            <a:prstGeom prst="rect">
              <a:avLst/>
            </a:prstGeom>
            <a:noFill/>
            <a:ln>
              <a:noFill/>
            </a:ln>
          </p:spPr>
        </p:pic>
      </p:grpSp>
      <p:grpSp>
        <p:nvGrpSpPr>
          <p:cNvPr id="8" name="Group 7">
            <a:extLst>
              <a:ext uri="{FF2B5EF4-FFF2-40B4-BE49-F238E27FC236}">
                <a16:creationId xmlns:a16="http://schemas.microsoft.com/office/drawing/2014/main" xmlns="" id="{B504C2EB-4C5A-4395-851A-9569E5FAF3E0}"/>
              </a:ext>
            </a:extLst>
          </p:cNvPr>
          <p:cNvGrpSpPr>
            <a:grpSpLocks noChangeAspect="1"/>
          </p:cNvGrpSpPr>
          <p:nvPr/>
        </p:nvGrpSpPr>
        <p:grpSpPr>
          <a:xfrm>
            <a:off x="1704588" y="123270"/>
            <a:ext cx="6496821" cy="720000"/>
            <a:chOff x="571732" y="43433"/>
            <a:chExt cx="8979175" cy="995103"/>
          </a:xfrm>
        </p:grpSpPr>
        <p:pic>
          <p:nvPicPr>
            <p:cNvPr id="9" name="Picture 8">
              <a:extLst>
                <a:ext uri="{FF2B5EF4-FFF2-40B4-BE49-F238E27FC236}">
                  <a16:creationId xmlns:a16="http://schemas.microsoft.com/office/drawing/2014/main" xmlns="" id="{D2085A06-5AB7-4547-8D20-2515973B35F9}"/>
                </a:ext>
              </a:extLst>
            </p:cNvPr>
            <p:cNvPicPr>
              <a:picLocks noChangeAspect="1"/>
            </p:cNvPicPr>
            <p:nvPr/>
          </p:nvPicPr>
          <p:blipFill rotWithShape="1">
            <a:blip r:embed="rId4"/>
            <a:srcRect l="12500" t="21751" r="13753" b="70028"/>
            <a:stretch/>
          </p:blipFill>
          <p:spPr>
            <a:xfrm>
              <a:off x="571732" y="43433"/>
              <a:ext cx="8706276" cy="547694"/>
            </a:xfrm>
            <a:prstGeom prst="rect">
              <a:avLst/>
            </a:prstGeom>
            <a:ln w="19050">
              <a:noFill/>
            </a:ln>
          </p:spPr>
        </p:pic>
        <p:pic>
          <p:nvPicPr>
            <p:cNvPr id="10" name="Picture 9">
              <a:extLst>
                <a:ext uri="{FF2B5EF4-FFF2-40B4-BE49-F238E27FC236}">
                  <a16:creationId xmlns:a16="http://schemas.microsoft.com/office/drawing/2014/main" xmlns="" id="{3D5968F1-99DC-4141-98B3-C5ED29617F8D}"/>
                </a:ext>
              </a:extLst>
            </p:cNvPr>
            <p:cNvPicPr>
              <a:picLocks noChangeAspect="1"/>
            </p:cNvPicPr>
            <p:nvPr/>
          </p:nvPicPr>
          <p:blipFill rotWithShape="1">
            <a:blip r:embed="rId4"/>
            <a:srcRect l="12500" t="38091" r="13753" b="54543"/>
            <a:stretch/>
          </p:blipFill>
          <p:spPr>
            <a:xfrm>
              <a:off x="571732" y="547787"/>
              <a:ext cx="8979175" cy="490749"/>
            </a:xfrm>
            <a:prstGeom prst="rect">
              <a:avLst/>
            </a:prstGeom>
            <a:ln w="19050">
              <a:noFill/>
            </a:ln>
          </p:spPr>
        </p:pic>
      </p:grpSp>
      <p:sp>
        <p:nvSpPr>
          <p:cNvPr id="11" name="2 CuadroTexto">
            <a:extLst>
              <a:ext uri="{FF2B5EF4-FFF2-40B4-BE49-F238E27FC236}">
                <a16:creationId xmlns:a16="http://schemas.microsoft.com/office/drawing/2014/main" xmlns="" id="{B7653936-5A9B-489A-8FDB-E12AD9277397}"/>
              </a:ext>
            </a:extLst>
          </p:cNvPr>
          <p:cNvSpPr txBox="1"/>
          <p:nvPr/>
        </p:nvSpPr>
        <p:spPr>
          <a:xfrm>
            <a:off x="490535" y="1750600"/>
            <a:ext cx="8924925" cy="4001095"/>
          </a:xfrm>
          <a:prstGeom prst="rect">
            <a:avLst/>
          </a:prstGeom>
          <a:noFill/>
        </p:spPr>
        <p:txBody>
          <a:bodyPr wrap="square" rtlCol="0">
            <a:spAutoFit/>
          </a:bodyPr>
          <a:lstStyle/>
          <a:p>
            <a:pPr algn="ctr"/>
            <a:r>
              <a:rPr lang="es-AR" b="1" dirty="0">
                <a:latin typeface="Arial Black" panose="020B0A04020102020204" pitchFamily="34" charset="0"/>
              </a:rPr>
              <a:t>LAS ENFERMEDADES RESPIRATORIAS CRÓNICAS ESTÁN INTEGRADAS A LOS OBJETIVOS PARA EL DESARROLLO SOSTENIBLE:</a:t>
            </a:r>
            <a:endParaRPr lang="es-AR" dirty="0">
              <a:latin typeface="Arial Black" panose="020B0A04020102020204" pitchFamily="34" charset="0"/>
            </a:endParaRPr>
          </a:p>
          <a:p>
            <a:pPr lvl="1"/>
            <a:endParaRPr lang="es-AR" sz="2000" b="1" dirty="0"/>
          </a:p>
          <a:p>
            <a:pPr lvl="1"/>
            <a:r>
              <a:rPr lang="es-AR" sz="2000" b="1" dirty="0"/>
              <a:t>OBJETIVO 3: GARANTIZAR UNA VIDA SANA Y PROMOVER EL BIENESTAR PARA TODOS EN TODAS LAS EDADES</a:t>
            </a:r>
          </a:p>
          <a:p>
            <a:pPr lvl="1"/>
            <a:endParaRPr lang="es-AR" sz="2000" dirty="0"/>
          </a:p>
          <a:p>
            <a:pPr lvl="2"/>
            <a:r>
              <a:rPr lang="es-AR" sz="2000" dirty="0"/>
              <a:t>ODS 3.4) Reducir en un tercio la mortalidad prematura por enfermedades no transmisibles mediante su prevención y tratamiento, y promover la salud mental y el bienestar.</a:t>
            </a:r>
          </a:p>
          <a:p>
            <a:pPr marL="720976" lvl="1" indent="-263776">
              <a:buFont typeface="Arial" pitchFamily="34" charset="0"/>
              <a:buChar char="•"/>
            </a:pPr>
            <a:endParaRPr lang="es-AR" sz="2000" dirty="0"/>
          </a:p>
          <a:p>
            <a:pPr marL="1178176" lvl="2" indent="-263776">
              <a:buFont typeface="Arial" pitchFamily="34" charset="0"/>
              <a:buChar char="•"/>
            </a:pPr>
            <a:r>
              <a:rPr lang="es-AR" sz="2000" dirty="0"/>
              <a:t>Reducir la tasa de mortalidad específica por enfermedades crónicas del sistema respiratorio por cada 100.000 habitantes de 30 a 69 años.</a:t>
            </a:r>
          </a:p>
        </p:txBody>
      </p:sp>
    </p:spTree>
    <p:extLst>
      <p:ext uri="{BB962C8B-B14F-4D97-AF65-F5344CB8AC3E}">
        <p14:creationId xmlns:p14="http://schemas.microsoft.com/office/powerpoint/2010/main" val="30720718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AD0403E3-6DD8-4216-AE9E-B5BAB4324352}"/>
              </a:ext>
            </a:extLst>
          </p:cNvPr>
          <p:cNvPicPr>
            <a:picLocks noChangeAspect="1"/>
          </p:cNvPicPr>
          <p:nvPr/>
        </p:nvPicPr>
        <p:blipFill rotWithShape="1">
          <a:blip r:embed="rId2"/>
          <a:srcRect l="12500" t="14320" r="13753" b="54543"/>
          <a:stretch/>
        </p:blipFill>
        <p:spPr>
          <a:xfrm>
            <a:off x="502385" y="197619"/>
            <a:ext cx="8734973" cy="2074526"/>
          </a:xfrm>
          <a:prstGeom prst="rect">
            <a:avLst/>
          </a:prstGeom>
          <a:ln w="19050">
            <a:solidFill>
              <a:schemeClr val="tx1"/>
            </a:solidFill>
          </a:ln>
        </p:spPr>
      </p:pic>
      <p:sp>
        <p:nvSpPr>
          <p:cNvPr id="6" name="Subtitle 2">
            <a:extLst>
              <a:ext uri="{FF2B5EF4-FFF2-40B4-BE49-F238E27FC236}">
                <a16:creationId xmlns:a16="http://schemas.microsoft.com/office/drawing/2014/main" xmlns="" id="{2748248B-B5F9-4240-8F78-26E2DE25023A}"/>
              </a:ext>
            </a:extLst>
          </p:cNvPr>
          <p:cNvSpPr txBox="1">
            <a:spLocks/>
          </p:cNvSpPr>
          <p:nvPr/>
        </p:nvSpPr>
        <p:spPr>
          <a:xfrm>
            <a:off x="380283" y="2968069"/>
            <a:ext cx="8979175" cy="1463613"/>
          </a:xfrm>
          <a:prstGeom prst="rect">
            <a:avLst/>
          </a:prstGeom>
        </p:spPr>
        <p:txBody>
          <a:bodyPr vert="horz" lIns="88053" tIns="44027" rIns="88053" bIns="44027"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s-AR" sz="3600" b="1" dirty="0">
                <a:solidFill>
                  <a:schemeClr val="tx1"/>
                </a:solidFill>
              </a:rPr>
              <a:t>Situación actual de las Enfermedades Respiratorias Crónicas</a:t>
            </a:r>
          </a:p>
        </p:txBody>
      </p:sp>
      <p:sp>
        <p:nvSpPr>
          <p:cNvPr id="7" name="TextBox 6">
            <a:extLst>
              <a:ext uri="{FF2B5EF4-FFF2-40B4-BE49-F238E27FC236}">
                <a16:creationId xmlns:a16="http://schemas.microsoft.com/office/drawing/2014/main" xmlns="" id="{DD5FF1F6-432A-4269-9BA9-D717649253C9}"/>
              </a:ext>
            </a:extLst>
          </p:cNvPr>
          <p:cNvSpPr txBox="1"/>
          <p:nvPr/>
        </p:nvSpPr>
        <p:spPr>
          <a:xfrm>
            <a:off x="5874715" y="4431682"/>
            <a:ext cx="3794958" cy="1384995"/>
          </a:xfrm>
          <a:prstGeom prst="rect">
            <a:avLst/>
          </a:prstGeom>
          <a:noFill/>
        </p:spPr>
        <p:txBody>
          <a:bodyPr wrap="square" rtlCol="0">
            <a:spAutoFit/>
          </a:bodyPr>
          <a:lstStyle/>
          <a:p>
            <a:pPr algn="ctr"/>
            <a:r>
              <a:rPr lang="es-AR" sz="1200" b="1" dirty="0"/>
              <a:t>Juan Carlos Bossio</a:t>
            </a:r>
          </a:p>
          <a:p>
            <a:pPr algn="ctr"/>
            <a:r>
              <a:rPr lang="es-AR" sz="1200" dirty="0"/>
              <a:t>Departamento Programas de Salud</a:t>
            </a:r>
          </a:p>
          <a:p>
            <a:pPr algn="ctr"/>
            <a:r>
              <a:rPr lang="es-AR" sz="1200" dirty="0"/>
              <a:t>INER “Emilio Coni” – ANLIS “Carlos G. Malbrán”</a:t>
            </a:r>
          </a:p>
          <a:p>
            <a:pPr algn="ctr"/>
            <a:r>
              <a:rPr lang="es-AR" sz="1200" dirty="0"/>
              <a:t>Ministerio de Salud de la Nación</a:t>
            </a:r>
          </a:p>
          <a:p>
            <a:pPr algn="ctr"/>
            <a:r>
              <a:rPr lang="es-AR" sz="1200" dirty="0">
                <a:hlinkClick r:id="rId3"/>
              </a:rPr>
              <a:t>Jcbossio29</a:t>
            </a:r>
            <a:r>
              <a:rPr lang="en-US" sz="1200" dirty="0">
                <a:hlinkClick r:id="rId3"/>
              </a:rPr>
              <a:t>@gmail.com</a:t>
            </a:r>
            <a:endParaRPr lang="en-US" sz="1200" dirty="0"/>
          </a:p>
          <a:p>
            <a:pPr algn="ctr"/>
            <a:r>
              <a:rPr lang="es-AR" sz="1200" i="1" dirty="0">
                <a:hlinkClick r:id="rId4"/>
              </a:rPr>
              <a:t>www.anlis.gov.ar/iner/</a:t>
            </a:r>
            <a:endParaRPr lang="es-AR" sz="1200" i="1" dirty="0"/>
          </a:p>
          <a:p>
            <a:pPr algn="ctr"/>
            <a:endParaRPr lang="es-AR" sz="1200" dirty="0"/>
          </a:p>
        </p:txBody>
      </p:sp>
      <p:grpSp>
        <p:nvGrpSpPr>
          <p:cNvPr id="10" name="Group 9">
            <a:extLst>
              <a:ext uri="{FF2B5EF4-FFF2-40B4-BE49-F238E27FC236}">
                <a16:creationId xmlns:a16="http://schemas.microsoft.com/office/drawing/2014/main" xmlns="" id="{C1C4DFAC-8222-4B22-A795-63087E1C5FC6}"/>
              </a:ext>
            </a:extLst>
          </p:cNvPr>
          <p:cNvGrpSpPr/>
          <p:nvPr/>
        </p:nvGrpSpPr>
        <p:grpSpPr>
          <a:xfrm>
            <a:off x="158609" y="5982835"/>
            <a:ext cx="9511064" cy="677546"/>
            <a:chOff x="158609" y="5982835"/>
            <a:chExt cx="9511064" cy="677546"/>
          </a:xfrm>
        </p:grpSpPr>
        <p:pic>
          <p:nvPicPr>
            <p:cNvPr id="5" name="Picture 4">
              <a:extLst>
                <a:ext uri="{FF2B5EF4-FFF2-40B4-BE49-F238E27FC236}">
                  <a16:creationId xmlns:a16="http://schemas.microsoft.com/office/drawing/2014/main" xmlns="" id="{7422921A-D485-40B7-889B-62C181ED120E}"/>
                </a:ext>
              </a:extLst>
            </p:cNvPr>
            <p:cNvPicPr>
              <a:picLocks noChangeAspect="1"/>
            </p:cNvPicPr>
            <p:nvPr/>
          </p:nvPicPr>
          <p:blipFill rotWithShape="1">
            <a:blip r:embed="rId5"/>
            <a:srcRect l="30750" t="81612" r="18528" b="10231"/>
            <a:stretch/>
          </p:blipFill>
          <p:spPr>
            <a:xfrm>
              <a:off x="3643868" y="6023018"/>
              <a:ext cx="6025805" cy="545114"/>
            </a:xfrm>
            <a:prstGeom prst="rect">
              <a:avLst/>
            </a:prstGeom>
          </p:spPr>
        </p:pic>
        <p:pic>
          <p:nvPicPr>
            <p:cNvPr id="8" name="Imagen 11" descr="ENCABEZADO-01">
              <a:extLst>
                <a:ext uri="{FF2B5EF4-FFF2-40B4-BE49-F238E27FC236}">
                  <a16:creationId xmlns:a16="http://schemas.microsoft.com/office/drawing/2014/main" xmlns="" id="{77286DDF-CF5A-4E23-9B87-6B12B690F91F}"/>
                </a:ext>
              </a:extLst>
            </p:cNvPr>
            <p:cNvPicPr/>
            <p:nvPr/>
          </p:nvPicPr>
          <p:blipFill rotWithShape="1">
            <a:blip r:embed="rId6" cstate="print">
              <a:extLst>
                <a:ext uri="{28A0092B-C50C-407E-A947-70E740481C1C}">
                  <a14:useLocalDpi xmlns:a14="http://schemas.microsoft.com/office/drawing/2010/main" val="0"/>
                </a:ext>
              </a:extLst>
            </a:blip>
            <a:srcRect l="22173" r="36636"/>
            <a:stretch/>
          </p:blipFill>
          <p:spPr bwMode="auto">
            <a:xfrm>
              <a:off x="990660" y="5982836"/>
              <a:ext cx="2512292" cy="677545"/>
            </a:xfrm>
            <a:prstGeom prst="rect">
              <a:avLst/>
            </a:prstGeom>
            <a:noFill/>
            <a:ln>
              <a:noFill/>
            </a:ln>
          </p:spPr>
        </p:pic>
        <p:pic>
          <p:nvPicPr>
            <p:cNvPr id="9" name="Imagen 11" descr="ENCABEZADO-01">
              <a:extLst>
                <a:ext uri="{FF2B5EF4-FFF2-40B4-BE49-F238E27FC236}">
                  <a16:creationId xmlns:a16="http://schemas.microsoft.com/office/drawing/2014/main" xmlns="" id="{A846312D-343A-4E06-A1E3-B7D26563B3A2}"/>
                </a:ext>
              </a:extLst>
            </p:cNvPr>
            <p:cNvPicPr/>
            <p:nvPr/>
          </p:nvPicPr>
          <p:blipFill rotWithShape="1">
            <a:blip r:embed="rId6" cstate="print">
              <a:extLst>
                <a:ext uri="{28A0092B-C50C-407E-A947-70E740481C1C}">
                  <a14:useLocalDpi xmlns:a14="http://schemas.microsoft.com/office/drawing/2010/main" val="0"/>
                </a:ext>
              </a:extLst>
            </a:blip>
            <a:srcRect l="1" r="88668"/>
            <a:stretch/>
          </p:blipFill>
          <p:spPr bwMode="auto">
            <a:xfrm>
              <a:off x="158609" y="5982835"/>
              <a:ext cx="691135" cy="677545"/>
            </a:xfrm>
            <a:prstGeom prst="rect">
              <a:avLst/>
            </a:prstGeom>
            <a:noFill/>
            <a:ln>
              <a:noFill/>
            </a:ln>
          </p:spPr>
        </p:pic>
      </p:grpSp>
    </p:spTree>
    <p:extLst>
      <p:ext uri="{BB962C8B-B14F-4D97-AF65-F5344CB8AC3E}">
        <p14:creationId xmlns:p14="http://schemas.microsoft.com/office/powerpoint/2010/main" val="410519111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690</TotalTime>
  <Words>2225</Words>
  <Application>Microsoft Office PowerPoint</Application>
  <PresentationFormat>A4 (210 x 297 mm)</PresentationFormat>
  <Paragraphs>334</Paragraphs>
  <Slides>43</Slides>
  <Notes>2</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43</vt:i4>
      </vt:variant>
    </vt:vector>
  </HeadingPairs>
  <TitlesOfParts>
    <vt:vector size="50" baseType="lpstr">
      <vt:lpstr>Aharoni</vt:lpstr>
      <vt:lpstr>Arial</vt:lpstr>
      <vt:lpstr>Arial Black</vt:lpstr>
      <vt:lpstr>Calibri</vt:lpstr>
      <vt:lpstr>Calibri Light</vt:lpstr>
      <vt:lpstr>Times New Roman</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Prevalencia de EPOC en Latinoamérica </vt:lpstr>
      <vt:lpstr>Presentación de PowerPoint</vt:lpstr>
      <vt:lpstr>Subdiagnóstico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Juan Carlos Bossio</dc:creator>
  <cp:lastModifiedBy>Rocio</cp:lastModifiedBy>
  <cp:revision>30</cp:revision>
  <dcterms:created xsi:type="dcterms:W3CDTF">2018-04-26T00:37:17Z</dcterms:created>
  <dcterms:modified xsi:type="dcterms:W3CDTF">2018-05-09T14:44:51Z</dcterms:modified>
</cp:coreProperties>
</file>