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72" r:id="rId2"/>
    <p:sldId id="496" r:id="rId3"/>
    <p:sldId id="498" r:id="rId4"/>
    <p:sldId id="499" r:id="rId5"/>
    <p:sldId id="406" r:id="rId6"/>
    <p:sldId id="497" r:id="rId7"/>
    <p:sldId id="266" r:id="rId8"/>
    <p:sldId id="503" r:id="rId9"/>
    <p:sldId id="492" r:id="rId10"/>
    <p:sldId id="493" r:id="rId11"/>
    <p:sldId id="263" r:id="rId12"/>
    <p:sldId id="401" r:id="rId13"/>
    <p:sldId id="402" r:id="rId14"/>
    <p:sldId id="504" r:id="rId15"/>
    <p:sldId id="260" r:id="rId16"/>
    <p:sldId id="500" r:id="rId17"/>
    <p:sldId id="405" r:id="rId18"/>
    <p:sldId id="494" r:id="rId19"/>
    <p:sldId id="495" r:id="rId20"/>
    <p:sldId id="501" r:id="rId21"/>
    <p:sldId id="367" r:id="rId22"/>
    <p:sldId id="502" r:id="rId23"/>
    <p:sldId id="389" r:id="rId24"/>
    <p:sldId id="505" r:id="rId25"/>
    <p:sldId id="491" r:id="rId2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F1C78-DC98-4216-8AC1-FF712E07BBF4}" type="datetimeFigureOut">
              <a:rPr lang="es-AR" smtClean="0"/>
              <a:t>25/4/2018</a:t>
            </a:fld>
            <a:endParaRPr lang="es-AR"/>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0E52B9-CF72-4657-9363-11D2FB36DA63}" type="slidenum">
              <a:rPr lang="es-AR" smtClean="0"/>
              <a:t>‹Nº›</a:t>
            </a:fld>
            <a:endParaRPr lang="es-AR"/>
          </a:p>
        </p:txBody>
      </p:sp>
    </p:spTree>
    <p:extLst>
      <p:ext uri="{BB962C8B-B14F-4D97-AF65-F5344CB8AC3E}">
        <p14:creationId xmlns:p14="http://schemas.microsoft.com/office/powerpoint/2010/main" val="88338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25/4/2018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3783272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25/4/2018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154370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8ECD5B-0086-4540-8A8F-891A36CBCEC4}" type="datetimeFigureOut">
              <a:rPr lang="es-AR" smtClean="0"/>
              <a:t>25/4/2018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405542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8ECD5B-0086-4540-8A8F-891A36CBCEC4}" type="datetimeFigureOut">
              <a:rPr lang="es-AR" smtClean="0"/>
              <a:t>25/4/2018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325800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8ECD5B-0086-4540-8A8F-891A36CBCEC4}" type="datetimeFigureOut">
              <a:rPr lang="es-AR" smtClean="0"/>
              <a:t>25/4/2018</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543757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8ECD5B-0086-4540-8A8F-891A36CBCEC4}" type="datetimeFigureOut">
              <a:rPr lang="es-AR" smtClean="0"/>
              <a:t>25/4/2018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188888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ECD5B-0086-4540-8A8F-891A36CBCEC4}" type="datetimeFigureOut">
              <a:rPr lang="es-AR" smtClean="0"/>
              <a:t>25/4/2018</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3550807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8ECD5B-0086-4540-8A8F-891A36CBCEC4}" type="datetimeFigureOut">
              <a:rPr lang="es-AR" smtClean="0"/>
              <a:t>25/4/2018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352199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8ECD5B-0086-4540-8A8F-891A36CBCEC4}" type="datetimeFigureOut">
              <a:rPr lang="es-AR" smtClean="0"/>
              <a:t>25/4/2018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364074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25/4/2018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2999672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25/4/2018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‹Nº›</a:t>
            </a:fld>
            <a:endParaRPr lang="es-AR"/>
          </a:p>
        </p:txBody>
      </p:sp>
    </p:spTree>
    <p:extLst>
      <p:ext uri="{BB962C8B-B14F-4D97-AF65-F5344CB8AC3E}">
        <p14:creationId xmlns:p14="http://schemas.microsoft.com/office/powerpoint/2010/main" val="1682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ECD5B-0086-4540-8A8F-891A36CBCEC4}" type="datetimeFigureOut">
              <a:rPr lang="es-AR" smtClean="0"/>
              <a:t>25/4/2018</a:t>
            </a:fld>
            <a:endParaRPr lang="es-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C75E5E-2A50-4202-9391-8FFEB4CCC2B4}" type="slidenum">
              <a:rPr lang="es-AR" smtClean="0"/>
              <a:t>‹Nº›</a:t>
            </a:fld>
            <a:endParaRPr lang="es-AR"/>
          </a:p>
        </p:txBody>
      </p:sp>
    </p:spTree>
    <p:extLst>
      <p:ext uri="{BB962C8B-B14F-4D97-AF65-F5344CB8AC3E}">
        <p14:creationId xmlns:p14="http://schemas.microsoft.com/office/powerpoint/2010/main" val="258164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384497" y="1846743"/>
            <a:ext cx="8979175" cy="1888776"/>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rPr>
              <a:t>Mesa redonda: Iniciativa en TBC pediátrica </a:t>
            </a:r>
            <a:endParaRPr lang="es-AR" sz="1000" b="1" dirty="0">
              <a:solidFill>
                <a:schemeClr val="tx1"/>
              </a:solidFill>
            </a:endParaRPr>
          </a:p>
          <a:p>
            <a:r>
              <a:rPr lang="es-AR" sz="3600" b="1" dirty="0">
                <a:solidFill>
                  <a:schemeClr val="tx1"/>
                </a:solidFill>
              </a:rPr>
              <a:t>Puesta al día en Tuberculosis Pediátrica y Adolescente</a:t>
            </a:r>
          </a:p>
        </p:txBody>
      </p:sp>
      <p:sp>
        <p:nvSpPr>
          <p:cNvPr id="14" name="CuadroTexto 13"/>
          <p:cNvSpPr txBox="1"/>
          <p:nvPr/>
        </p:nvSpPr>
        <p:spPr>
          <a:xfrm>
            <a:off x="537067" y="3892144"/>
            <a:ext cx="8979175" cy="461665"/>
          </a:xfrm>
          <a:prstGeom prst="rect">
            <a:avLst/>
          </a:prstGeom>
          <a:noFill/>
        </p:spPr>
        <p:txBody>
          <a:bodyPr wrap="square" rtlCol="0">
            <a:spAutoFit/>
          </a:bodyPr>
          <a:lstStyle/>
          <a:p>
            <a:pPr algn="ctr"/>
            <a:r>
              <a:rPr lang="es-AR" sz="2400"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874715" y="4431682"/>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Tree>
    <p:extLst>
      <p:ext uri="{BB962C8B-B14F-4D97-AF65-F5344CB8AC3E}">
        <p14:creationId xmlns:p14="http://schemas.microsoft.com/office/powerpoint/2010/main" val="176520142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463412" y="1315896"/>
            <a:ext cx="8979175" cy="949668"/>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000" b="1" dirty="0">
                <a:solidFill>
                  <a:schemeClr val="tx1"/>
                </a:solidFill>
              </a:rPr>
              <a:t>Mesa redonda: Iniciativa en TBC pediátrica </a:t>
            </a:r>
            <a:endParaRPr lang="es-AR" sz="800" b="1" dirty="0">
              <a:solidFill>
                <a:schemeClr val="tx1"/>
              </a:solidFill>
            </a:endParaRPr>
          </a:p>
          <a:p>
            <a:r>
              <a:rPr lang="es-AR" sz="2800" b="1" dirty="0">
                <a:solidFill>
                  <a:schemeClr val="tx1"/>
                </a:solidFill>
              </a:rPr>
              <a:t>Puesta al día en Tuberculosis Pediátrica y Adolescente</a:t>
            </a:r>
          </a:p>
        </p:txBody>
      </p:sp>
      <p:sp>
        <p:nvSpPr>
          <p:cNvPr id="14" name="CuadroTexto 13"/>
          <p:cNvSpPr txBox="1"/>
          <p:nvPr/>
        </p:nvSpPr>
        <p:spPr>
          <a:xfrm>
            <a:off x="537066" y="2217764"/>
            <a:ext cx="8979175" cy="369332"/>
          </a:xfrm>
          <a:prstGeom prst="rect">
            <a:avLst/>
          </a:prstGeom>
          <a:noFill/>
        </p:spPr>
        <p:txBody>
          <a:bodyPr wrap="square" rtlCol="0">
            <a:spAutoFit/>
          </a:bodyPr>
          <a:lstStyle/>
          <a:p>
            <a:pPr algn="ctr"/>
            <a:r>
              <a:rPr lang="es-AR"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920127" y="4684637"/>
            <a:ext cx="3794958" cy="1107996"/>
          </a:xfrm>
          <a:prstGeom prst="rect">
            <a:avLst/>
          </a:prstGeom>
          <a:noFill/>
        </p:spPr>
        <p:txBody>
          <a:bodyPr wrap="square" rtlCol="0">
            <a:spAutoFit/>
          </a:bodyPr>
          <a:lstStyle/>
          <a:p>
            <a:pPr algn="ctr"/>
            <a:r>
              <a:rPr lang="es-AR" sz="1100" b="1" dirty="0"/>
              <a:t>Juan Carlos Bossio</a:t>
            </a:r>
          </a:p>
          <a:p>
            <a:pPr algn="ctr"/>
            <a:r>
              <a:rPr lang="es-AR" sz="1100" dirty="0"/>
              <a:t>Departamento Programas de Salud</a:t>
            </a:r>
          </a:p>
          <a:p>
            <a:pPr algn="ctr"/>
            <a:r>
              <a:rPr lang="es-AR" sz="1100" dirty="0"/>
              <a:t>INER “Emilio Coni” – ANLIS “Carlos G. Malbrán”</a:t>
            </a:r>
          </a:p>
          <a:p>
            <a:pPr algn="ctr"/>
            <a:r>
              <a:rPr lang="es-AR" sz="1100" dirty="0"/>
              <a:t>Ministerio de Salud de la Nación</a:t>
            </a:r>
          </a:p>
          <a:p>
            <a:pPr algn="ctr"/>
            <a:r>
              <a:rPr lang="es-AR" sz="1100" dirty="0">
                <a:hlinkClick r:id="rId5"/>
              </a:rPr>
              <a:t>Jcbossio29</a:t>
            </a:r>
            <a:r>
              <a:rPr lang="en-US" sz="1100" dirty="0">
                <a:hlinkClick r:id="rId5"/>
              </a:rPr>
              <a:t>@gmail.com</a:t>
            </a:r>
            <a:endParaRPr lang="en-US" sz="1100" dirty="0"/>
          </a:p>
          <a:p>
            <a:pPr algn="ctr"/>
            <a:r>
              <a:rPr lang="es-AR" sz="1100" i="1" dirty="0">
                <a:hlinkClick r:id="rId6"/>
              </a:rPr>
              <a:t>www.anlis.gov.ar/iner/</a:t>
            </a:r>
            <a:endParaRPr lang="es-AR" sz="1100" i="1"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
        <p:nvSpPr>
          <p:cNvPr id="16" name="TextBox 15">
            <a:extLst>
              <a:ext uri="{FF2B5EF4-FFF2-40B4-BE49-F238E27FC236}">
                <a16:creationId xmlns:a16="http://schemas.microsoft.com/office/drawing/2014/main" xmlns="" id="{F15EA7E8-27D0-495F-B8FE-7F1A1C1AB1D8}"/>
              </a:ext>
            </a:extLst>
          </p:cNvPr>
          <p:cNvSpPr txBox="1"/>
          <p:nvPr/>
        </p:nvSpPr>
        <p:spPr>
          <a:xfrm>
            <a:off x="1076647" y="3231691"/>
            <a:ext cx="7900012" cy="830997"/>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 PEDIÁTRICA Y ADOLESCENTE</a:t>
            </a:r>
          </a:p>
        </p:txBody>
      </p:sp>
    </p:spTree>
    <p:extLst>
      <p:ext uri="{BB962C8B-B14F-4D97-AF65-F5344CB8AC3E}">
        <p14:creationId xmlns:p14="http://schemas.microsoft.com/office/powerpoint/2010/main" val="2828134449"/>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72CBCC8-8E86-4804-B71B-7402187631DB}"/>
              </a:ext>
            </a:extLst>
          </p:cNvPr>
          <p:cNvSpPr txBox="1"/>
          <p:nvPr/>
        </p:nvSpPr>
        <p:spPr>
          <a:xfrm>
            <a:off x="1002994" y="165219"/>
            <a:ext cx="7900012" cy="646331"/>
          </a:xfrm>
          <a:prstGeom prst="rect">
            <a:avLst/>
          </a:prstGeom>
          <a:noFill/>
        </p:spPr>
        <p:txBody>
          <a:bodyPr wrap="square" rtlCol="0">
            <a:spAutoFit/>
          </a:bodyPr>
          <a:lstStyle/>
          <a:p>
            <a:pPr algn="ctr"/>
            <a:r>
              <a:rPr lang="es-AR" dirty="0">
                <a:latin typeface="Arial Black" panose="020B0A04020102020204" pitchFamily="34" charset="0"/>
              </a:rPr>
              <a:t>NOTIFICACIÓN DE CASOS DE </a:t>
            </a:r>
            <a:r>
              <a:rPr lang="es-AR" b="1" dirty="0">
                <a:latin typeface="Arial Black" panose="020B0A04020102020204" pitchFamily="34" charset="0"/>
              </a:rPr>
              <a:t>TUBERCULOSIS EN ARGENTINA</a:t>
            </a:r>
          </a:p>
        </p:txBody>
      </p:sp>
      <p:sp>
        <p:nvSpPr>
          <p:cNvPr id="6" name="TextBox 5">
            <a:extLst>
              <a:ext uri="{FF2B5EF4-FFF2-40B4-BE49-F238E27FC236}">
                <a16:creationId xmlns:a16="http://schemas.microsoft.com/office/drawing/2014/main" xmlns="" id="{B0712805-83AA-403A-84FF-A9767C9C660D}"/>
              </a:ext>
            </a:extLst>
          </p:cNvPr>
          <p:cNvSpPr txBox="1"/>
          <p:nvPr/>
        </p:nvSpPr>
        <p:spPr>
          <a:xfrm>
            <a:off x="415635" y="844124"/>
            <a:ext cx="9014691" cy="646331"/>
          </a:xfrm>
          <a:prstGeom prst="rect">
            <a:avLst/>
          </a:prstGeom>
          <a:solidFill>
            <a:schemeClr val="accent6">
              <a:lumMod val="60000"/>
              <a:lumOff val="40000"/>
            </a:schemeClr>
          </a:solidFill>
        </p:spPr>
        <p:txBody>
          <a:bodyPr wrap="square" rtlCol="0">
            <a:spAutoFit/>
          </a:bodyPr>
          <a:lstStyle/>
          <a:p>
            <a:pPr algn="ctr"/>
            <a:r>
              <a:rPr lang="es-AR" b="1" dirty="0"/>
              <a:t>Todos los años se notifican en Argentina más de 10.000 casos de tuberculosis; 88,5% son casos pulmonares y 77,9% de los casos pulmonares estudiados son </a:t>
            </a:r>
            <a:r>
              <a:rPr lang="es-AR" b="1" dirty="0" err="1"/>
              <a:t>bacilíferos</a:t>
            </a:r>
            <a:r>
              <a:rPr lang="es-AR" b="1" dirty="0"/>
              <a:t>.</a:t>
            </a:r>
          </a:p>
        </p:txBody>
      </p:sp>
      <p:pic>
        <p:nvPicPr>
          <p:cNvPr id="7" name="Picture 6">
            <a:extLst>
              <a:ext uri="{FF2B5EF4-FFF2-40B4-BE49-F238E27FC236}">
                <a16:creationId xmlns:a16="http://schemas.microsoft.com/office/drawing/2014/main" xmlns="" id="{15CF7378-2730-47CF-9341-D393F1F3B35F}"/>
              </a:ext>
            </a:extLst>
          </p:cNvPr>
          <p:cNvPicPr>
            <a:picLocks noChangeAspect="1"/>
          </p:cNvPicPr>
          <p:nvPr/>
        </p:nvPicPr>
        <p:blipFill>
          <a:blip r:embed="rId2"/>
          <a:stretch>
            <a:fillRect/>
          </a:stretch>
        </p:blipFill>
        <p:spPr>
          <a:xfrm>
            <a:off x="298300" y="1616149"/>
            <a:ext cx="9309399" cy="4855018"/>
          </a:xfrm>
          <a:prstGeom prst="rect">
            <a:avLst/>
          </a:prstGeom>
        </p:spPr>
      </p:pic>
      <p:sp>
        <p:nvSpPr>
          <p:cNvPr id="8" name="TextBox 7">
            <a:extLst>
              <a:ext uri="{FF2B5EF4-FFF2-40B4-BE49-F238E27FC236}">
                <a16:creationId xmlns:a16="http://schemas.microsoft.com/office/drawing/2014/main" xmlns="" id="{39392A3A-2DBA-4466-8C1F-D098B0A57225}"/>
              </a:ext>
            </a:extLst>
          </p:cNvPr>
          <p:cNvSpPr txBox="1"/>
          <p:nvPr/>
        </p:nvSpPr>
        <p:spPr>
          <a:xfrm>
            <a:off x="2142836" y="3796145"/>
            <a:ext cx="840509" cy="369332"/>
          </a:xfrm>
          <a:prstGeom prst="rect">
            <a:avLst/>
          </a:prstGeom>
          <a:solidFill>
            <a:schemeClr val="bg1"/>
          </a:solidFill>
          <a:ln>
            <a:solidFill>
              <a:schemeClr val="tx1"/>
            </a:solidFill>
          </a:ln>
        </p:spPr>
        <p:txBody>
          <a:bodyPr wrap="square" rtlCol="0">
            <a:spAutoFit/>
          </a:bodyPr>
          <a:lstStyle/>
          <a:p>
            <a:pPr algn="ctr"/>
            <a:r>
              <a:rPr lang="es-AR" b="1" dirty="0"/>
              <a:t>11.027</a:t>
            </a:r>
          </a:p>
        </p:txBody>
      </p:sp>
      <p:sp>
        <p:nvSpPr>
          <p:cNvPr id="9" name="TextBox 8">
            <a:extLst>
              <a:ext uri="{FF2B5EF4-FFF2-40B4-BE49-F238E27FC236}">
                <a16:creationId xmlns:a16="http://schemas.microsoft.com/office/drawing/2014/main" xmlns="" id="{93D61AB5-7FC3-411D-B71A-7333F0ACB988}"/>
              </a:ext>
            </a:extLst>
          </p:cNvPr>
          <p:cNvSpPr txBox="1"/>
          <p:nvPr/>
        </p:nvSpPr>
        <p:spPr>
          <a:xfrm>
            <a:off x="4922981" y="3858992"/>
            <a:ext cx="840509" cy="369332"/>
          </a:xfrm>
          <a:prstGeom prst="rect">
            <a:avLst/>
          </a:prstGeom>
          <a:solidFill>
            <a:schemeClr val="bg1"/>
          </a:solidFill>
          <a:ln>
            <a:solidFill>
              <a:schemeClr val="tx1"/>
            </a:solidFill>
          </a:ln>
        </p:spPr>
        <p:txBody>
          <a:bodyPr wrap="square" rtlCol="0">
            <a:spAutoFit/>
          </a:bodyPr>
          <a:lstStyle/>
          <a:p>
            <a:pPr algn="ctr"/>
            <a:r>
              <a:rPr lang="es-AR" b="1" dirty="0"/>
              <a:t>9.759</a:t>
            </a:r>
          </a:p>
        </p:txBody>
      </p:sp>
      <p:sp>
        <p:nvSpPr>
          <p:cNvPr id="10" name="TextBox 9">
            <a:extLst>
              <a:ext uri="{FF2B5EF4-FFF2-40B4-BE49-F238E27FC236}">
                <a16:creationId xmlns:a16="http://schemas.microsoft.com/office/drawing/2014/main" xmlns="" id="{D8886365-E8E1-4C2E-9EAB-D71C0D034134}"/>
              </a:ext>
            </a:extLst>
          </p:cNvPr>
          <p:cNvSpPr txBox="1"/>
          <p:nvPr/>
        </p:nvSpPr>
        <p:spPr>
          <a:xfrm>
            <a:off x="7608026" y="4620992"/>
            <a:ext cx="917138" cy="277122"/>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dirty="0"/>
              <a:t>5.239 BK +</a:t>
            </a:r>
          </a:p>
        </p:txBody>
      </p:sp>
      <p:sp>
        <p:nvSpPr>
          <p:cNvPr id="11" name="TextBox 10">
            <a:extLst>
              <a:ext uri="{FF2B5EF4-FFF2-40B4-BE49-F238E27FC236}">
                <a16:creationId xmlns:a16="http://schemas.microsoft.com/office/drawing/2014/main" xmlns="" id="{B20FC75C-C806-4FE6-8C32-A1FC7B93163A}"/>
              </a:ext>
            </a:extLst>
          </p:cNvPr>
          <p:cNvSpPr txBox="1"/>
          <p:nvPr/>
        </p:nvSpPr>
        <p:spPr>
          <a:xfrm>
            <a:off x="7626499" y="3749933"/>
            <a:ext cx="917138" cy="277122"/>
          </a:xfrm>
          <a:prstGeom prst="rect">
            <a:avLst/>
          </a:prstGeom>
          <a:solidFill>
            <a:schemeClr val="bg1"/>
          </a:solidFill>
          <a:ln>
            <a:solidFill>
              <a:schemeClr val="tx1"/>
            </a:solidFill>
          </a:ln>
        </p:spPr>
        <p:txBody>
          <a:bodyPr wrap="square" rtlCol="0">
            <a:spAutoFit/>
          </a:bodyPr>
          <a:lstStyle/>
          <a:p>
            <a:pPr algn="ctr"/>
            <a:r>
              <a:rPr lang="es-AR" sz="1200" b="1" dirty="0"/>
              <a:t>1.485 BK -</a:t>
            </a:r>
          </a:p>
        </p:txBody>
      </p:sp>
      <p:sp>
        <p:nvSpPr>
          <p:cNvPr id="12" name="TextBox 11">
            <a:extLst>
              <a:ext uri="{FF2B5EF4-FFF2-40B4-BE49-F238E27FC236}">
                <a16:creationId xmlns:a16="http://schemas.microsoft.com/office/drawing/2014/main" xmlns="" id="{B46D3058-B4EB-42B3-85EA-32C5FD6D5D57}"/>
              </a:ext>
            </a:extLst>
          </p:cNvPr>
          <p:cNvSpPr txBox="1"/>
          <p:nvPr/>
        </p:nvSpPr>
        <p:spPr>
          <a:xfrm>
            <a:off x="8691418" y="3205187"/>
            <a:ext cx="1214582" cy="600164"/>
          </a:xfrm>
          <a:prstGeom prst="rect">
            <a:avLst/>
          </a:prstGeom>
          <a:solidFill>
            <a:schemeClr val="bg1"/>
          </a:solidFill>
          <a:ln>
            <a:solidFill>
              <a:schemeClr val="tx1"/>
            </a:solidFill>
          </a:ln>
        </p:spPr>
        <p:txBody>
          <a:bodyPr wrap="square" rtlCol="0">
            <a:spAutoFit/>
          </a:bodyPr>
          <a:lstStyle/>
          <a:p>
            <a:pPr algn="ctr"/>
            <a:r>
              <a:rPr lang="es-AR" sz="1100" b="1" dirty="0"/>
              <a:t>1.083 Sin información</a:t>
            </a:r>
          </a:p>
          <a:p>
            <a:pPr algn="ctr"/>
            <a:r>
              <a:rPr lang="es-AR" sz="1100" b="1" dirty="0"/>
              <a:t>325 No realizado</a:t>
            </a:r>
          </a:p>
        </p:txBody>
      </p:sp>
    </p:spTree>
    <p:extLst>
      <p:ext uri="{BB962C8B-B14F-4D97-AF65-F5344CB8AC3E}">
        <p14:creationId xmlns:p14="http://schemas.microsoft.com/office/powerpoint/2010/main" val="2516885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C9E3F9B-EE4F-41C7-9D02-70C706ABDF25}"/>
              </a:ext>
            </a:extLst>
          </p:cNvPr>
          <p:cNvGrpSpPr>
            <a:grpSpLocks noChangeAspect="1"/>
          </p:cNvGrpSpPr>
          <p:nvPr/>
        </p:nvGrpSpPr>
        <p:grpSpPr>
          <a:xfrm>
            <a:off x="206284" y="599689"/>
            <a:ext cx="9198722" cy="6012000"/>
            <a:chOff x="298300" y="386832"/>
            <a:chExt cx="9309399" cy="6084335"/>
          </a:xfrm>
        </p:grpSpPr>
        <p:pic>
          <p:nvPicPr>
            <p:cNvPr id="4" name="Picture 3">
              <a:extLst>
                <a:ext uri="{FF2B5EF4-FFF2-40B4-BE49-F238E27FC236}">
                  <a16:creationId xmlns:a16="http://schemas.microsoft.com/office/drawing/2014/main" xmlns="" id="{90048D7D-4495-4092-9CBB-07F18E3A92E6}"/>
                </a:ext>
              </a:extLst>
            </p:cNvPr>
            <p:cNvPicPr>
              <a:picLocks noChangeAspect="1"/>
            </p:cNvPicPr>
            <p:nvPr/>
          </p:nvPicPr>
          <p:blipFill>
            <a:blip r:embed="rId2"/>
            <a:stretch>
              <a:fillRect/>
            </a:stretch>
          </p:blipFill>
          <p:spPr>
            <a:xfrm>
              <a:off x="298300" y="386832"/>
              <a:ext cx="9309399" cy="6084335"/>
            </a:xfrm>
            <a:prstGeom prst="rect">
              <a:avLst/>
            </a:prstGeom>
          </p:spPr>
        </p:pic>
        <p:sp>
          <p:nvSpPr>
            <p:cNvPr id="5" name="Oval 4">
              <a:extLst>
                <a:ext uri="{FF2B5EF4-FFF2-40B4-BE49-F238E27FC236}">
                  <a16:creationId xmlns:a16="http://schemas.microsoft.com/office/drawing/2014/main" xmlns="" id="{7675886D-CDBB-4E27-9EAE-3462F56FDFA2}"/>
                </a:ext>
              </a:extLst>
            </p:cNvPr>
            <p:cNvSpPr/>
            <p:nvPr/>
          </p:nvSpPr>
          <p:spPr>
            <a:xfrm>
              <a:off x="1318283" y="2049900"/>
              <a:ext cx="2088405" cy="33377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TextBox 5">
              <a:extLst>
                <a:ext uri="{FF2B5EF4-FFF2-40B4-BE49-F238E27FC236}">
                  <a16:creationId xmlns:a16="http://schemas.microsoft.com/office/drawing/2014/main" xmlns="" id="{D03BB55A-B73F-4EFF-BA8E-F705EEBBDE48}"/>
                </a:ext>
              </a:extLst>
            </p:cNvPr>
            <p:cNvSpPr txBox="1"/>
            <p:nvPr/>
          </p:nvSpPr>
          <p:spPr>
            <a:xfrm>
              <a:off x="1835111" y="1335851"/>
              <a:ext cx="955344" cy="579920"/>
            </a:xfrm>
            <a:prstGeom prst="rect">
              <a:avLst/>
            </a:prstGeom>
            <a:solidFill>
              <a:schemeClr val="bg1"/>
            </a:solidFill>
            <a:ln>
              <a:solidFill>
                <a:schemeClr val="tx1"/>
              </a:solidFill>
            </a:ln>
          </p:spPr>
          <p:txBody>
            <a:bodyPr wrap="square" rtlCol="0">
              <a:spAutoFit/>
            </a:bodyPr>
            <a:lstStyle/>
            <a:p>
              <a:pPr algn="ctr"/>
              <a:r>
                <a:rPr lang="es-AR" sz="900" b="1" dirty="0"/>
                <a:t>Casos pediátricos y adolescentes</a:t>
              </a:r>
            </a:p>
          </p:txBody>
        </p:sp>
      </p:grpSp>
      <p:sp>
        <p:nvSpPr>
          <p:cNvPr id="9" name="TextBox 8">
            <a:extLst>
              <a:ext uri="{FF2B5EF4-FFF2-40B4-BE49-F238E27FC236}">
                <a16:creationId xmlns:a16="http://schemas.microsoft.com/office/drawing/2014/main" xmlns="" id="{EE8AD081-6BDF-461A-A0E1-B4B81FF485AC}"/>
              </a:ext>
            </a:extLst>
          </p:cNvPr>
          <p:cNvSpPr txBox="1"/>
          <p:nvPr/>
        </p:nvSpPr>
        <p:spPr>
          <a:xfrm>
            <a:off x="298300" y="93756"/>
            <a:ext cx="9014691" cy="369332"/>
          </a:xfrm>
          <a:prstGeom prst="rect">
            <a:avLst/>
          </a:prstGeom>
          <a:solidFill>
            <a:schemeClr val="accent6">
              <a:lumMod val="60000"/>
              <a:lumOff val="40000"/>
            </a:schemeClr>
          </a:solidFill>
        </p:spPr>
        <p:txBody>
          <a:bodyPr wrap="square" rtlCol="0">
            <a:spAutoFit/>
          </a:bodyPr>
          <a:lstStyle/>
          <a:p>
            <a:pPr algn="ctr"/>
            <a:r>
              <a:rPr lang="es-AR" b="1" dirty="0"/>
              <a:t>El 51% de los casos notificados son de 20 a 44 años: 5.613 casos en 2017*</a:t>
            </a:r>
          </a:p>
        </p:txBody>
      </p:sp>
    </p:spTree>
    <p:extLst>
      <p:ext uri="{BB962C8B-B14F-4D97-AF65-F5344CB8AC3E}">
        <p14:creationId xmlns:p14="http://schemas.microsoft.com/office/powerpoint/2010/main" val="312180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315ACC4-2F09-40F7-BC83-3FF7A7264E69}"/>
              </a:ext>
            </a:extLst>
          </p:cNvPr>
          <p:cNvPicPr>
            <a:picLocks noChangeAspect="1"/>
          </p:cNvPicPr>
          <p:nvPr/>
        </p:nvPicPr>
        <p:blipFill>
          <a:blip r:embed="rId2"/>
          <a:stretch>
            <a:fillRect/>
          </a:stretch>
        </p:blipFill>
        <p:spPr>
          <a:xfrm>
            <a:off x="298300" y="96151"/>
            <a:ext cx="9309399" cy="6008614"/>
          </a:xfrm>
          <a:prstGeom prst="rect">
            <a:avLst/>
          </a:prstGeom>
        </p:spPr>
      </p:pic>
      <p:sp>
        <p:nvSpPr>
          <p:cNvPr id="3" name="TextBox 2">
            <a:extLst>
              <a:ext uri="{FF2B5EF4-FFF2-40B4-BE49-F238E27FC236}">
                <a16:creationId xmlns:a16="http://schemas.microsoft.com/office/drawing/2014/main" xmlns="" id="{9F6C0A39-94FC-41CD-B552-579AD257F5B6}"/>
              </a:ext>
            </a:extLst>
          </p:cNvPr>
          <p:cNvSpPr txBox="1"/>
          <p:nvPr/>
        </p:nvSpPr>
        <p:spPr>
          <a:xfrm>
            <a:off x="298300" y="6104764"/>
            <a:ext cx="9309399" cy="70788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101191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4AE9CE37-BA35-46BF-BB71-72A77596F1CC}"/>
              </a:ext>
            </a:extLst>
          </p:cNvPr>
          <p:cNvPicPr>
            <a:picLocks noChangeAspect="1"/>
          </p:cNvPicPr>
          <p:nvPr/>
        </p:nvPicPr>
        <p:blipFill>
          <a:blip r:embed="rId2"/>
          <a:stretch>
            <a:fillRect/>
          </a:stretch>
        </p:blipFill>
        <p:spPr>
          <a:xfrm>
            <a:off x="298300" y="157018"/>
            <a:ext cx="9309399" cy="6539346"/>
          </a:xfrm>
          <a:prstGeom prst="rect">
            <a:avLst/>
          </a:prstGeom>
        </p:spPr>
      </p:pic>
      <p:grpSp>
        <p:nvGrpSpPr>
          <p:cNvPr id="24" name="Group 23">
            <a:extLst>
              <a:ext uri="{FF2B5EF4-FFF2-40B4-BE49-F238E27FC236}">
                <a16:creationId xmlns:a16="http://schemas.microsoft.com/office/drawing/2014/main" xmlns="" id="{FFB2E9CE-9B49-4967-A231-3BA5DA4FA13D}"/>
              </a:ext>
            </a:extLst>
          </p:cNvPr>
          <p:cNvGrpSpPr/>
          <p:nvPr/>
        </p:nvGrpSpPr>
        <p:grpSpPr>
          <a:xfrm>
            <a:off x="7703510" y="1037167"/>
            <a:ext cx="1380067" cy="362144"/>
            <a:chOff x="7703510" y="1037167"/>
            <a:chExt cx="1380067" cy="362144"/>
          </a:xfrm>
        </p:grpSpPr>
        <p:sp>
          <p:nvSpPr>
            <p:cNvPr id="13" name="TextBox 1">
              <a:extLst>
                <a:ext uri="{FF2B5EF4-FFF2-40B4-BE49-F238E27FC236}">
                  <a16:creationId xmlns:a16="http://schemas.microsoft.com/office/drawing/2014/main" xmlns="" id="{5E99461A-40C7-435F-8E67-4DECBEC94119}"/>
                </a:ext>
              </a:extLst>
            </p:cNvPr>
            <p:cNvSpPr txBox="1"/>
            <p:nvPr/>
          </p:nvSpPr>
          <p:spPr>
            <a:xfrm>
              <a:off x="7703510" y="1037167"/>
              <a:ext cx="1380067" cy="362144"/>
            </a:xfrm>
            <a:prstGeom prst="rect">
              <a:avLst/>
            </a:prstGeom>
            <a:solidFill>
              <a:schemeClr val="bg1"/>
            </a:solidFill>
            <a:ln>
              <a:solidFill>
                <a:schemeClr val="tx1"/>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s-AR" sz="1800" dirty="0">
                  <a:latin typeface="Arial Black" panose="020B0A04020102020204" pitchFamily="34" charset="0"/>
                </a:rPr>
                <a:t>11,67%</a:t>
              </a:r>
            </a:p>
          </p:txBody>
        </p:sp>
        <p:sp>
          <p:nvSpPr>
            <p:cNvPr id="14" name="Arrow: Down 13">
              <a:extLst>
                <a:ext uri="{FF2B5EF4-FFF2-40B4-BE49-F238E27FC236}">
                  <a16:creationId xmlns:a16="http://schemas.microsoft.com/office/drawing/2014/main" xmlns="" id="{ED4B59CB-4B09-4036-9C0D-041A383262D9}"/>
                </a:ext>
              </a:extLst>
            </p:cNvPr>
            <p:cNvSpPr/>
            <p:nvPr/>
          </p:nvSpPr>
          <p:spPr>
            <a:xfrm flipV="1">
              <a:off x="7737377" y="1101821"/>
              <a:ext cx="296333" cy="21166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grpSp>
      <p:grpSp>
        <p:nvGrpSpPr>
          <p:cNvPr id="21" name="Group 20">
            <a:extLst>
              <a:ext uri="{FF2B5EF4-FFF2-40B4-BE49-F238E27FC236}">
                <a16:creationId xmlns:a16="http://schemas.microsoft.com/office/drawing/2014/main" xmlns="" id="{9E66B5B1-D3B8-4925-959B-5631FDD66D4F}"/>
              </a:ext>
            </a:extLst>
          </p:cNvPr>
          <p:cNvGrpSpPr/>
          <p:nvPr/>
        </p:nvGrpSpPr>
        <p:grpSpPr>
          <a:xfrm>
            <a:off x="1542090" y="1037167"/>
            <a:ext cx="1380067" cy="362144"/>
            <a:chOff x="1542090" y="1037167"/>
            <a:chExt cx="1380067" cy="362144"/>
          </a:xfrm>
        </p:grpSpPr>
        <p:sp>
          <p:nvSpPr>
            <p:cNvPr id="15" name="TextBox 1">
              <a:extLst>
                <a:ext uri="{FF2B5EF4-FFF2-40B4-BE49-F238E27FC236}">
                  <a16:creationId xmlns:a16="http://schemas.microsoft.com/office/drawing/2014/main" xmlns="" id="{0C4E338A-EBE9-4CAC-A2FF-C81F286A32D6}"/>
                </a:ext>
              </a:extLst>
            </p:cNvPr>
            <p:cNvSpPr txBox="1"/>
            <p:nvPr/>
          </p:nvSpPr>
          <p:spPr>
            <a:xfrm>
              <a:off x="1542090" y="1037167"/>
              <a:ext cx="1380067" cy="362144"/>
            </a:xfrm>
            <a:prstGeom prst="rect">
              <a:avLst/>
            </a:prstGeom>
            <a:solidFill>
              <a:schemeClr val="bg1"/>
            </a:solidFill>
            <a:ln>
              <a:solidFill>
                <a:schemeClr val="tx1"/>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s-AR" sz="1800" dirty="0">
                  <a:latin typeface="Arial Black" panose="020B0A04020102020204" pitchFamily="34" charset="0"/>
                </a:rPr>
                <a:t>6,43%</a:t>
              </a:r>
            </a:p>
          </p:txBody>
        </p:sp>
        <p:sp>
          <p:nvSpPr>
            <p:cNvPr id="16" name="Arrow: Down 15">
              <a:extLst>
                <a:ext uri="{FF2B5EF4-FFF2-40B4-BE49-F238E27FC236}">
                  <a16:creationId xmlns:a16="http://schemas.microsoft.com/office/drawing/2014/main" xmlns="" id="{669DDE88-3D3D-472D-9194-7C6C9C27D546}"/>
                </a:ext>
              </a:extLst>
            </p:cNvPr>
            <p:cNvSpPr/>
            <p:nvPr/>
          </p:nvSpPr>
          <p:spPr>
            <a:xfrm flipV="1">
              <a:off x="1575957" y="1101821"/>
              <a:ext cx="296333" cy="21166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grpSp>
      <p:grpSp>
        <p:nvGrpSpPr>
          <p:cNvPr id="22" name="Group 21">
            <a:extLst>
              <a:ext uri="{FF2B5EF4-FFF2-40B4-BE49-F238E27FC236}">
                <a16:creationId xmlns:a16="http://schemas.microsoft.com/office/drawing/2014/main" xmlns="" id="{E8DF5B1F-4B0A-4383-9BBF-4610BE411185}"/>
              </a:ext>
            </a:extLst>
          </p:cNvPr>
          <p:cNvGrpSpPr/>
          <p:nvPr/>
        </p:nvGrpSpPr>
        <p:grpSpPr>
          <a:xfrm>
            <a:off x="3595897" y="1037167"/>
            <a:ext cx="1380067" cy="362144"/>
            <a:chOff x="3597950" y="1037167"/>
            <a:chExt cx="1380067" cy="362144"/>
          </a:xfrm>
        </p:grpSpPr>
        <p:sp>
          <p:nvSpPr>
            <p:cNvPr id="17" name="TextBox 1">
              <a:extLst>
                <a:ext uri="{FF2B5EF4-FFF2-40B4-BE49-F238E27FC236}">
                  <a16:creationId xmlns:a16="http://schemas.microsoft.com/office/drawing/2014/main" xmlns="" id="{E950C37F-2B9D-4208-8523-2C7D209DBCB7}"/>
                </a:ext>
              </a:extLst>
            </p:cNvPr>
            <p:cNvSpPr txBox="1"/>
            <p:nvPr/>
          </p:nvSpPr>
          <p:spPr>
            <a:xfrm>
              <a:off x="3597950" y="1037167"/>
              <a:ext cx="1380067" cy="362144"/>
            </a:xfrm>
            <a:prstGeom prst="rect">
              <a:avLst/>
            </a:prstGeom>
            <a:solidFill>
              <a:schemeClr val="bg1"/>
            </a:solidFill>
            <a:ln>
              <a:solidFill>
                <a:schemeClr val="tx1"/>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s-AR" sz="1800" dirty="0">
                  <a:latin typeface="Arial Black" panose="020B0A04020102020204" pitchFamily="34" charset="0"/>
                </a:rPr>
                <a:t>0,52%</a:t>
              </a:r>
            </a:p>
          </p:txBody>
        </p:sp>
        <p:sp>
          <p:nvSpPr>
            <p:cNvPr id="18" name="Arrow: Down 17">
              <a:extLst>
                <a:ext uri="{FF2B5EF4-FFF2-40B4-BE49-F238E27FC236}">
                  <a16:creationId xmlns:a16="http://schemas.microsoft.com/office/drawing/2014/main" xmlns="" id="{1AD4E664-371B-43EC-A85A-BDF3D22D415A}"/>
                </a:ext>
              </a:extLst>
            </p:cNvPr>
            <p:cNvSpPr/>
            <p:nvPr/>
          </p:nvSpPr>
          <p:spPr>
            <a:xfrm flipV="1">
              <a:off x="3631817" y="1101821"/>
              <a:ext cx="296333" cy="21166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grpSp>
      <p:grpSp>
        <p:nvGrpSpPr>
          <p:cNvPr id="23" name="Group 22">
            <a:extLst>
              <a:ext uri="{FF2B5EF4-FFF2-40B4-BE49-F238E27FC236}">
                <a16:creationId xmlns:a16="http://schemas.microsoft.com/office/drawing/2014/main" xmlns="" id="{663146F1-4E55-48D9-8279-E77BB83123EE}"/>
              </a:ext>
            </a:extLst>
          </p:cNvPr>
          <p:cNvGrpSpPr/>
          <p:nvPr/>
        </p:nvGrpSpPr>
        <p:grpSpPr>
          <a:xfrm>
            <a:off x="5649704" y="1037167"/>
            <a:ext cx="1380067" cy="362144"/>
            <a:chOff x="5638032" y="1037167"/>
            <a:chExt cx="1380067" cy="362144"/>
          </a:xfrm>
        </p:grpSpPr>
        <p:sp>
          <p:nvSpPr>
            <p:cNvPr id="19" name="TextBox 1">
              <a:extLst>
                <a:ext uri="{FF2B5EF4-FFF2-40B4-BE49-F238E27FC236}">
                  <a16:creationId xmlns:a16="http://schemas.microsoft.com/office/drawing/2014/main" xmlns="" id="{E3F8E0EF-4E03-4E42-8B41-FED4BF96E4E0}"/>
                </a:ext>
              </a:extLst>
            </p:cNvPr>
            <p:cNvSpPr txBox="1"/>
            <p:nvPr/>
          </p:nvSpPr>
          <p:spPr>
            <a:xfrm>
              <a:off x="5638032" y="1037167"/>
              <a:ext cx="1380067" cy="362144"/>
            </a:xfrm>
            <a:prstGeom prst="rect">
              <a:avLst/>
            </a:prstGeom>
            <a:solidFill>
              <a:schemeClr val="bg1"/>
            </a:solidFill>
            <a:ln>
              <a:solidFill>
                <a:schemeClr val="tx1"/>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s-AR" sz="1800" dirty="0">
                  <a:latin typeface="Arial Black" panose="020B0A04020102020204" pitchFamily="34" charset="0"/>
                </a:rPr>
                <a:t>18,59%</a:t>
              </a:r>
            </a:p>
          </p:txBody>
        </p:sp>
        <p:sp>
          <p:nvSpPr>
            <p:cNvPr id="20" name="Arrow: Down 19">
              <a:extLst>
                <a:ext uri="{FF2B5EF4-FFF2-40B4-BE49-F238E27FC236}">
                  <a16:creationId xmlns:a16="http://schemas.microsoft.com/office/drawing/2014/main" xmlns="" id="{839EAC27-8D89-4830-A157-252F4B7BFB07}"/>
                </a:ext>
              </a:extLst>
            </p:cNvPr>
            <p:cNvSpPr/>
            <p:nvPr/>
          </p:nvSpPr>
          <p:spPr>
            <a:xfrm flipV="1">
              <a:off x="5671899" y="1101821"/>
              <a:ext cx="296333" cy="21166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AR"/>
            </a:p>
          </p:txBody>
        </p:sp>
      </p:grpSp>
    </p:spTree>
    <p:extLst>
      <p:ext uri="{BB962C8B-B14F-4D97-AF65-F5344CB8AC3E}">
        <p14:creationId xmlns:p14="http://schemas.microsoft.com/office/powerpoint/2010/main" val="238022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FE6B44FE-23D2-4701-BC4E-17F1B45E1F6D}"/>
              </a:ext>
            </a:extLst>
          </p:cNvPr>
          <p:cNvPicPr>
            <a:picLocks noChangeAspect="1"/>
          </p:cNvPicPr>
          <p:nvPr/>
        </p:nvPicPr>
        <p:blipFill>
          <a:blip r:embed="rId2"/>
          <a:stretch>
            <a:fillRect/>
          </a:stretch>
        </p:blipFill>
        <p:spPr>
          <a:xfrm>
            <a:off x="298300" y="1786867"/>
            <a:ext cx="8578192" cy="4228755"/>
          </a:xfrm>
          <a:prstGeom prst="rect">
            <a:avLst/>
          </a:prstGeom>
        </p:spPr>
      </p:pic>
      <p:sp>
        <p:nvSpPr>
          <p:cNvPr id="3" name="Rectángulo 2">
            <a:extLst>
              <a:ext uri="{FF2B5EF4-FFF2-40B4-BE49-F238E27FC236}">
                <a16:creationId xmlns:a16="http://schemas.microsoft.com/office/drawing/2014/main" xmlns="" id="{6BDA216A-D150-4F8F-9DB7-540BE7F8E637}"/>
              </a:ext>
            </a:extLst>
          </p:cNvPr>
          <p:cNvSpPr/>
          <p:nvPr/>
        </p:nvSpPr>
        <p:spPr>
          <a:xfrm>
            <a:off x="298300" y="1211709"/>
            <a:ext cx="9310092" cy="592470"/>
          </a:xfrm>
          <a:prstGeom prst="rect">
            <a:avLst/>
          </a:prstGeom>
        </p:spPr>
        <p:txBody>
          <a:bodyPr wrap="square">
            <a:spAutoFit/>
          </a:bodyPr>
          <a:lstStyle/>
          <a:p>
            <a:r>
              <a:rPr lang="es-ES" sz="1625" b="1" dirty="0">
                <a:solidFill>
                  <a:schemeClr val="tx1">
                    <a:lumMod val="65000"/>
                    <a:lumOff val="35000"/>
                  </a:schemeClr>
                </a:solidFill>
              </a:rPr>
              <a:t>Tasa por 100.000 habitantes y número de casos de TB en el grupo de nuevos y recaídas.</a:t>
            </a:r>
          </a:p>
          <a:p>
            <a:r>
              <a:rPr lang="es-AR" sz="1625" b="1" dirty="0">
                <a:solidFill>
                  <a:schemeClr val="tx1">
                    <a:lumMod val="65000"/>
                    <a:lumOff val="35000"/>
                  </a:schemeClr>
                </a:solidFill>
              </a:rPr>
              <a:t>Argentina, 1980-2016.</a:t>
            </a:r>
          </a:p>
        </p:txBody>
      </p:sp>
      <p:sp>
        <p:nvSpPr>
          <p:cNvPr id="6" name="TextBox 5">
            <a:extLst>
              <a:ext uri="{FF2B5EF4-FFF2-40B4-BE49-F238E27FC236}">
                <a16:creationId xmlns:a16="http://schemas.microsoft.com/office/drawing/2014/main" xmlns="" id="{13264C7E-29A3-4EBA-A467-BE777E67C1DA}"/>
              </a:ext>
            </a:extLst>
          </p:cNvPr>
          <p:cNvSpPr txBox="1"/>
          <p:nvPr/>
        </p:nvSpPr>
        <p:spPr>
          <a:xfrm>
            <a:off x="298300" y="6245974"/>
            <a:ext cx="9309399" cy="55399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p:txBody>
      </p:sp>
      <p:sp>
        <p:nvSpPr>
          <p:cNvPr id="7" name="TextBox 6">
            <a:extLst>
              <a:ext uri="{FF2B5EF4-FFF2-40B4-BE49-F238E27FC236}">
                <a16:creationId xmlns:a16="http://schemas.microsoft.com/office/drawing/2014/main" xmlns="" id="{B90845A3-C6B7-4D52-B802-DE580BF54E4B}"/>
              </a:ext>
            </a:extLst>
          </p:cNvPr>
          <p:cNvSpPr txBox="1"/>
          <p:nvPr/>
        </p:nvSpPr>
        <p:spPr>
          <a:xfrm>
            <a:off x="445653" y="58028"/>
            <a:ext cx="9014691" cy="923330"/>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notificación de casos de tuberculosis de todas las edades fue al descenso pero la variación anual promedio de la tasa fue diferente a lo largo de todo el período 1980-2016</a:t>
            </a:r>
          </a:p>
        </p:txBody>
      </p:sp>
    </p:spTree>
    <p:extLst>
      <p:ext uri="{BB962C8B-B14F-4D97-AF65-F5344CB8AC3E}">
        <p14:creationId xmlns:p14="http://schemas.microsoft.com/office/powerpoint/2010/main" val="3933374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2AEF2C3-8962-48AC-A081-06B2AC3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998" y="58028"/>
            <a:ext cx="8880000" cy="6660000"/>
          </a:xfrm>
          <a:prstGeom prst="rect">
            <a:avLst/>
          </a:prstGeom>
        </p:spPr>
      </p:pic>
      <p:sp>
        <p:nvSpPr>
          <p:cNvPr id="6" name="TextBox 5">
            <a:extLst>
              <a:ext uri="{FF2B5EF4-FFF2-40B4-BE49-F238E27FC236}">
                <a16:creationId xmlns:a16="http://schemas.microsoft.com/office/drawing/2014/main" xmlns="" id="{C54D8699-BD45-482A-A9F2-E8B16539307F}"/>
              </a:ext>
            </a:extLst>
          </p:cNvPr>
          <p:cNvSpPr txBox="1"/>
          <p:nvPr/>
        </p:nvSpPr>
        <p:spPr>
          <a:xfrm>
            <a:off x="7352145" y="1794464"/>
            <a:ext cx="2339108" cy="1754326"/>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notificación de casos de tuberculosis de todas las edades fue estable a partir de 2012 y hasta 2017*</a:t>
            </a:r>
          </a:p>
        </p:txBody>
      </p:sp>
      <p:sp>
        <p:nvSpPr>
          <p:cNvPr id="7" name="TextBox 6">
            <a:extLst>
              <a:ext uri="{FF2B5EF4-FFF2-40B4-BE49-F238E27FC236}">
                <a16:creationId xmlns:a16="http://schemas.microsoft.com/office/drawing/2014/main" xmlns="" id="{E8F27DB7-AB51-408C-B56A-608CF81B8A74}"/>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3800578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62BE9AE-7214-4DFC-80FC-C6BF2372C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xmlns="" id="{CBD74E99-FC75-4601-8B25-F68B0A3D2CD4}"/>
              </a:ext>
            </a:extLst>
          </p:cNvPr>
          <p:cNvSpPr txBox="1"/>
          <p:nvPr/>
        </p:nvSpPr>
        <p:spPr>
          <a:xfrm>
            <a:off x="7352145" y="1794464"/>
            <a:ext cx="2339108" cy="2031325"/>
          </a:xfrm>
          <a:prstGeom prst="rect">
            <a:avLst/>
          </a:prstGeom>
          <a:solidFill>
            <a:schemeClr val="accent6">
              <a:lumMod val="60000"/>
              <a:lumOff val="40000"/>
            </a:schemeClr>
          </a:solidFill>
        </p:spPr>
        <p:txBody>
          <a:bodyPr wrap="square" rtlCol="0">
            <a:spAutoFit/>
          </a:bodyPr>
          <a:lstStyle/>
          <a:p>
            <a:pPr algn="ctr"/>
            <a:r>
              <a:rPr lang="en-US" b="1" dirty="0"/>
              <a:t>En </a:t>
            </a:r>
            <a:r>
              <a:rPr lang="en-US" b="1" dirty="0" err="1"/>
              <a:t>menores</a:t>
            </a:r>
            <a:r>
              <a:rPr lang="en-US" b="1" dirty="0"/>
              <a:t> de 15 </a:t>
            </a:r>
            <a:r>
              <a:rPr lang="en-US" b="1" dirty="0" err="1"/>
              <a:t>años</a:t>
            </a:r>
            <a:r>
              <a:rPr lang="en-US" b="1" dirty="0"/>
              <a:t>, l</a:t>
            </a:r>
            <a:r>
              <a:rPr lang="es-AR" b="1" dirty="0"/>
              <a:t>a tendencia de la notificación de casos de tuberculosis fue estable a partir de 2010 y hasta el año 2017*</a:t>
            </a:r>
          </a:p>
        </p:txBody>
      </p:sp>
      <p:sp>
        <p:nvSpPr>
          <p:cNvPr id="5" name="TextBox 4">
            <a:extLst>
              <a:ext uri="{FF2B5EF4-FFF2-40B4-BE49-F238E27FC236}">
                <a16:creationId xmlns:a16="http://schemas.microsoft.com/office/drawing/2014/main" xmlns="" id="{0C39B254-ED93-46B2-AB77-E291E1C000E7}"/>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217426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A339357-BD4D-4087-92FB-7B3F81C76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xmlns="" id="{70C67616-7A41-4CBB-9D69-C5C7D96861EE}"/>
              </a:ext>
            </a:extLst>
          </p:cNvPr>
          <p:cNvSpPr txBox="1"/>
          <p:nvPr/>
        </p:nvSpPr>
        <p:spPr>
          <a:xfrm>
            <a:off x="7352145" y="1794464"/>
            <a:ext cx="2339108" cy="2308324"/>
          </a:xfrm>
          <a:prstGeom prst="rect">
            <a:avLst/>
          </a:prstGeom>
          <a:solidFill>
            <a:schemeClr val="accent6">
              <a:lumMod val="60000"/>
              <a:lumOff val="40000"/>
            </a:schemeClr>
          </a:solidFill>
        </p:spPr>
        <p:txBody>
          <a:bodyPr wrap="square" rtlCol="0">
            <a:spAutoFit/>
          </a:bodyPr>
          <a:lstStyle/>
          <a:p>
            <a:pPr algn="ctr"/>
            <a:r>
              <a:rPr lang="en-US" b="1" dirty="0"/>
              <a:t>En </a:t>
            </a:r>
            <a:r>
              <a:rPr lang="en-US" b="1" dirty="0" err="1"/>
              <a:t>los</a:t>
            </a:r>
            <a:r>
              <a:rPr lang="en-US" b="1" dirty="0"/>
              <a:t> adolescents de 15 a 19 </a:t>
            </a:r>
            <a:r>
              <a:rPr lang="en-US" b="1" dirty="0" err="1"/>
              <a:t>años</a:t>
            </a:r>
            <a:r>
              <a:rPr lang="en-US" b="1" dirty="0"/>
              <a:t>, l</a:t>
            </a:r>
            <a:r>
              <a:rPr lang="es-AR" b="1" dirty="0"/>
              <a:t>a tendencia de la notificación de casos de tuberculosis fue estable a partir de 1999 y hasta el año 2017*</a:t>
            </a:r>
          </a:p>
        </p:txBody>
      </p:sp>
      <p:sp>
        <p:nvSpPr>
          <p:cNvPr id="5" name="TextBox 4">
            <a:extLst>
              <a:ext uri="{FF2B5EF4-FFF2-40B4-BE49-F238E27FC236}">
                <a16:creationId xmlns:a16="http://schemas.microsoft.com/office/drawing/2014/main" xmlns="" id="{C0848693-E43F-4F24-ADAA-BB95C78BF8C5}"/>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293238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0EFB0E64-3004-456E-AC9F-37FB98CC258A}"/>
              </a:ext>
            </a:extLst>
          </p:cNvPr>
          <p:cNvPicPr>
            <a:picLocks noChangeAspect="1"/>
          </p:cNvPicPr>
          <p:nvPr/>
        </p:nvPicPr>
        <p:blipFill rotWithShape="1">
          <a:blip r:embed="rId2"/>
          <a:srcRect l="-962" r="962" b="2457"/>
          <a:stretch/>
        </p:blipFill>
        <p:spPr>
          <a:xfrm>
            <a:off x="178590" y="1166403"/>
            <a:ext cx="7225815" cy="3541572"/>
          </a:xfrm>
          <a:prstGeom prst="rect">
            <a:avLst/>
          </a:prstGeom>
        </p:spPr>
      </p:pic>
      <p:sp>
        <p:nvSpPr>
          <p:cNvPr id="4" name="Rectángulo 3">
            <a:extLst>
              <a:ext uri="{FF2B5EF4-FFF2-40B4-BE49-F238E27FC236}">
                <a16:creationId xmlns:a16="http://schemas.microsoft.com/office/drawing/2014/main" xmlns="" id="{2A4199E6-FF59-4BD3-89AC-38411F8D5BDC}"/>
              </a:ext>
            </a:extLst>
          </p:cNvPr>
          <p:cNvSpPr/>
          <p:nvPr/>
        </p:nvSpPr>
        <p:spPr>
          <a:xfrm>
            <a:off x="193909" y="772572"/>
            <a:ext cx="8951747" cy="342401"/>
          </a:xfrm>
          <a:prstGeom prst="rect">
            <a:avLst/>
          </a:prstGeom>
        </p:spPr>
        <p:txBody>
          <a:bodyPr wrap="square">
            <a:spAutoFit/>
          </a:bodyPr>
          <a:lstStyle/>
          <a:p>
            <a:r>
              <a:rPr lang="es-ES" sz="1625" b="1" dirty="0">
                <a:solidFill>
                  <a:schemeClr val="tx1">
                    <a:lumMod val="65000"/>
                    <a:lumOff val="35000"/>
                  </a:schemeClr>
                </a:solidFill>
              </a:rPr>
              <a:t>Tasas de TB entre los casos nuevos y recaídas por jurisdicción de residencia. Argentina, 2016.</a:t>
            </a:r>
            <a:endParaRPr lang="es-AR" sz="1625" b="1" dirty="0">
              <a:solidFill>
                <a:schemeClr val="tx1">
                  <a:lumMod val="65000"/>
                  <a:lumOff val="35000"/>
                </a:schemeClr>
              </a:solidFill>
            </a:endParaRPr>
          </a:p>
        </p:txBody>
      </p:sp>
      <p:pic>
        <p:nvPicPr>
          <p:cNvPr id="5" name="Imagen 4">
            <a:extLst>
              <a:ext uri="{FF2B5EF4-FFF2-40B4-BE49-F238E27FC236}">
                <a16:creationId xmlns:a16="http://schemas.microsoft.com/office/drawing/2014/main" xmlns="" id="{773F79FA-5396-4A66-B501-407E95C54FB3}"/>
              </a:ext>
            </a:extLst>
          </p:cNvPr>
          <p:cNvPicPr>
            <a:picLocks noChangeAspect="1"/>
          </p:cNvPicPr>
          <p:nvPr/>
        </p:nvPicPr>
        <p:blipFill rotWithShape="1">
          <a:blip r:embed="rId3"/>
          <a:srcRect t="1185"/>
          <a:stretch/>
        </p:blipFill>
        <p:spPr>
          <a:xfrm>
            <a:off x="7484929" y="1405762"/>
            <a:ext cx="2393354" cy="4577056"/>
          </a:xfrm>
          <a:prstGeom prst="rect">
            <a:avLst/>
          </a:prstGeom>
        </p:spPr>
      </p:pic>
      <p:sp>
        <p:nvSpPr>
          <p:cNvPr id="2" name="Rectángulo 1">
            <a:extLst>
              <a:ext uri="{FF2B5EF4-FFF2-40B4-BE49-F238E27FC236}">
                <a16:creationId xmlns:a16="http://schemas.microsoft.com/office/drawing/2014/main" xmlns="" id="{6BD148F2-5C48-4E0F-A37D-564ADE7639FB}"/>
              </a:ext>
            </a:extLst>
          </p:cNvPr>
          <p:cNvSpPr/>
          <p:nvPr/>
        </p:nvSpPr>
        <p:spPr>
          <a:xfrm>
            <a:off x="395559" y="4897569"/>
            <a:ext cx="3340017" cy="1092607"/>
          </a:xfrm>
          <a:prstGeom prst="rect">
            <a:avLst/>
          </a:prstGeom>
        </p:spPr>
        <p:txBody>
          <a:bodyPr wrap="square">
            <a:spAutoFit/>
          </a:bodyPr>
          <a:lstStyle/>
          <a:p>
            <a:r>
              <a:rPr lang="es-ES" sz="1625" b="1" i="1" dirty="0">
                <a:latin typeface="Montserrat-Regular"/>
              </a:rPr>
              <a:t>“….la tasa mas alta fue 7,5</a:t>
            </a:r>
          </a:p>
          <a:p>
            <a:r>
              <a:rPr lang="es-ES" sz="1625" b="1" i="1" dirty="0">
                <a:latin typeface="Montserrat-Regular"/>
              </a:rPr>
              <a:t>veces mayor que la menor y 2,3 veces mayor que la tasa del total del país…”</a:t>
            </a:r>
            <a:endParaRPr lang="es-AR" sz="1625" b="1" i="1" dirty="0"/>
          </a:p>
        </p:txBody>
      </p:sp>
      <p:sp>
        <p:nvSpPr>
          <p:cNvPr id="6" name="Rectángulo 5">
            <a:extLst>
              <a:ext uri="{FF2B5EF4-FFF2-40B4-BE49-F238E27FC236}">
                <a16:creationId xmlns:a16="http://schemas.microsoft.com/office/drawing/2014/main" xmlns="" id="{68EA3E69-9636-4306-8391-C06C34FEB385}"/>
              </a:ext>
            </a:extLst>
          </p:cNvPr>
          <p:cNvSpPr/>
          <p:nvPr/>
        </p:nvSpPr>
        <p:spPr>
          <a:xfrm>
            <a:off x="3992971" y="4805657"/>
            <a:ext cx="3770180" cy="1092607"/>
          </a:xfrm>
          <a:prstGeom prst="rect">
            <a:avLst/>
          </a:prstGeom>
        </p:spPr>
        <p:txBody>
          <a:bodyPr wrap="square">
            <a:spAutoFit/>
          </a:bodyPr>
          <a:lstStyle/>
          <a:p>
            <a:r>
              <a:rPr lang="es-AR" sz="1625" b="1" i="1" dirty="0">
                <a:latin typeface="Montserrat-Regular"/>
              </a:rPr>
              <a:t>“…Buenos Aires notificó casi </a:t>
            </a:r>
            <a:r>
              <a:rPr lang="es-ES" sz="1625" b="1" i="1" dirty="0">
                <a:latin typeface="Montserrat-Regular"/>
              </a:rPr>
              <a:t>la mitad (48,9%) del total de casos nuevos y recaídas y el 72,9% de los con tratamiento previo...”</a:t>
            </a:r>
            <a:endParaRPr lang="es-AR" sz="1625" b="1" i="1" dirty="0"/>
          </a:p>
        </p:txBody>
      </p:sp>
    </p:spTree>
    <p:extLst>
      <p:ext uri="{BB962C8B-B14F-4D97-AF65-F5344CB8AC3E}">
        <p14:creationId xmlns:p14="http://schemas.microsoft.com/office/powerpoint/2010/main" val="759944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3AE2F08D-EBEC-462E-A54A-257EFC1FBDB2}"/>
              </a:ext>
            </a:extLst>
          </p:cNvPr>
          <p:cNvPicPr>
            <a:picLocks noChangeAspect="1"/>
          </p:cNvPicPr>
          <p:nvPr/>
        </p:nvPicPr>
        <p:blipFill>
          <a:blip r:embed="rId2"/>
          <a:stretch>
            <a:fillRect/>
          </a:stretch>
        </p:blipFill>
        <p:spPr>
          <a:xfrm>
            <a:off x="298300" y="174396"/>
            <a:ext cx="9309399" cy="6084335"/>
          </a:xfrm>
          <a:prstGeom prst="rect">
            <a:avLst/>
          </a:prstGeom>
        </p:spPr>
      </p:pic>
      <p:sp>
        <p:nvSpPr>
          <p:cNvPr id="3" name="TextBox 2">
            <a:extLst>
              <a:ext uri="{FF2B5EF4-FFF2-40B4-BE49-F238E27FC236}">
                <a16:creationId xmlns:a16="http://schemas.microsoft.com/office/drawing/2014/main" xmlns="" id="{6D624EF9-7832-4B95-AC80-EEEB6F502511}"/>
              </a:ext>
            </a:extLst>
          </p:cNvPr>
          <p:cNvSpPr txBox="1"/>
          <p:nvPr/>
        </p:nvSpPr>
        <p:spPr>
          <a:xfrm>
            <a:off x="298300" y="6268105"/>
            <a:ext cx="9309399" cy="430887"/>
          </a:xfrm>
          <a:prstGeom prst="rect">
            <a:avLst/>
          </a:prstGeom>
          <a:noFill/>
        </p:spPr>
        <p:txBody>
          <a:bodyPr wrap="square" rtlCol="0">
            <a:spAutoFit/>
          </a:bodyPr>
          <a:lstStyle/>
          <a:p>
            <a:r>
              <a:rPr lang="es-AR" sz="1100" dirty="0"/>
              <a:t>* Casos notificados en 2017 y registrados en el Sistema hasta el 2 de abril de 2018. La comparación con los casos notificados en 2016 se realiza con los casos registrados en el Sistema hasta el 2 de abril de 2017.</a:t>
            </a:r>
          </a:p>
        </p:txBody>
      </p:sp>
      <p:sp>
        <p:nvSpPr>
          <p:cNvPr id="4" name="TextBox 3">
            <a:extLst>
              <a:ext uri="{FF2B5EF4-FFF2-40B4-BE49-F238E27FC236}">
                <a16:creationId xmlns:a16="http://schemas.microsoft.com/office/drawing/2014/main" xmlns="" id="{ECEF02C9-E88D-44DC-A97D-2342743D3CD2}"/>
              </a:ext>
            </a:extLst>
          </p:cNvPr>
          <p:cNvSpPr txBox="1"/>
          <p:nvPr/>
        </p:nvSpPr>
        <p:spPr>
          <a:xfrm>
            <a:off x="7873233" y="414603"/>
            <a:ext cx="245531" cy="369332"/>
          </a:xfrm>
          <a:prstGeom prst="rect">
            <a:avLst/>
          </a:prstGeom>
          <a:noFill/>
        </p:spPr>
        <p:txBody>
          <a:bodyPr wrap="square" rtlCol="0">
            <a:spAutoFit/>
          </a:bodyPr>
          <a:lstStyle/>
          <a:p>
            <a:r>
              <a:rPr lang="en-US" dirty="0"/>
              <a:t>*</a:t>
            </a:r>
            <a:endParaRPr lang="es-AR" dirty="0"/>
          </a:p>
        </p:txBody>
      </p:sp>
    </p:spTree>
    <p:extLst>
      <p:ext uri="{BB962C8B-B14F-4D97-AF65-F5344CB8AC3E}">
        <p14:creationId xmlns:p14="http://schemas.microsoft.com/office/powerpoint/2010/main" val="4137584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84046115-56F6-4DF3-AC66-2161DDADB7B4}"/>
              </a:ext>
            </a:extLst>
          </p:cNvPr>
          <p:cNvPicPr>
            <a:picLocks noChangeAspect="1"/>
          </p:cNvPicPr>
          <p:nvPr/>
        </p:nvPicPr>
        <p:blipFill>
          <a:blip r:embed="rId2"/>
          <a:stretch>
            <a:fillRect/>
          </a:stretch>
        </p:blipFill>
        <p:spPr>
          <a:xfrm>
            <a:off x="298300" y="159008"/>
            <a:ext cx="9309399" cy="6084335"/>
          </a:xfrm>
          <a:prstGeom prst="rect">
            <a:avLst/>
          </a:prstGeom>
        </p:spPr>
      </p:pic>
      <p:sp>
        <p:nvSpPr>
          <p:cNvPr id="3" name="TextBox 2">
            <a:extLst>
              <a:ext uri="{FF2B5EF4-FFF2-40B4-BE49-F238E27FC236}">
                <a16:creationId xmlns:a16="http://schemas.microsoft.com/office/drawing/2014/main" xmlns="" id="{E940FB37-F9BE-4A6E-BE9B-4BF6C306AE88}"/>
              </a:ext>
            </a:extLst>
          </p:cNvPr>
          <p:cNvSpPr txBox="1"/>
          <p:nvPr/>
        </p:nvSpPr>
        <p:spPr>
          <a:xfrm>
            <a:off x="298300" y="6268105"/>
            <a:ext cx="9309399" cy="430887"/>
          </a:xfrm>
          <a:prstGeom prst="rect">
            <a:avLst/>
          </a:prstGeom>
          <a:noFill/>
        </p:spPr>
        <p:txBody>
          <a:bodyPr wrap="square" rtlCol="0">
            <a:spAutoFit/>
          </a:bodyPr>
          <a:lstStyle/>
          <a:p>
            <a:r>
              <a:rPr lang="es-AR" sz="1100" dirty="0"/>
              <a:t>* Casos notificados en 2017 y registrados en el Sistema hasta el 2 de abril de 2018. La comparación con los casos notificados en 2016 se realiza con los casos registrados en el Sistema hasta el 2 de abril de 2017.</a:t>
            </a:r>
          </a:p>
        </p:txBody>
      </p:sp>
      <p:sp>
        <p:nvSpPr>
          <p:cNvPr id="4" name="TextBox 3">
            <a:extLst>
              <a:ext uri="{FF2B5EF4-FFF2-40B4-BE49-F238E27FC236}">
                <a16:creationId xmlns:a16="http://schemas.microsoft.com/office/drawing/2014/main" xmlns="" id="{3DF12D4C-C37A-4603-B39F-D558616CDA4C}"/>
              </a:ext>
            </a:extLst>
          </p:cNvPr>
          <p:cNvSpPr txBox="1"/>
          <p:nvPr/>
        </p:nvSpPr>
        <p:spPr>
          <a:xfrm>
            <a:off x="7420651" y="386893"/>
            <a:ext cx="245531" cy="369332"/>
          </a:xfrm>
          <a:prstGeom prst="rect">
            <a:avLst/>
          </a:prstGeom>
          <a:noFill/>
        </p:spPr>
        <p:txBody>
          <a:bodyPr wrap="square" rtlCol="0">
            <a:spAutoFit/>
          </a:bodyPr>
          <a:lstStyle/>
          <a:p>
            <a:r>
              <a:rPr lang="en-US" dirty="0"/>
              <a:t>*</a:t>
            </a:r>
            <a:endParaRPr lang="es-AR" dirty="0"/>
          </a:p>
        </p:txBody>
      </p:sp>
    </p:spTree>
    <p:extLst>
      <p:ext uri="{BB962C8B-B14F-4D97-AF65-F5344CB8AC3E}">
        <p14:creationId xmlns:p14="http://schemas.microsoft.com/office/powerpoint/2010/main" val="3365756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ECFF962-92AB-4C48-9D29-1ECA051FF300}"/>
              </a:ext>
            </a:extLst>
          </p:cNvPr>
          <p:cNvPicPr>
            <a:picLocks noChangeAspect="1"/>
          </p:cNvPicPr>
          <p:nvPr/>
        </p:nvPicPr>
        <p:blipFill>
          <a:blip r:embed="rId2"/>
          <a:stretch>
            <a:fillRect/>
          </a:stretch>
        </p:blipFill>
        <p:spPr>
          <a:xfrm>
            <a:off x="298300" y="13023"/>
            <a:ext cx="9309399" cy="6084335"/>
          </a:xfrm>
          <a:prstGeom prst="rect">
            <a:avLst/>
          </a:prstGeom>
        </p:spPr>
      </p:pic>
      <p:sp>
        <p:nvSpPr>
          <p:cNvPr id="8" name="Rectangle 7">
            <a:extLst>
              <a:ext uri="{FF2B5EF4-FFF2-40B4-BE49-F238E27FC236}">
                <a16:creationId xmlns:a16="http://schemas.microsoft.com/office/drawing/2014/main" xmlns="" id="{70FD5970-35D2-4949-979A-D73B92682EB4}"/>
              </a:ext>
            </a:extLst>
          </p:cNvPr>
          <p:cNvSpPr/>
          <p:nvPr/>
        </p:nvSpPr>
        <p:spPr>
          <a:xfrm>
            <a:off x="5607104" y="1605296"/>
            <a:ext cx="3536896" cy="4065701"/>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7" name="Group 6">
            <a:extLst>
              <a:ext uri="{FF2B5EF4-FFF2-40B4-BE49-F238E27FC236}">
                <a16:creationId xmlns:a16="http://schemas.microsoft.com/office/drawing/2014/main" xmlns="" id="{375FC85D-66E1-4BB3-B24D-B871BD493768}"/>
              </a:ext>
            </a:extLst>
          </p:cNvPr>
          <p:cNvGrpSpPr>
            <a:grpSpLocks noChangeAspect="1"/>
          </p:cNvGrpSpPr>
          <p:nvPr/>
        </p:nvGrpSpPr>
        <p:grpSpPr>
          <a:xfrm>
            <a:off x="5780455" y="1890997"/>
            <a:ext cx="3291550" cy="3780000"/>
            <a:chOff x="5207157" y="897188"/>
            <a:chExt cx="4698843" cy="5396133"/>
          </a:xfrm>
          <a:solidFill>
            <a:schemeClr val="bg1"/>
          </a:solidFill>
        </p:grpSpPr>
        <p:pic>
          <p:nvPicPr>
            <p:cNvPr id="3" name="Imagen 3">
              <a:extLst>
                <a:ext uri="{FF2B5EF4-FFF2-40B4-BE49-F238E27FC236}">
                  <a16:creationId xmlns:a16="http://schemas.microsoft.com/office/drawing/2014/main" xmlns="" id="{8368EEB6-72F2-45D1-8D96-4D05AD3EFDD7}"/>
                </a:ext>
              </a:extLst>
            </p:cNvPr>
            <p:cNvPicPr>
              <a:picLocks noChangeAspect="1"/>
            </p:cNvPicPr>
            <p:nvPr/>
          </p:nvPicPr>
          <p:blipFill rotWithShape="1">
            <a:blip r:embed="rId3"/>
            <a:srcRect l="32567" r="33716"/>
            <a:stretch/>
          </p:blipFill>
          <p:spPr>
            <a:xfrm>
              <a:off x="5207157" y="897188"/>
              <a:ext cx="3339928" cy="5396133"/>
            </a:xfrm>
            <a:prstGeom prst="rect">
              <a:avLst/>
            </a:prstGeom>
            <a:grpFill/>
          </p:spPr>
        </p:pic>
        <p:pic>
          <p:nvPicPr>
            <p:cNvPr id="4" name="Imagen 4">
              <a:extLst>
                <a:ext uri="{FF2B5EF4-FFF2-40B4-BE49-F238E27FC236}">
                  <a16:creationId xmlns:a16="http://schemas.microsoft.com/office/drawing/2014/main" xmlns="" id="{DEE5AD56-CB8C-4DC7-96C4-F2E9DE8A5662}"/>
                </a:ext>
              </a:extLst>
            </p:cNvPr>
            <p:cNvPicPr>
              <a:picLocks noChangeAspect="1"/>
            </p:cNvPicPr>
            <p:nvPr/>
          </p:nvPicPr>
          <p:blipFill>
            <a:blip r:embed="rId4"/>
            <a:stretch>
              <a:fillRect/>
            </a:stretch>
          </p:blipFill>
          <p:spPr>
            <a:xfrm>
              <a:off x="7151440" y="4801700"/>
              <a:ext cx="1013817" cy="1160859"/>
            </a:xfrm>
            <a:prstGeom prst="rect">
              <a:avLst/>
            </a:prstGeom>
            <a:grpFill/>
          </p:spPr>
        </p:pic>
        <p:sp>
          <p:nvSpPr>
            <p:cNvPr id="5" name="CuadroTexto 5">
              <a:extLst>
                <a:ext uri="{FF2B5EF4-FFF2-40B4-BE49-F238E27FC236}">
                  <a16:creationId xmlns:a16="http://schemas.microsoft.com/office/drawing/2014/main" xmlns="" id="{5E8E833A-5810-45C0-AE3C-741FDD3E98A3}"/>
                </a:ext>
              </a:extLst>
            </p:cNvPr>
            <p:cNvSpPr txBox="1"/>
            <p:nvPr/>
          </p:nvSpPr>
          <p:spPr>
            <a:xfrm>
              <a:off x="6878219" y="4551631"/>
              <a:ext cx="1560258" cy="285588"/>
            </a:xfrm>
            <a:prstGeom prst="rect">
              <a:avLst/>
            </a:prstGeom>
            <a:grpFill/>
          </p:spPr>
          <p:txBody>
            <a:bodyPr wrap="square" rtlCol="0">
              <a:spAutoFit/>
            </a:bodyPr>
            <a:lstStyle/>
            <a:p>
              <a:pPr algn="ctr"/>
              <a:r>
                <a:rPr lang="es-AR" sz="700" dirty="0"/>
                <a:t>Tasas por 100.000</a:t>
              </a:r>
            </a:p>
          </p:txBody>
        </p:sp>
        <p:pic>
          <p:nvPicPr>
            <p:cNvPr id="6" name="Imagen 7">
              <a:extLst>
                <a:ext uri="{FF2B5EF4-FFF2-40B4-BE49-F238E27FC236}">
                  <a16:creationId xmlns:a16="http://schemas.microsoft.com/office/drawing/2014/main" xmlns="" id="{B4B31D85-31BF-462B-9FD8-712DE9578046}"/>
                </a:ext>
              </a:extLst>
            </p:cNvPr>
            <p:cNvPicPr>
              <a:picLocks noChangeAspect="1"/>
            </p:cNvPicPr>
            <p:nvPr/>
          </p:nvPicPr>
          <p:blipFill>
            <a:blip r:embed="rId5"/>
            <a:stretch>
              <a:fillRect/>
            </a:stretch>
          </p:blipFill>
          <p:spPr>
            <a:xfrm>
              <a:off x="8112211" y="2300566"/>
              <a:ext cx="1793789" cy="977138"/>
            </a:xfrm>
            <a:prstGeom prst="rect">
              <a:avLst/>
            </a:prstGeom>
            <a:grpFill/>
          </p:spPr>
        </p:pic>
      </p:grpSp>
      <p:sp>
        <p:nvSpPr>
          <p:cNvPr id="9" name="TextBox 8">
            <a:extLst>
              <a:ext uri="{FF2B5EF4-FFF2-40B4-BE49-F238E27FC236}">
                <a16:creationId xmlns:a16="http://schemas.microsoft.com/office/drawing/2014/main" xmlns="" id="{80C1A3AF-4B21-4F34-A739-7F06F0BA5212}"/>
              </a:ext>
            </a:extLst>
          </p:cNvPr>
          <p:cNvSpPr txBox="1"/>
          <p:nvPr/>
        </p:nvSpPr>
        <p:spPr>
          <a:xfrm>
            <a:off x="142397" y="6097358"/>
            <a:ext cx="9763603" cy="769441"/>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100" dirty="0"/>
              <a:t>* Casos notificados en 2017 y registrados en el Sistema hasta el 2 de abril de 2018.</a:t>
            </a:r>
          </a:p>
        </p:txBody>
      </p:sp>
    </p:spTree>
    <p:extLst>
      <p:ext uri="{BB962C8B-B14F-4D97-AF65-F5344CB8AC3E}">
        <p14:creationId xmlns:p14="http://schemas.microsoft.com/office/powerpoint/2010/main" val="4006904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64366" y="66888"/>
            <a:ext cx="9561525" cy="317459"/>
          </a:xfrm>
          <a:prstGeom prst="rect">
            <a:avLst/>
          </a:prstGeom>
          <a:noFill/>
        </p:spPr>
        <p:txBody>
          <a:bodyPr wrap="square" rtlCol="0">
            <a:spAutoFit/>
          </a:bodyPr>
          <a:lstStyle/>
          <a:p>
            <a:pPr algn="ctr"/>
            <a:r>
              <a:rPr lang="es-AR" sz="1400" b="1" dirty="0"/>
              <a:t>Notificación de casos de TB todas las formas de 15 a 19 años, por departamento de residencia. Argentina 2017*</a:t>
            </a:r>
          </a:p>
        </p:txBody>
      </p:sp>
      <p:pic>
        <p:nvPicPr>
          <p:cNvPr id="9" name="Imagen 3">
            <a:extLst>
              <a:ext uri="{FF2B5EF4-FFF2-40B4-BE49-F238E27FC236}">
                <a16:creationId xmlns:a16="http://schemas.microsoft.com/office/drawing/2014/main" xmlns="" id="{3BC7DFCD-5115-490F-8E31-FF30E7043FB5}"/>
              </a:ext>
            </a:extLst>
          </p:cNvPr>
          <p:cNvPicPr>
            <a:picLocks noChangeAspect="1"/>
          </p:cNvPicPr>
          <p:nvPr/>
        </p:nvPicPr>
        <p:blipFill rotWithShape="1">
          <a:blip r:embed="rId2"/>
          <a:srcRect l="32770" r="31892"/>
          <a:stretch/>
        </p:blipFill>
        <p:spPr>
          <a:xfrm>
            <a:off x="2673361" y="542786"/>
            <a:ext cx="3500566" cy="5396133"/>
          </a:xfrm>
          <a:prstGeom prst="rect">
            <a:avLst/>
          </a:prstGeom>
        </p:spPr>
      </p:pic>
      <p:sp>
        <p:nvSpPr>
          <p:cNvPr id="10" name="CuadroTexto 5">
            <a:extLst>
              <a:ext uri="{FF2B5EF4-FFF2-40B4-BE49-F238E27FC236}">
                <a16:creationId xmlns:a16="http://schemas.microsoft.com/office/drawing/2014/main" xmlns="" id="{9B75E601-2CD2-4622-A3AF-360055E62AC0}"/>
              </a:ext>
            </a:extLst>
          </p:cNvPr>
          <p:cNvSpPr txBox="1"/>
          <p:nvPr/>
        </p:nvSpPr>
        <p:spPr>
          <a:xfrm>
            <a:off x="5010401" y="4051244"/>
            <a:ext cx="1560258" cy="267446"/>
          </a:xfrm>
          <a:prstGeom prst="rect">
            <a:avLst/>
          </a:prstGeom>
          <a:noFill/>
        </p:spPr>
        <p:txBody>
          <a:bodyPr wrap="square" rtlCol="0">
            <a:spAutoFit/>
          </a:bodyPr>
          <a:lstStyle/>
          <a:p>
            <a:r>
              <a:rPr lang="es-AR" sz="1138" dirty="0"/>
              <a:t>Tasas por 100.000</a:t>
            </a:r>
          </a:p>
        </p:txBody>
      </p:sp>
      <p:pic>
        <p:nvPicPr>
          <p:cNvPr id="11" name="Imagen 6">
            <a:extLst>
              <a:ext uri="{FF2B5EF4-FFF2-40B4-BE49-F238E27FC236}">
                <a16:creationId xmlns:a16="http://schemas.microsoft.com/office/drawing/2014/main" xmlns="" id="{C6C7D07B-47A5-43D6-A1A7-9999CF56BC87}"/>
              </a:ext>
            </a:extLst>
          </p:cNvPr>
          <p:cNvPicPr>
            <a:picLocks noChangeAspect="1"/>
          </p:cNvPicPr>
          <p:nvPr/>
        </p:nvPicPr>
        <p:blipFill>
          <a:blip r:embed="rId3"/>
          <a:stretch>
            <a:fillRect/>
          </a:stretch>
        </p:blipFill>
        <p:spPr>
          <a:xfrm>
            <a:off x="5532791" y="2316296"/>
            <a:ext cx="1790969" cy="975600"/>
          </a:xfrm>
          <a:prstGeom prst="rect">
            <a:avLst/>
          </a:prstGeom>
        </p:spPr>
      </p:pic>
      <p:pic>
        <p:nvPicPr>
          <p:cNvPr id="12" name="Imagen 7">
            <a:extLst>
              <a:ext uri="{FF2B5EF4-FFF2-40B4-BE49-F238E27FC236}">
                <a16:creationId xmlns:a16="http://schemas.microsoft.com/office/drawing/2014/main" xmlns="" id="{AE2BC31B-8C1F-4016-AD24-BE7B9AF05486}"/>
              </a:ext>
            </a:extLst>
          </p:cNvPr>
          <p:cNvPicPr>
            <a:picLocks noChangeAspect="1"/>
          </p:cNvPicPr>
          <p:nvPr/>
        </p:nvPicPr>
        <p:blipFill>
          <a:blip r:embed="rId4"/>
          <a:stretch>
            <a:fillRect/>
          </a:stretch>
        </p:blipFill>
        <p:spPr>
          <a:xfrm>
            <a:off x="5010401" y="4301313"/>
            <a:ext cx="1044773" cy="1191816"/>
          </a:xfrm>
          <a:prstGeom prst="rect">
            <a:avLst/>
          </a:prstGeom>
        </p:spPr>
      </p:pic>
      <p:sp>
        <p:nvSpPr>
          <p:cNvPr id="15" name="TextBox 14">
            <a:extLst>
              <a:ext uri="{FF2B5EF4-FFF2-40B4-BE49-F238E27FC236}">
                <a16:creationId xmlns:a16="http://schemas.microsoft.com/office/drawing/2014/main" xmlns="" id="{C57AF90C-1163-4BD5-B293-8AEECD8E4C0E}"/>
              </a:ext>
            </a:extLst>
          </p:cNvPr>
          <p:cNvSpPr txBox="1"/>
          <p:nvPr/>
        </p:nvSpPr>
        <p:spPr>
          <a:xfrm>
            <a:off x="142397" y="6097358"/>
            <a:ext cx="9763603" cy="769441"/>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100" dirty="0"/>
              <a:t>* Casos notificados en 2017 y registrados en el Sistema hasta el 2 de abril de 2018.</a:t>
            </a:r>
          </a:p>
        </p:txBody>
      </p:sp>
    </p:spTree>
    <p:extLst>
      <p:ext uri="{BB962C8B-B14F-4D97-AF65-F5344CB8AC3E}">
        <p14:creationId xmlns:p14="http://schemas.microsoft.com/office/powerpoint/2010/main" val="1553279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463412" y="1315896"/>
            <a:ext cx="8979175" cy="949668"/>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000" b="1" dirty="0">
                <a:solidFill>
                  <a:schemeClr val="tx1"/>
                </a:solidFill>
              </a:rPr>
              <a:t>Mesa redonda: Iniciativa en TBC pediátrica </a:t>
            </a:r>
            <a:endParaRPr lang="es-AR" sz="800" b="1" dirty="0">
              <a:solidFill>
                <a:schemeClr val="tx1"/>
              </a:solidFill>
            </a:endParaRPr>
          </a:p>
          <a:p>
            <a:r>
              <a:rPr lang="es-AR" sz="2800" b="1" dirty="0">
                <a:solidFill>
                  <a:schemeClr val="tx1"/>
                </a:solidFill>
              </a:rPr>
              <a:t>Puesta al día en Tuberculosis Pediátrica y Adolescente</a:t>
            </a:r>
          </a:p>
        </p:txBody>
      </p:sp>
      <p:sp>
        <p:nvSpPr>
          <p:cNvPr id="14" name="CuadroTexto 13"/>
          <p:cNvSpPr txBox="1"/>
          <p:nvPr/>
        </p:nvSpPr>
        <p:spPr>
          <a:xfrm>
            <a:off x="537066" y="2217764"/>
            <a:ext cx="8979175" cy="369332"/>
          </a:xfrm>
          <a:prstGeom prst="rect">
            <a:avLst/>
          </a:prstGeom>
          <a:noFill/>
        </p:spPr>
        <p:txBody>
          <a:bodyPr wrap="square" rtlCol="0">
            <a:spAutoFit/>
          </a:bodyPr>
          <a:lstStyle/>
          <a:p>
            <a:pPr algn="ctr"/>
            <a:r>
              <a:rPr lang="es-AR"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920127" y="4684637"/>
            <a:ext cx="3794958" cy="1107996"/>
          </a:xfrm>
          <a:prstGeom prst="rect">
            <a:avLst/>
          </a:prstGeom>
          <a:noFill/>
        </p:spPr>
        <p:txBody>
          <a:bodyPr wrap="square" rtlCol="0">
            <a:spAutoFit/>
          </a:bodyPr>
          <a:lstStyle/>
          <a:p>
            <a:pPr algn="ctr"/>
            <a:r>
              <a:rPr lang="es-AR" sz="1100" b="1" dirty="0"/>
              <a:t>Juan Carlos Bossio</a:t>
            </a:r>
          </a:p>
          <a:p>
            <a:pPr algn="ctr"/>
            <a:r>
              <a:rPr lang="es-AR" sz="1100" dirty="0"/>
              <a:t>Departamento Programas de Salud</a:t>
            </a:r>
          </a:p>
          <a:p>
            <a:pPr algn="ctr"/>
            <a:r>
              <a:rPr lang="es-AR" sz="1100" dirty="0"/>
              <a:t>INER “Emilio Coni” – ANLIS “Carlos G. Malbrán”</a:t>
            </a:r>
          </a:p>
          <a:p>
            <a:pPr algn="ctr"/>
            <a:r>
              <a:rPr lang="es-AR" sz="1100" dirty="0"/>
              <a:t>Ministerio de Salud de la Nación</a:t>
            </a:r>
          </a:p>
          <a:p>
            <a:pPr algn="ctr"/>
            <a:r>
              <a:rPr lang="es-AR" sz="1100" dirty="0">
                <a:hlinkClick r:id="rId5"/>
              </a:rPr>
              <a:t>Jcbossio29</a:t>
            </a:r>
            <a:r>
              <a:rPr lang="en-US" sz="1100" dirty="0">
                <a:hlinkClick r:id="rId5"/>
              </a:rPr>
              <a:t>@gmail.com</a:t>
            </a:r>
            <a:endParaRPr lang="en-US" sz="1100" dirty="0"/>
          </a:p>
          <a:p>
            <a:pPr algn="ctr"/>
            <a:r>
              <a:rPr lang="es-AR" sz="1100" i="1" dirty="0">
                <a:hlinkClick r:id="rId6"/>
              </a:rPr>
              <a:t>www.anlis.gov.ar/iner/</a:t>
            </a:r>
            <a:endParaRPr lang="es-AR" sz="1100" i="1"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
        <p:nvSpPr>
          <p:cNvPr id="16" name="TextBox 15">
            <a:extLst>
              <a:ext uri="{FF2B5EF4-FFF2-40B4-BE49-F238E27FC236}">
                <a16:creationId xmlns:a16="http://schemas.microsoft.com/office/drawing/2014/main" xmlns="" id="{F15EA7E8-27D0-495F-B8FE-7F1A1C1AB1D8}"/>
              </a:ext>
            </a:extLst>
          </p:cNvPr>
          <p:cNvSpPr txBox="1"/>
          <p:nvPr/>
        </p:nvSpPr>
        <p:spPr>
          <a:xfrm>
            <a:off x="1076647" y="3231691"/>
            <a:ext cx="7900012" cy="830997"/>
          </a:xfrm>
          <a:prstGeom prst="rect">
            <a:avLst/>
          </a:prstGeom>
          <a:noFill/>
        </p:spPr>
        <p:txBody>
          <a:bodyPr wrap="square" rtlCol="0">
            <a:spAutoFit/>
          </a:bodyPr>
          <a:lstStyle/>
          <a:p>
            <a:pPr algn="ctr"/>
            <a:r>
              <a:rPr lang="es-AR" sz="2400" dirty="0">
                <a:latin typeface="Arial Black" panose="020B0A04020102020204" pitchFamily="34" charset="0"/>
              </a:rPr>
              <a:t>MORTALIDAD POR TUBERCULOSIS PEDIÁTRICA Y ADOLESCENTE</a:t>
            </a:r>
          </a:p>
        </p:txBody>
      </p:sp>
    </p:spTree>
    <p:extLst>
      <p:ext uri="{BB962C8B-B14F-4D97-AF65-F5344CB8AC3E}">
        <p14:creationId xmlns:p14="http://schemas.microsoft.com/office/powerpoint/2010/main" val="3254945062"/>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BF3C08D-5C9C-4072-BFE1-BEEE3F329856}"/>
              </a:ext>
            </a:extLst>
          </p:cNvPr>
          <p:cNvPicPr>
            <a:picLocks noChangeAspect="1"/>
          </p:cNvPicPr>
          <p:nvPr/>
        </p:nvPicPr>
        <p:blipFill>
          <a:blip r:embed="rId2"/>
          <a:stretch>
            <a:fillRect/>
          </a:stretch>
        </p:blipFill>
        <p:spPr>
          <a:xfrm>
            <a:off x="298300" y="58942"/>
            <a:ext cx="9309399" cy="6084335"/>
          </a:xfrm>
          <a:prstGeom prst="rect">
            <a:avLst/>
          </a:prstGeom>
        </p:spPr>
      </p:pic>
      <p:sp>
        <p:nvSpPr>
          <p:cNvPr id="3" name="TextBox 2">
            <a:extLst>
              <a:ext uri="{FF2B5EF4-FFF2-40B4-BE49-F238E27FC236}">
                <a16:creationId xmlns:a16="http://schemas.microsoft.com/office/drawing/2014/main" xmlns="" id="{45ED5753-6D86-4F30-955A-F942E63319B2}"/>
              </a:ext>
            </a:extLst>
          </p:cNvPr>
          <p:cNvSpPr txBox="1"/>
          <p:nvPr/>
        </p:nvSpPr>
        <p:spPr>
          <a:xfrm>
            <a:off x="298300" y="6198894"/>
            <a:ext cx="9309399" cy="600164"/>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p:txBody>
      </p:sp>
      <p:sp>
        <p:nvSpPr>
          <p:cNvPr id="4" name="CuadroTexto 5">
            <a:extLst>
              <a:ext uri="{FF2B5EF4-FFF2-40B4-BE49-F238E27FC236}">
                <a16:creationId xmlns:a16="http://schemas.microsoft.com/office/drawing/2014/main" xmlns="" id="{BCD8F1E3-705F-43B8-8ACD-DA7FEF928663}"/>
              </a:ext>
            </a:extLst>
          </p:cNvPr>
          <p:cNvSpPr txBox="1"/>
          <p:nvPr/>
        </p:nvSpPr>
        <p:spPr>
          <a:xfrm>
            <a:off x="4562764" y="792361"/>
            <a:ext cx="4198395" cy="1200329"/>
          </a:xfrm>
          <a:prstGeom prst="rect">
            <a:avLst/>
          </a:prstGeom>
          <a:solidFill>
            <a:schemeClr val="bg1"/>
          </a:solidFill>
          <a:ln>
            <a:solidFill>
              <a:schemeClr val="tx1"/>
            </a:solidFill>
          </a:ln>
        </p:spPr>
        <p:txBody>
          <a:bodyPr wrap="square" rtlCol="0">
            <a:spAutoFit/>
          </a:bodyPr>
          <a:lstStyle/>
          <a:p>
            <a:pPr algn="ctr"/>
            <a:r>
              <a:rPr lang="es-ES" sz="1200" b="1" dirty="0">
                <a:latin typeface="Calibri" pitchFamily="34" charset="0"/>
              </a:rPr>
              <a:t>Desde 1980 hasta 2016 la mortalidad disminuyó (p</a:t>
            </a:r>
            <a:r>
              <a:rPr lang="en-US" sz="1200" b="1" dirty="0">
                <a:latin typeface="Calibri" pitchFamily="34" charset="0"/>
              </a:rPr>
              <a:t>&lt;&lt;0,001)</a:t>
            </a:r>
            <a:endParaRPr lang="es-ES" sz="1200" b="1" dirty="0">
              <a:latin typeface="Calibri" pitchFamily="34" charset="0"/>
            </a:endParaRPr>
          </a:p>
          <a:p>
            <a:pPr algn="ctr"/>
            <a:r>
              <a:rPr lang="es-ES" sz="1200" b="1" dirty="0">
                <a:latin typeface="Calibri" pitchFamily="34" charset="0"/>
              </a:rPr>
              <a:t>-3,97%  (-4,21; -3,92) </a:t>
            </a:r>
          </a:p>
          <a:p>
            <a:pPr algn="ctr"/>
            <a:endParaRPr lang="es-AR" sz="1200" b="1" dirty="0">
              <a:latin typeface="Calibri" pitchFamily="34" charset="0"/>
            </a:endParaRPr>
          </a:p>
          <a:p>
            <a:pPr algn="ctr"/>
            <a:r>
              <a:rPr lang="es-AR" sz="1200" b="1" dirty="0">
                <a:latin typeface="Calibri" pitchFamily="34" charset="0"/>
              </a:rPr>
              <a:t>A partir de 2010 (2010-2016) la mortalidad fue al aumento (no estadísticamente significativo, p=0,11)</a:t>
            </a:r>
          </a:p>
          <a:p>
            <a:pPr algn="ctr"/>
            <a:r>
              <a:rPr lang="es-AR" sz="1200" b="1" dirty="0">
                <a:latin typeface="Calibri" pitchFamily="34" charset="0"/>
              </a:rPr>
              <a:t>1,00% (-0,33; 2,34)</a:t>
            </a:r>
          </a:p>
        </p:txBody>
      </p:sp>
    </p:spTree>
    <p:extLst>
      <p:ext uri="{BB962C8B-B14F-4D97-AF65-F5344CB8AC3E}">
        <p14:creationId xmlns:p14="http://schemas.microsoft.com/office/powerpoint/2010/main" val="1842717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595AFC1-F935-47BE-BC4D-3343A80B5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xmlns="" id="{70E5B67A-D57F-49E2-B7D4-6704FB1DF27D}"/>
              </a:ext>
            </a:extLst>
          </p:cNvPr>
          <p:cNvSpPr txBox="1"/>
          <p:nvPr/>
        </p:nvSpPr>
        <p:spPr>
          <a:xfrm>
            <a:off x="7352145" y="1055554"/>
            <a:ext cx="2339108" cy="3139321"/>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tuberculosis en menores de 15 años fue al descenso desde 1980 a 2016</a:t>
            </a:r>
          </a:p>
          <a:p>
            <a:pPr algn="ctr"/>
            <a:endParaRPr lang="es-AR" b="1" dirty="0"/>
          </a:p>
          <a:p>
            <a:pPr algn="ctr"/>
            <a:r>
              <a:rPr lang="es-AR" b="1" dirty="0"/>
              <a:t>En 2015 hubo 10 muertes y en 2016 hubo 7 muertes de menores de 15 años.</a:t>
            </a:r>
          </a:p>
        </p:txBody>
      </p:sp>
      <p:sp>
        <p:nvSpPr>
          <p:cNvPr id="5" name="TextBox 4">
            <a:extLst>
              <a:ext uri="{FF2B5EF4-FFF2-40B4-BE49-F238E27FC236}">
                <a16:creationId xmlns:a16="http://schemas.microsoft.com/office/drawing/2014/main" xmlns="" id="{C2908790-84D4-4321-9785-9EE5ED488468}"/>
              </a:ext>
            </a:extLst>
          </p:cNvPr>
          <p:cNvSpPr txBox="1"/>
          <p:nvPr/>
        </p:nvSpPr>
        <p:spPr>
          <a:xfrm>
            <a:off x="7352145" y="4625147"/>
            <a:ext cx="2339108" cy="147732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la Dirección de Estadísticas e Información de Salud (DEIS). Ministerio de Salud de la Nación, Argentina, 19 de abril de 2018.</a:t>
            </a:r>
          </a:p>
        </p:txBody>
      </p:sp>
    </p:spTree>
    <p:extLst>
      <p:ext uri="{BB962C8B-B14F-4D97-AF65-F5344CB8AC3E}">
        <p14:creationId xmlns:p14="http://schemas.microsoft.com/office/powerpoint/2010/main" val="1604786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324A9A5-9E88-4019-823F-E95195807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xmlns="" id="{1EA9C186-B638-4FF3-A6A0-721236CFB8DF}"/>
              </a:ext>
            </a:extLst>
          </p:cNvPr>
          <p:cNvSpPr txBox="1"/>
          <p:nvPr/>
        </p:nvSpPr>
        <p:spPr>
          <a:xfrm>
            <a:off x="7352145" y="1295700"/>
            <a:ext cx="2339108" cy="3693319"/>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tuberculosis de 15 a  19 años fue al descenso desde 1980 hasta 2008, y aumentó a partir de ese año y hasta 2016.</a:t>
            </a:r>
          </a:p>
          <a:p>
            <a:pPr algn="ctr"/>
            <a:endParaRPr lang="es-AR" b="1" dirty="0"/>
          </a:p>
          <a:p>
            <a:pPr algn="ctr"/>
            <a:r>
              <a:rPr lang="es-AR" b="1" dirty="0"/>
              <a:t>En 2015 hubo 10 muertes y en 2016 hubo 19 muertes de 15 a 19 años.</a:t>
            </a:r>
          </a:p>
        </p:txBody>
      </p:sp>
      <p:sp>
        <p:nvSpPr>
          <p:cNvPr id="5" name="TextBox 4">
            <a:extLst>
              <a:ext uri="{FF2B5EF4-FFF2-40B4-BE49-F238E27FC236}">
                <a16:creationId xmlns:a16="http://schemas.microsoft.com/office/drawing/2014/main" xmlns="" id="{67145AC0-C912-4289-B015-9C21BBB91BFC}"/>
              </a:ext>
            </a:extLst>
          </p:cNvPr>
          <p:cNvSpPr txBox="1"/>
          <p:nvPr/>
        </p:nvSpPr>
        <p:spPr>
          <a:xfrm>
            <a:off x="7352145" y="5184845"/>
            <a:ext cx="2339108" cy="147732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la Dirección de Estadísticas e Información de Salud (DEIS). Ministerio de Salud de la Nación, Argentina, 19 de abril de 2018.</a:t>
            </a:r>
          </a:p>
        </p:txBody>
      </p:sp>
    </p:spTree>
    <p:extLst>
      <p:ext uri="{BB962C8B-B14F-4D97-AF65-F5344CB8AC3E}">
        <p14:creationId xmlns:p14="http://schemas.microsoft.com/office/powerpoint/2010/main" val="1990135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463412" y="1315896"/>
            <a:ext cx="8979175" cy="949668"/>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000" b="1" dirty="0">
                <a:solidFill>
                  <a:schemeClr val="tx1"/>
                </a:solidFill>
              </a:rPr>
              <a:t>Mesa redonda: Iniciativa en TBC pediátrica </a:t>
            </a:r>
            <a:endParaRPr lang="es-AR" sz="800" b="1" dirty="0">
              <a:solidFill>
                <a:schemeClr val="tx1"/>
              </a:solidFill>
            </a:endParaRPr>
          </a:p>
          <a:p>
            <a:r>
              <a:rPr lang="es-AR" sz="2800" b="1" dirty="0">
                <a:solidFill>
                  <a:schemeClr val="tx1"/>
                </a:solidFill>
              </a:rPr>
              <a:t>Puesta al día en Tuberculosis Pediátrica y Adolescente</a:t>
            </a:r>
          </a:p>
        </p:txBody>
      </p:sp>
      <p:sp>
        <p:nvSpPr>
          <p:cNvPr id="14" name="CuadroTexto 13"/>
          <p:cNvSpPr txBox="1"/>
          <p:nvPr/>
        </p:nvSpPr>
        <p:spPr>
          <a:xfrm>
            <a:off x="537066" y="2217764"/>
            <a:ext cx="8979175" cy="369332"/>
          </a:xfrm>
          <a:prstGeom prst="rect">
            <a:avLst/>
          </a:prstGeom>
          <a:noFill/>
        </p:spPr>
        <p:txBody>
          <a:bodyPr wrap="square" rtlCol="0">
            <a:spAutoFit/>
          </a:bodyPr>
          <a:lstStyle/>
          <a:p>
            <a:pPr algn="ctr"/>
            <a:r>
              <a:rPr lang="es-AR"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920127" y="4684637"/>
            <a:ext cx="3794958" cy="1107996"/>
          </a:xfrm>
          <a:prstGeom prst="rect">
            <a:avLst/>
          </a:prstGeom>
          <a:noFill/>
        </p:spPr>
        <p:txBody>
          <a:bodyPr wrap="square" rtlCol="0">
            <a:spAutoFit/>
          </a:bodyPr>
          <a:lstStyle/>
          <a:p>
            <a:pPr algn="ctr"/>
            <a:r>
              <a:rPr lang="es-AR" sz="1100" b="1" dirty="0"/>
              <a:t>Juan Carlos Bossio</a:t>
            </a:r>
          </a:p>
          <a:p>
            <a:pPr algn="ctr"/>
            <a:r>
              <a:rPr lang="es-AR" sz="1100" dirty="0"/>
              <a:t>Departamento Programas de Salud</a:t>
            </a:r>
          </a:p>
          <a:p>
            <a:pPr algn="ctr"/>
            <a:r>
              <a:rPr lang="es-AR" sz="1100" dirty="0"/>
              <a:t>INER “Emilio Coni” – ANLIS “Carlos G. Malbrán”</a:t>
            </a:r>
          </a:p>
          <a:p>
            <a:pPr algn="ctr"/>
            <a:r>
              <a:rPr lang="es-AR" sz="1100" dirty="0"/>
              <a:t>Ministerio de Salud de la Nación</a:t>
            </a:r>
          </a:p>
          <a:p>
            <a:pPr algn="ctr"/>
            <a:r>
              <a:rPr lang="es-AR" sz="1100" dirty="0">
                <a:hlinkClick r:id="rId5"/>
              </a:rPr>
              <a:t>Jcbossio29</a:t>
            </a:r>
            <a:r>
              <a:rPr lang="en-US" sz="1100" dirty="0">
                <a:hlinkClick r:id="rId5"/>
              </a:rPr>
              <a:t>@gmail.com</a:t>
            </a:r>
            <a:endParaRPr lang="en-US" sz="1100" dirty="0"/>
          </a:p>
          <a:p>
            <a:pPr algn="ctr"/>
            <a:r>
              <a:rPr lang="es-AR" sz="1100" i="1" dirty="0">
                <a:hlinkClick r:id="rId6"/>
              </a:rPr>
              <a:t>www.anlis.gov.ar/iner/</a:t>
            </a:r>
            <a:endParaRPr lang="es-AR" sz="1100" i="1"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
        <p:nvSpPr>
          <p:cNvPr id="16" name="TextBox 15">
            <a:extLst>
              <a:ext uri="{FF2B5EF4-FFF2-40B4-BE49-F238E27FC236}">
                <a16:creationId xmlns:a16="http://schemas.microsoft.com/office/drawing/2014/main" xmlns="" id="{F15EA7E8-27D0-495F-B8FE-7F1A1C1AB1D8}"/>
              </a:ext>
            </a:extLst>
          </p:cNvPr>
          <p:cNvSpPr txBox="1"/>
          <p:nvPr/>
        </p:nvSpPr>
        <p:spPr>
          <a:xfrm>
            <a:off x="1076647" y="3231691"/>
            <a:ext cx="7900012" cy="1200329"/>
          </a:xfrm>
          <a:prstGeom prst="rect">
            <a:avLst/>
          </a:prstGeom>
          <a:noFill/>
        </p:spPr>
        <p:txBody>
          <a:bodyPr wrap="square" rtlCol="0">
            <a:spAutoFit/>
          </a:bodyPr>
          <a:lstStyle/>
          <a:p>
            <a:pPr algn="ctr"/>
            <a:r>
              <a:rPr lang="es-AR" sz="2400" dirty="0">
                <a:latin typeface="Arial Black" panose="020B0A04020102020204" pitchFamily="34" charset="0"/>
              </a:rPr>
              <a:t>RESULADOS DEL TRATAMIENTO DE LA TUBERCULOSIS PEDIÁTRICA Y ADOLESCENTE</a:t>
            </a:r>
          </a:p>
        </p:txBody>
      </p:sp>
    </p:spTree>
    <p:extLst>
      <p:ext uri="{BB962C8B-B14F-4D97-AF65-F5344CB8AC3E}">
        <p14:creationId xmlns:p14="http://schemas.microsoft.com/office/powerpoint/2010/main" val="4254091516"/>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F184419C-A444-41ED-85C4-E9D5D25156C6}"/>
              </a:ext>
            </a:extLst>
          </p:cNvPr>
          <p:cNvPicPr>
            <a:picLocks noChangeAspect="1"/>
          </p:cNvPicPr>
          <p:nvPr/>
        </p:nvPicPr>
        <p:blipFill>
          <a:blip r:embed="rId2"/>
          <a:stretch>
            <a:fillRect/>
          </a:stretch>
        </p:blipFill>
        <p:spPr>
          <a:xfrm>
            <a:off x="198747" y="465235"/>
            <a:ext cx="9360718" cy="6120000"/>
          </a:xfrm>
          <a:prstGeom prst="rect">
            <a:avLst/>
          </a:prstGeom>
        </p:spPr>
      </p:pic>
      <p:sp>
        <p:nvSpPr>
          <p:cNvPr id="2" name="TextBox 1">
            <a:extLst>
              <a:ext uri="{FF2B5EF4-FFF2-40B4-BE49-F238E27FC236}">
                <a16:creationId xmlns:a16="http://schemas.microsoft.com/office/drawing/2014/main" xmlns="" id="{1F9B066E-ABF9-43A5-B932-8300E54C2E8B}"/>
              </a:ext>
            </a:extLst>
          </p:cNvPr>
          <p:cNvSpPr txBox="1"/>
          <p:nvPr/>
        </p:nvSpPr>
        <p:spPr>
          <a:xfrm>
            <a:off x="4498109" y="1524000"/>
            <a:ext cx="4553527" cy="1754326"/>
          </a:xfrm>
          <a:prstGeom prst="rect">
            <a:avLst/>
          </a:prstGeom>
          <a:solidFill>
            <a:schemeClr val="bg1"/>
          </a:solidFill>
          <a:ln>
            <a:solidFill>
              <a:schemeClr val="tx1"/>
            </a:solidFill>
          </a:ln>
        </p:spPr>
        <p:txBody>
          <a:bodyPr wrap="square" rtlCol="0">
            <a:spAutoFit/>
          </a:bodyPr>
          <a:lstStyle/>
          <a:p>
            <a:pPr algn="ctr"/>
            <a:r>
              <a:rPr lang="es-AR" b="1" dirty="0"/>
              <a:t>Se desconoce el resultado del tratamiento de más de un tercio de los casos de tuberculosis de menores de 15 años y de 15 a 19 años.</a:t>
            </a:r>
          </a:p>
          <a:p>
            <a:pPr algn="ctr"/>
            <a:endParaRPr lang="es-AR" b="1" dirty="0"/>
          </a:p>
          <a:p>
            <a:pPr algn="ctr"/>
            <a:r>
              <a:rPr lang="es-AR" b="1" dirty="0"/>
              <a:t>Más de uno de cada 10 casos abandona el tratamiento sin finalizarlo.</a:t>
            </a:r>
          </a:p>
        </p:txBody>
      </p:sp>
    </p:spTree>
    <p:extLst>
      <p:ext uri="{BB962C8B-B14F-4D97-AF65-F5344CB8AC3E}">
        <p14:creationId xmlns:p14="http://schemas.microsoft.com/office/powerpoint/2010/main" val="2682245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463412" y="1315896"/>
            <a:ext cx="8979175" cy="949668"/>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000" b="1" dirty="0">
                <a:solidFill>
                  <a:schemeClr val="tx1"/>
                </a:solidFill>
              </a:rPr>
              <a:t>Mesa redonda: Iniciativa en TBC pediátrica </a:t>
            </a:r>
            <a:endParaRPr lang="es-AR" sz="800" b="1" dirty="0">
              <a:solidFill>
                <a:schemeClr val="tx1"/>
              </a:solidFill>
            </a:endParaRPr>
          </a:p>
          <a:p>
            <a:r>
              <a:rPr lang="es-AR" sz="2800" b="1" dirty="0">
                <a:solidFill>
                  <a:schemeClr val="tx1"/>
                </a:solidFill>
              </a:rPr>
              <a:t>Puesta al día en Tuberculosis Pediátrica y Adolescente</a:t>
            </a:r>
          </a:p>
        </p:txBody>
      </p:sp>
      <p:sp>
        <p:nvSpPr>
          <p:cNvPr id="14" name="CuadroTexto 13"/>
          <p:cNvSpPr txBox="1"/>
          <p:nvPr/>
        </p:nvSpPr>
        <p:spPr>
          <a:xfrm>
            <a:off x="537066" y="2217764"/>
            <a:ext cx="8979175" cy="369332"/>
          </a:xfrm>
          <a:prstGeom prst="rect">
            <a:avLst/>
          </a:prstGeom>
          <a:noFill/>
        </p:spPr>
        <p:txBody>
          <a:bodyPr wrap="square" rtlCol="0">
            <a:spAutoFit/>
          </a:bodyPr>
          <a:lstStyle/>
          <a:p>
            <a:pPr algn="ctr"/>
            <a:r>
              <a:rPr lang="es-AR"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920127" y="4684637"/>
            <a:ext cx="3794958" cy="1107996"/>
          </a:xfrm>
          <a:prstGeom prst="rect">
            <a:avLst/>
          </a:prstGeom>
          <a:noFill/>
        </p:spPr>
        <p:txBody>
          <a:bodyPr wrap="square" rtlCol="0">
            <a:spAutoFit/>
          </a:bodyPr>
          <a:lstStyle/>
          <a:p>
            <a:pPr algn="ctr"/>
            <a:r>
              <a:rPr lang="es-AR" sz="1100" b="1" dirty="0"/>
              <a:t>Juan Carlos Bossio</a:t>
            </a:r>
          </a:p>
          <a:p>
            <a:pPr algn="ctr"/>
            <a:r>
              <a:rPr lang="es-AR" sz="1100" dirty="0"/>
              <a:t>Departamento Programas de Salud</a:t>
            </a:r>
          </a:p>
          <a:p>
            <a:pPr algn="ctr"/>
            <a:r>
              <a:rPr lang="es-AR" sz="1100" dirty="0"/>
              <a:t>INER “Emilio Coni” – ANLIS “Carlos G. Malbrán”</a:t>
            </a:r>
          </a:p>
          <a:p>
            <a:pPr algn="ctr"/>
            <a:r>
              <a:rPr lang="es-AR" sz="1100" dirty="0"/>
              <a:t>Ministerio de Salud de la Nación</a:t>
            </a:r>
          </a:p>
          <a:p>
            <a:pPr algn="ctr"/>
            <a:r>
              <a:rPr lang="es-AR" sz="1100" dirty="0">
                <a:hlinkClick r:id="rId5"/>
              </a:rPr>
              <a:t>Jcbossio29</a:t>
            </a:r>
            <a:r>
              <a:rPr lang="en-US" sz="1100" dirty="0">
                <a:hlinkClick r:id="rId5"/>
              </a:rPr>
              <a:t>@gmail.com</a:t>
            </a:r>
            <a:endParaRPr lang="en-US" sz="1100" dirty="0"/>
          </a:p>
          <a:p>
            <a:pPr algn="ctr"/>
            <a:r>
              <a:rPr lang="es-AR" sz="1100" i="1" dirty="0">
                <a:hlinkClick r:id="rId6"/>
              </a:rPr>
              <a:t>www.anlis.gov.ar/iner/</a:t>
            </a:r>
            <a:endParaRPr lang="es-AR" sz="1100" i="1"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
        <p:nvSpPr>
          <p:cNvPr id="16" name="TextBox 15">
            <a:extLst>
              <a:ext uri="{FF2B5EF4-FFF2-40B4-BE49-F238E27FC236}">
                <a16:creationId xmlns:a16="http://schemas.microsoft.com/office/drawing/2014/main" xmlns="" id="{F15EA7E8-27D0-495F-B8FE-7F1A1C1AB1D8}"/>
              </a:ext>
            </a:extLst>
          </p:cNvPr>
          <p:cNvSpPr txBox="1"/>
          <p:nvPr/>
        </p:nvSpPr>
        <p:spPr>
          <a:xfrm>
            <a:off x="1076647" y="3398476"/>
            <a:ext cx="7900012" cy="461665"/>
          </a:xfrm>
          <a:prstGeom prst="rect">
            <a:avLst/>
          </a:prstGeom>
          <a:noFill/>
        </p:spPr>
        <p:txBody>
          <a:bodyPr wrap="square" rtlCol="0">
            <a:spAutoFit/>
          </a:bodyPr>
          <a:lstStyle/>
          <a:p>
            <a:pPr algn="ctr"/>
            <a:r>
              <a:rPr lang="es-AR" sz="2400" dirty="0">
                <a:latin typeface="Arial Black" panose="020B0A04020102020204" pitchFamily="34" charset="0"/>
              </a:rPr>
              <a:t>CONCLUSIONES Y DESAFÍOS</a:t>
            </a:r>
          </a:p>
        </p:txBody>
      </p:sp>
    </p:spTree>
    <p:extLst>
      <p:ext uri="{BB962C8B-B14F-4D97-AF65-F5344CB8AC3E}">
        <p14:creationId xmlns:p14="http://schemas.microsoft.com/office/powerpoint/2010/main" val="215488414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5490"/>
            <a:ext cx="8915400" cy="738909"/>
          </a:xfrm>
        </p:spPr>
        <p:txBody>
          <a:bodyPr>
            <a:normAutofit/>
          </a:bodyPr>
          <a:lstStyle/>
          <a:p>
            <a:pPr algn="ctr"/>
            <a:r>
              <a:rPr lang="es-AR" b="1" dirty="0">
                <a:latin typeface="Arial Black" panose="020B0A04020102020204" pitchFamily="34" charset="0"/>
              </a:rPr>
              <a:t>Conclusiones</a:t>
            </a:r>
          </a:p>
        </p:txBody>
      </p:sp>
      <p:sp>
        <p:nvSpPr>
          <p:cNvPr id="3" name="Marcador de contenido 2"/>
          <p:cNvSpPr>
            <a:spLocks noGrp="1"/>
          </p:cNvSpPr>
          <p:nvPr>
            <p:ph idx="1"/>
          </p:nvPr>
        </p:nvSpPr>
        <p:spPr>
          <a:xfrm>
            <a:off x="495300" y="1106056"/>
            <a:ext cx="8915400" cy="5287964"/>
          </a:xfrm>
        </p:spPr>
        <p:txBody>
          <a:bodyPr>
            <a:normAutofit fontScale="85000" lnSpcReduction="20000"/>
          </a:bodyPr>
          <a:lstStyle/>
          <a:p>
            <a:r>
              <a:rPr lang="es-AR" sz="2000" b="1" dirty="0"/>
              <a:t>La tuberculosis ocasiona anualmente más de 10.000 nuevos casos en Argentina.</a:t>
            </a:r>
          </a:p>
          <a:p>
            <a:endParaRPr lang="es-AR" sz="2000" b="1" dirty="0"/>
          </a:p>
          <a:p>
            <a:r>
              <a:rPr lang="es-AR" sz="2000" b="1" dirty="0"/>
              <a:t>Más de la mitad de los casos se registra en la población en edad reproductiva.</a:t>
            </a:r>
          </a:p>
          <a:p>
            <a:endParaRPr lang="es-AR" sz="2000" b="1" dirty="0"/>
          </a:p>
          <a:p>
            <a:r>
              <a:rPr lang="es-AR" sz="2000" b="1" dirty="0"/>
              <a:t>El 80% de los casos pulmonares en mayores de 15 años son </a:t>
            </a:r>
            <a:r>
              <a:rPr lang="es-AR" sz="2000" b="1" dirty="0" err="1"/>
              <a:t>bacilíferos</a:t>
            </a:r>
            <a:r>
              <a:rPr lang="es-AR" sz="2000" b="1" dirty="0"/>
              <a:t> y diseminan la enfermedad.</a:t>
            </a:r>
          </a:p>
          <a:p>
            <a:endParaRPr lang="es-AR" sz="2000" b="1" dirty="0"/>
          </a:p>
          <a:p>
            <a:r>
              <a:rPr lang="es-AR" sz="2000" b="1" dirty="0"/>
              <a:t>La distribución por edad de la enfermedad y la ocurrencia anual de casos en niños y adolescentes muestra la transmisión activa de la enfermedad en la población.</a:t>
            </a:r>
          </a:p>
          <a:p>
            <a:endParaRPr lang="es-AR" sz="2000" b="1" dirty="0"/>
          </a:p>
          <a:p>
            <a:r>
              <a:rPr lang="es-AR" sz="2000" b="1" dirty="0"/>
              <a:t>La tendencia de la notificación de casos es estable de los últimos años, tanto en todas las edades como en niños y adolescentes.</a:t>
            </a:r>
          </a:p>
          <a:p>
            <a:endParaRPr lang="es-AR" sz="2000" b="1" dirty="0"/>
          </a:p>
          <a:p>
            <a:r>
              <a:rPr lang="es-AR" sz="2000" b="1" dirty="0"/>
              <a:t>Ocurren anualmente más de 700 muertes por tuberculosis en toda la población y, en los adolescentes de 15 a 19 años se registró un aumento de la mortalidad en los últimos nueve años.</a:t>
            </a:r>
          </a:p>
          <a:p>
            <a:endParaRPr lang="es-AR" sz="2000" b="1" dirty="0"/>
          </a:p>
          <a:p>
            <a:r>
              <a:rPr lang="es-AR" sz="2000" b="1" dirty="0"/>
              <a:t>Más del 10% de los casos de tuberculosis identificados y que inician el tratamiento lo abandonan antes de finalizarlo; y entre un 30% y un 40% de los casos no tienen información sobre el resultado del tratamiento.</a:t>
            </a:r>
            <a:endParaRPr lang="es-AR" sz="1600" dirty="0"/>
          </a:p>
        </p:txBody>
      </p:sp>
    </p:spTree>
    <p:extLst>
      <p:ext uri="{BB962C8B-B14F-4D97-AF65-F5344CB8AC3E}">
        <p14:creationId xmlns:p14="http://schemas.microsoft.com/office/powerpoint/2010/main" val="2354665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5490"/>
            <a:ext cx="8915400" cy="738909"/>
          </a:xfrm>
        </p:spPr>
        <p:txBody>
          <a:bodyPr>
            <a:normAutofit/>
          </a:bodyPr>
          <a:lstStyle/>
          <a:p>
            <a:pPr algn="ctr"/>
            <a:r>
              <a:rPr lang="es-AR" b="1" dirty="0">
                <a:latin typeface="Arial Black" panose="020B0A04020102020204" pitchFamily="34" charset="0"/>
              </a:rPr>
              <a:t>Desafíos</a:t>
            </a:r>
          </a:p>
        </p:txBody>
      </p:sp>
      <p:sp>
        <p:nvSpPr>
          <p:cNvPr id="3" name="Marcador de contenido 2"/>
          <p:cNvSpPr>
            <a:spLocks noGrp="1"/>
          </p:cNvSpPr>
          <p:nvPr>
            <p:ph idx="1"/>
          </p:nvPr>
        </p:nvSpPr>
        <p:spPr>
          <a:xfrm>
            <a:off x="495300" y="1106056"/>
            <a:ext cx="8915400" cy="5287964"/>
          </a:xfrm>
        </p:spPr>
        <p:txBody>
          <a:bodyPr>
            <a:normAutofit/>
          </a:bodyPr>
          <a:lstStyle/>
          <a:p>
            <a:r>
              <a:rPr lang="es-AR" sz="2000" b="1" dirty="0"/>
              <a:t>Detectar precozmente, administrar el tratamiento y realizar el seguimiento para garantizar la adherencia al tratamiento de todos los casos de tuberculosis.</a:t>
            </a:r>
          </a:p>
          <a:p>
            <a:endParaRPr lang="es-AR" sz="2000" b="1" dirty="0"/>
          </a:p>
          <a:p>
            <a:r>
              <a:rPr lang="es-AR" sz="2000" b="1" dirty="0"/>
              <a:t>Asegurar la vacunación con BCG al nacer.</a:t>
            </a:r>
          </a:p>
          <a:p>
            <a:endParaRPr lang="es-AR" sz="2000" b="1" dirty="0"/>
          </a:p>
          <a:p>
            <a:r>
              <a:rPr lang="es-AR" sz="2000" b="1" dirty="0"/>
              <a:t>Evitar que los niños entren en contacto con enfermos de tuberculosis que no están en tratamiento.</a:t>
            </a:r>
          </a:p>
          <a:p>
            <a:endParaRPr lang="es-AR" sz="2000" b="1" dirty="0"/>
          </a:p>
          <a:p>
            <a:r>
              <a:rPr lang="es-AR" sz="2000" b="1" dirty="0"/>
              <a:t>Evaluar a todos los contactos pediátricos de casos de tuberculosis, administrar la quimioprofilaxis completa a todos aquellos en los que se descarte la enfermedad y realizar un seguimiento y control periódico posterior.</a:t>
            </a:r>
          </a:p>
          <a:p>
            <a:endParaRPr lang="es-AR" sz="2000" b="1" dirty="0"/>
          </a:p>
          <a:p>
            <a:r>
              <a:rPr lang="es-AR" sz="2000" b="1" dirty="0"/>
              <a:t>Detectar precozmente los casos de tuberculosis pediátrica y adolescente, administrar el tratamiento y realizar un seguimiento para garantizar que lo completen.</a:t>
            </a:r>
          </a:p>
          <a:p>
            <a:endParaRPr lang="es-AR" sz="2000" b="1" dirty="0"/>
          </a:p>
          <a:p>
            <a:endParaRPr lang="es-AR" sz="1600" dirty="0"/>
          </a:p>
        </p:txBody>
      </p:sp>
    </p:spTree>
    <p:extLst>
      <p:ext uri="{BB962C8B-B14F-4D97-AF65-F5344CB8AC3E}">
        <p14:creationId xmlns:p14="http://schemas.microsoft.com/office/powerpoint/2010/main" val="2469747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cxnSp>
        <p:nvCxnSpPr>
          <p:cNvPr id="12" name="Conector recto 11"/>
          <p:cNvCxnSpPr/>
          <p:nvPr/>
        </p:nvCxnSpPr>
        <p:spPr>
          <a:xfrm>
            <a:off x="376492" y="259268"/>
            <a:ext cx="8979175" cy="23211"/>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384497" y="1846743"/>
            <a:ext cx="8979175" cy="1888776"/>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800" b="1" dirty="0">
                <a:solidFill>
                  <a:schemeClr val="tx1"/>
                </a:solidFill>
              </a:rPr>
              <a:t>Mesa redonda: Iniciativa en TBC pediátrica </a:t>
            </a:r>
            <a:endParaRPr lang="es-AR" sz="1000" b="1" dirty="0">
              <a:solidFill>
                <a:schemeClr val="tx1"/>
              </a:solidFill>
            </a:endParaRPr>
          </a:p>
          <a:p>
            <a:r>
              <a:rPr lang="es-AR" sz="3600" b="1" dirty="0">
                <a:solidFill>
                  <a:schemeClr val="tx1"/>
                </a:solidFill>
              </a:rPr>
              <a:t>Puesta al día en Tuberculosis Pediátrica y Adolescente</a:t>
            </a:r>
          </a:p>
        </p:txBody>
      </p:sp>
      <p:sp>
        <p:nvSpPr>
          <p:cNvPr id="14" name="CuadroTexto 13"/>
          <p:cNvSpPr txBox="1"/>
          <p:nvPr/>
        </p:nvSpPr>
        <p:spPr>
          <a:xfrm>
            <a:off x="537067" y="3892144"/>
            <a:ext cx="8979175" cy="461665"/>
          </a:xfrm>
          <a:prstGeom prst="rect">
            <a:avLst/>
          </a:prstGeom>
          <a:noFill/>
        </p:spPr>
        <p:txBody>
          <a:bodyPr wrap="square" rtlCol="0">
            <a:spAutoFit/>
          </a:bodyPr>
          <a:lstStyle/>
          <a:p>
            <a:pPr algn="ctr"/>
            <a:r>
              <a:rPr lang="es-AR" sz="2400" b="1" dirty="0"/>
              <a:t>Buenos Aires, 24 de abril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xmlns="" id="{CAB3E0B2-87D5-4CDE-94D7-57FB0DE17E84}"/>
              </a:ext>
            </a:extLst>
          </p:cNvPr>
          <p:cNvSpPr txBox="1"/>
          <p:nvPr/>
        </p:nvSpPr>
        <p:spPr>
          <a:xfrm>
            <a:off x="5874715" y="4431682"/>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sp>
        <p:nvSpPr>
          <p:cNvPr id="6" name="TextBox 5">
            <a:extLst>
              <a:ext uri="{FF2B5EF4-FFF2-40B4-BE49-F238E27FC236}">
                <a16:creationId xmlns:a16="http://schemas.microsoft.com/office/drawing/2014/main" xmlns="" id="{CEDB84D9-6F8E-4228-86D9-04E237993B1B}"/>
              </a:ext>
            </a:extLst>
          </p:cNvPr>
          <p:cNvSpPr txBox="1"/>
          <p:nvPr/>
        </p:nvSpPr>
        <p:spPr>
          <a:xfrm>
            <a:off x="2722954" y="458105"/>
            <a:ext cx="4607400" cy="646331"/>
          </a:xfrm>
          <a:prstGeom prst="rect">
            <a:avLst/>
          </a:prstGeom>
          <a:noFill/>
        </p:spPr>
        <p:txBody>
          <a:bodyPr wrap="square" rtlCol="0">
            <a:spAutoFit/>
          </a:bodyPr>
          <a:lstStyle/>
          <a:p>
            <a:pPr algn="ctr"/>
            <a:r>
              <a:rPr lang="es-AR" dirty="0">
                <a:latin typeface="Arial Black" panose="020B0A04020102020204" pitchFamily="34" charset="0"/>
              </a:rPr>
              <a:t>8° CONGRESO ARGENTINO DE NEUMONOLOGÍA PEDIÁTRICA </a:t>
            </a:r>
          </a:p>
        </p:txBody>
      </p:sp>
      <p:pic>
        <p:nvPicPr>
          <p:cNvPr id="13" name="Imagen 9">
            <a:extLst>
              <a:ext uri="{FF2B5EF4-FFF2-40B4-BE49-F238E27FC236}">
                <a16:creationId xmlns:a16="http://schemas.microsoft.com/office/drawing/2014/main" xmlns="" id="{C0C65CE8-3453-481A-BDF8-41E9B010613B}"/>
              </a:ext>
            </a:extLst>
          </p:cNvPr>
          <p:cNvPicPr>
            <a:picLocks noChangeAspect="1"/>
          </p:cNvPicPr>
          <p:nvPr/>
        </p:nvPicPr>
        <p:blipFill rotWithShape="1">
          <a:blip r:embed="rId7"/>
          <a:srcRect l="10553" t="12791" r="62935" b="72945"/>
          <a:stretch/>
        </p:blipFill>
        <p:spPr>
          <a:xfrm>
            <a:off x="200472" y="403271"/>
            <a:ext cx="2498092" cy="756000"/>
          </a:xfrm>
          <a:prstGeom prst="rect">
            <a:avLst/>
          </a:prstGeom>
        </p:spPr>
      </p:pic>
    </p:spTree>
    <p:extLst>
      <p:ext uri="{BB962C8B-B14F-4D97-AF65-F5344CB8AC3E}">
        <p14:creationId xmlns:p14="http://schemas.microsoft.com/office/powerpoint/2010/main" val="1066621331"/>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1564</TotalTime>
  <Words>2171</Words>
  <Application>Microsoft Office PowerPoint</Application>
  <PresentationFormat>A4 (210 x 297 mm)</PresentationFormat>
  <Paragraphs>155</Paragraphs>
  <Slides>25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Arial</vt:lpstr>
      <vt:lpstr>Arial Black</vt:lpstr>
      <vt:lpstr>Calibri</vt:lpstr>
      <vt:lpstr>Calibri Light</vt:lpstr>
      <vt:lpstr>Montserrat-Regular</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Desafíos</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 Bossio</dc:creator>
  <cp:lastModifiedBy>Rocio</cp:lastModifiedBy>
  <cp:revision>74</cp:revision>
  <dcterms:created xsi:type="dcterms:W3CDTF">2018-03-17T18:56:58Z</dcterms:created>
  <dcterms:modified xsi:type="dcterms:W3CDTF">2018-04-25T15:24:04Z</dcterms:modified>
</cp:coreProperties>
</file>