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274" r:id="rId4"/>
    <p:sldId id="260" r:id="rId5"/>
    <p:sldId id="289" r:id="rId6"/>
    <p:sldId id="256" r:id="rId7"/>
    <p:sldId id="275" r:id="rId8"/>
    <p:sldId id="258" r:id="rId9"/>
    <p:sldId id="286" r:id="rId10"/>
    <p:sldId id="290" r:id="rId11"/>
    <p:sldId id="257" r:id="rId12"/>
    <p:sldId id="276" r:id="rId13"/>
    <p:sldId id="259" r:id="rId14"/>
    <p:sldId id="277" r:id="rId15"/>
    <p:sldId id="278" r:id="rId16"/>
    <p:sldId id="261" r:id="rId17"/>
    <p:sldId id="266" r:id="rId18"/>
    <p:sldId id="267" r:id="rId19"/>
    <p:sldId id="268" r:id="rId20"/>
    <p:sldId id="269" r:id="rId21"/>
    <p:sldId id="279" r:id="rId22"/>
    <p:sldId id="280" r:id="rId23"/>
    <p:sldId id="281" r:id="rId24"/>
    <p:sldId id="282" r:id="rId25"/>
    <p:sldId id="291" r:id="rId26"/>
    <p:sldId id="285" r:id="rId27"/>
    <p:sldId id="292" r:id="rId2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327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3706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5424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8001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3757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888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0807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199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40748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9672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82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ECD5B-0086-4540-8A8F-891A36CBCEC4}" type="datetimeFigureOut">
              <a:rPr lang="es-AR" smtClean="0"/>
              <a:t>5/4/2018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16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n 1"/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9" name="7 Imagen" descr="LOGOCONIletrasnegra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>
          <a:xfrm>
            <a:off x="376490" y="2458670"/>
            <a:ext cx="8979175" cy="2408298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Análisis de mortalidad en menores de 5 años por enfermedades respiratorias, por provincias y departamentos más críticos.</a:t>
            </a:r>
          </a:p>
          <a:p>
            <a:r>
              <a:rPr lang="es-AR" sz="2800" b="1" dirty="0">
                <a:solidFill>
                  <a:schemeClr val="tx1"/>
                </a:solidFill>
              </a:rPr>
              <a:t>Situación de la mortalidad por TBC en niños y adolescentes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76491" y="453754"/>
            <a:ext cx="8979175" cy="87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Reunión Nacional de IRAB (Infecciones Respiratorias Agudas Bajas)</a:t>
            </a:r>
          </a:p>
          <a:p>
            <a:pPr algn="ctr"/>
            <a:r>
              <a:rPr lang="es-AR" sz="2696" b="1" dirty="0"/>
              <a:t>22 y 23 de marzo de 2018</a:t>
            </a:r>
          </a:p>
        </p:txBody>
      </p:sp>
      <p:pic>
        <p:nvPicPr>
          <p:cNvPr id="3" name="Imagen 2" descr="Imagen que contiene captura de pantalla&#10;&#10;Descripción generada con confianza muy alta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n 1"/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9" name="7 Imagen" descr="LOGOCONIletrasnegra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376491" y="453754"/>
            <a:ext cx="897917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b="1" dirty="0"/>
              <a:t>Reunión Nacional de IRAB (Infecciones Respiratorias Agudas Bajas)</a:t>
            </a:r>
          </a:p>
          <a:p>
            <a:pPr algn="ctr"/>
            <a:r>
              <a:rPr lang="es-AR" b="1" dirty="0"/>
              <a:t>22 y 23 de marzo de 2018</a:t>
            </a:r>
          </a:p>
        </p:txBody>
      </p:sp>
      <p:pic>
        <p:nvPicPr>
          <p:cNvPr id="3" name="Imagen 2" descr="Imagen que contiene captura de pantalla&#10;&#10;Descripción generada con confianza muy alta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463412" y="2166213"/>
            <a:ext cx="8979175" cy="526247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Contenido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76490" y="1352295"/>
            <a:ext cx="8979175" cy="75485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>
                <a:solidFill>
                  <a:schemeClr val="tx1"/>
                </a:solidFill>
              </a:rPr>
              <a:t>Análisis de mortalidad en menores de 5 años por enfermedades respiratorias, por provincias y departamentos más críticos.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99614" y="2751524"/>
            <a:ext cx="87329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1600" dirty="0"/>
              <a:t>Evolución de la mortalidad por enfermedades respiratorias en menores de cinco años.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1600" dirty="0"/>
              <a:t>Situación actual por jurisdicción y por departamentos, partidos (provincia de Buenos Aires) o comunas (ciudad de Buenos Aires).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1600" dirty="0"/>
              <a:t>Desigualdad de la mortalidad por jurisdicción y departamentos, partidos o comunas.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1600" dirty="0"/>
              <a:t>Características de las muertes por enfermedades respiratorias en menores de cinco años.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1600" dirty="0"/>
              <a:t>Aportes para acelerar la reducción de la mortalidad: áreas prioritarias y condiciones de mayor vulnerabilidad.</a:t>
            </a:r>
          </a:p>
        </p:txBody>
      </p:sp>
    </p:spTree>
    <p:extLst>
      <p:ext uri="{BB962C8B-B14F-4D97-AF65-F5344CB8AC3E}">
        <p14:creationId xmlns:p14="http://schemas.microsoft.com/office/powerpoint/2010/main" val="331416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n 1"/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9" name="7 Imagen" descr="LOGOCONIletrasnegra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376491" y="453754"/>
            <a:ext cx="8979175" cy="87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Reunión Nacional de IRAB (Infecciones Respiratorias Agudas Bajas)</a:t>
            </a:r>
          </a:p>
          <a:p>
            <a:pPr algn="ctr"/>
            <a:r>
              <a:rPr lang="es-AR" sz="2696" b="1" dirty="0"/>
              <a:t>22 y 23 de marzo de 2018</a:t>
            </a:r>
          </a:p>
        </p:txBody>
      </p:sp>
      <p:pic>
        <p:nvPicPr>
          <p:cNvPr id="3" name="Imagen 2" descr="Imagen que contiene captura de pantalla&#10;&#10;Descripción generada con confianza muy alta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76490" y="2087788"/>
            <a:ext cx="8979175" cy="75485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800" b="1" dirty="0">
                <a:solidFill>
                  <a:schemeClr val="tx1"/>
                </a:solidFill>
              </a:rPr>
              <a:t>Análisis de mortalidad en menores de 5 años por enfermedades respiratorias, por provincias y departamentos más críticos.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99614" y="3549319"/>
            <a:ext cx="8732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Evolución de la mortalidad por enfermedades respiratorias en menores de cinco años</a:t>
            </a:r>
          </a:p>
        </p:txBody>
      </p:sp>
    </p:spTree>
    <p:extLst>
      <p:ext uri="{BB962C8B-B14F-4D97-AF65-F5344CB8AC3E}">
        <p14:creationId xmlns:p14="http://schemas.microsoft.com/office/powerpoint/2010/main" val="185149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FC40365-278A-492D-AA01-FF58C05B0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26" y="314035"/>
            <a:ext cx="9337965" cy="62530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510C75-7A5C-460A-8FA1-78CEAA856BD2}"/>
              </a:ext>
            </a:extLst>
          </p:cNvPr>
          <p:cNvSpPr txBox="1"/>
          <p:nvPr/>
        </p:nvSpPr>
        <p:spPr>
          <a:xfrm>
            <a:off x="5412509" y="979055"/>
            <a:ext cx="3389746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EN 2016 SE REGISTRÓ UN AUMENTO DE LA MORTALIDAD:</a:t>
            </a:r>
          </a:p>
          <a:p>
            <a:pPr algn="ctr"/>
            <a:r>
              <a:rPr lang="es-AR" sz="1400" dirty="0">
                <a:latin typeface="Arial Black" panose="020B0A04020102020204" pitchFamily="34" charset="0"/>
              </a:rPr>
              <a:t>Número de muertes:        13,3%</a:t>
            </a:r>
          </a:p>
          <a:p>
            <a:pPr algn="ctr"/>
            <a:r>
              <a:rPr lang="es-AR" sz="1400" dirty="0">
                <a:latin typeface="Arial Black" panose="020B0A04020102020204" pitchFamily="34" charset="0"/>
              </a:rPr>
              <a:t>Tasa de mortalidad:       20,2%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xmlns="" id="{C51A09FF-3A54-4EAE-B7DF-EAD5152449D6}"/>
              </a:ext>
            </a:extLst>
          </p:cNvPr>
          <p:cNvSpPr/>
          <p:nvPr/>
        </p:nvSpPr>
        <p:spPr>
          <a:xfrm flipV="1">
            <a:off x="7675418" y="1681017"/>
            <a:ext cx="193964" cy="17087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xmlns="" id="{8185C442-66DC-49A2-B6A1-A42C5CC4366A}"/>
              </a:ext>
            </a:extLst>
          </p:cNvPr>
          <p:cNvSpPr/>
          <p:nvPr/>
        </p:nvSpPr>
        <p:spPr>
          <a:xfrm flipV="1">
            <a:off x="7675418" y="1477343"/>
            <a:ext cx="193964" cy="17087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4864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n 1"/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9" name="7 Imagen" descr="LOGOCONIletrasnegra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376491" y="453754"/>
            <a:ext cx="8979175" cy="87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Reunión Nacional de IRAB (Infecciones Respiratorias Agudas Bajas)</a:t>
            </a:r>
          </a:p>
          <a:p>
            <a:pPr algn="ctr"/>
            <a:r>
              <a:rPr lang="es-AR" sz="2696" b="1" dirty="0"/>
              <a:t>22 y 23 de marzo de 2018</a:t>
            </a:r>
          </a:p>
        </p:txBody>
      </p:sp>
      <p:pic>
        <p:nvPicPr>
          <p:cNvPr id="3" name="Imagen 2" descr="Imagen que contiene captura de pantalla&#10;&#10;Descripción generada con confianza muy alta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76490" y="2087788"/>
            <a:ext cx="8979175" cy="75485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800" b="1" dirty="0">
                <a:solidFill>
                  <a:schemeClr val="tx1"/>
                </a:solidFill>
              </a:rPr>
              <a:t>Análisis de mortalidad en menores de 5 años por enfermedades respiratorias, por provincias y departamentos más críticos.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99614" y="3549319"/>
            <a:ext cx="8732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Situación actual por jurisdicción y por departamentos, partidos (provincia de Buenos Aires) o comunas (ciudad de Buenos Aires)</a:t>
            </a:r>
          </a:p>
        </p:txBody>
      </p:sp>
    </p:spTree>
    <p:extLst>
      <p:ext uri="{BB962C8B-B14F-4D97-AF65-F5344CB8AC3E}">
        <p14:creationId xmlns:p14="http://schemas.microsoft.com/office/powerpoint/2010/main" val="392222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462108F-0230-47F1-AD77-2865D6542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49" y="392929"/>
            <a:ext cx="9303302" cy="60721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FCAF780-F9EE-4C76-BE3D-A8FE14BE8D73}"/>
              </a:ext>
            </a:extLst>
          </p:cNvPr>
          <p:cNvSpPr txBox="1"/>
          <p:nvPr/>
        </p:nvSpPr>
        <p:spPr>
          <a:xfrm>
            <a:off x="4867564" y="1366982"/>
            <a:ext cx="4267200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LA TASA DE MORTALIDAD DE FORMOSA ES 9,7 VECES MÁS ALTA QUE LA DE CHUBUT</a:t>
            </a:r>
          </a:p>
        </p:txBody>
      </p:sp>
    </p:spTree>
    <p:extLst>
      <p:ext uri="{BB962C8B-B14F-4D97-AF65-F5344CB8AC3E}">
        <p14:creationId xmlns:p14="http://schemas.microsoft.com/office/powerpoint/2010/main" val="2305815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64F6432-EEBE-49DB-B695-6C2EE064E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181600" y="1111046"/>
            <a:ext cx="3982065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En 2016, Formosa registró una tasa de mortalidad similar a la que el país registraba en 1990.</a:t>
            </a:r>
          </a:p>
          <a:p>
            <a:pPr algn="ctr"/>
            <a:r>
              <a:rPr lang="es-AR" sz="1400" b="1" dirty="0"/>
              <a:t>Con la tendencia registrada entre 1980 y 2016, el país alcanzaría en 2042 la tasa actual de Córdoba y Jujuy; y en 2047 la tasa actual de Chubut.</a:t>
            </a:r>
          </a:p>
        </p:txBody>
      </p:sp>
    </p:spTree>
    <p:extLst>
      <p:ext uri="{BB962C8B-B14F-4D97-AF65-F5344CB8AC3E}">
        <p14:creationId xmlns:p14="http://schemas.microsoft.com/office/powerpoint/2010/main" val="711864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04B0EFE-C0A5-4CF8-BA83-F11225356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54BC330-A458-4E3E-8F99-C29FF44F8492}"/>
              </a:ext>
            </a:extLst>
          </p:cNvPr>
          <p:cNvSpPr txBox="1"/>
          <p:nvPr/>
        </p:nvSpPr>
        <p:spPr>
          <a:xfrm>
            <a:off x="4952999" y="4322619"/>
            <a:ext cx="4384964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LA TASA DE MORTALIDAD DE RAMÓN LISTA (FORMOSA) ES 95,6 VECES MÁS ALTA QUE LA DE LA COMUNA DE MONSERRAT (CIUDAD DE BUENOS AIRES)</a:t>
            </a:r>
          </a:p>
        </p:txBody>
      </p:sp>
    </p:spTree>
    <p:extLst>
      <p:ext uri="{BB962C8B-B14F-4D97-AF65-F5344CB8AC3E}">
        <p14:creationId xmlns:p14="http://schemas.microsoft.com/office/powerpoint/2010/main" val="3211161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C0648E3-AF31-4828-812F-259D181D4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49" y="389880"/>
            <a:ext cx="9303302" cy="6078239"/>
          </a:xfrm>
          <a:prstGeom prst="rect">
            <a:avLst/>
          </a:prstGeom>
        </p:spPr>
      </p:pic>
      <p:sp>
        <p:nvSpPr>
          <p:cNvPr id="5" name="CuadroTexto 2">
            <a:extLst>
              <a:ext uri="{FF2B5EF4-FFF2-40B4-BE49-F238E27FC236}">
                <a16:creationId xmlns:a16="http://schemas.microsoft.com/office/drawing/2014/main" xmlns="" id="{701DD628-4EF8-48DE-925A-4B2AC71EA413}"/>
              </a:ext>
            </a:extLst>
          </p:cNvPr>
          <p:cNvSpPr txBox="1"/>
          <p:nvPr/>
        </p:nvSpPr>
        <p:spPr>
          <a:xfrm>
            <a:off x="4953000" y="1111046"/>
            <a:ext cx="4210665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En 2016, Ramón Lista (Formosa) registró una tasa de mortalidad similar a la que el país registraba en 1966.</a:t>
            </a:r>
          </a:p>
          <a:p>
            <a:pPr algn="ctr"/>
            <a:r>
              <a:rPr lang="es-AR" sz="1400" b="1" dirty="0"/>
              <a:t>Con la tendencia registrada entre 1980 y 2016, el país alcanzaría después de 2070 la tasa actual de algunas Comunas de la Ciudad de Buenos Aires.</a:t>
            </a:r>
          </a:p>
        </p:txBody>
      </p:sp>
    </p:spTree>
    <p:extLst>
      <p:ext uri="{BB962C8B-B14F-4D97-AF65-F5344CB8AC3E}">
        <p14:creationId xmlns:p14="http://schemas.microsoft.com/office/powerpoint/2010/main" val="3465674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n 1"/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9" name="7 Imagen" descr="LOGOCONIletrasnegra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376491" y="453754"/>
            <a:ext cx="8979175" cy="87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Reunión Nacional de IRAB (Infecciones Respiratorias Agudas Bajas)</a:t>
            </a:r>
          </a:p>
          <a:p>
            <a:pPr algn="ctr"/>
            <a:r>
              <a:rPr lang="es-AR" sz="2696" b="1" dirty="0"/>
              <a:t>22 y 23 de marzo de 2018</a:t>
            </a:r>
          </a:p>
        </p:txBody>
      </p:sp>
      <p:pic>
        <p:nvPicPr>
          <p:cNvPr id="3" name="Imagen 2" descr="Imagen que contiene captura de pantalla&#10;&#10;Descripción generada con confianza muy alta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76490" y="2087788"/>
            <a:ext cx="8979175" cy="75485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800" b="1" dirty="0">
                <a:solidFill>
                  <a:schemeClr val="tx1"/>
                </a:solidFill>
              </a:rPr>
              <a:t>Análisis de mortalidad en menores de 5 años por enfermedades respiratorias, por provincias y departamentos más críticos.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99614" y="3549319"/>
            <a:ext cx="8732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Desigualdad de la mortalidad por jurisdicción y departamentos, partidos o comunas</a:t>
            </a:r>
          </a:p>
        </p:txBody>
      </p:sp>
    </p:spTree>
    <p:extLst>
      <p:ext uri="{BB962C8B-B14F-4D97-AF65-F5344CB8AC3E}">
        <p14:creationId xmlns:p14="http://schemas.microsoft.com/office/powerpoint/2010/main" val="119942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1489579-7318-44A0-A455-741AC1E94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27" y="1907373"/>
            <a:ext cx="4273666" cy="40176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1AEC80B-89FB-4A6B-87D6-F893452BD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166" y="4810589"/>
            <a:ext cx="2238150" cy="501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ECC046-126E-4412-AF60-8E4A55CCB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355" y="1907373"/>
            <a:ext cx="4273666" cy="40176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06EFDED-0D38-4864-BC4E-5790B36B8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8257" y="4810589"/>
            <a:ext cx="2238150" cy="501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ABEB0D6-795C-47AC-ABC4-DC2AC2C1F146}"/>
              </a:ext>
            </a:extLst>
          </p:cNvPr>
          <p:cNvSpPr txBox="1"/>
          <p:nvPr/>
        </p:nvSpPr>
        <p:spPr>
          <a:xfrm>
            <a:off x="387002" y="19407"/>
            <a:ext cx="922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Comparación de la desigualdad en la distribución de la mortalidad total y por enfermedades del sistema respiratorio en menores de cinco años. Argentina, por jurisdicción, bienio 2015-2016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54EDFE87-F933-449E-B08C-3AEC855DAE37}"/>
              </a:ext>
            </a:extLst>
          </p:cNvPr>
          <p:cNvSpPr txBox="1"/>
          <p:nvPr/>
        </p:nvSpPr>
        <p:spPr>
          <a:xfrm>
            <a:off x="314027" y="6063887"/>
            <a:ext cx="8935357" cy="6463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000" b="1"/>
              <a:t>Fuente:</a:t>
            </a:r>
            <a:r>
              <a:rPr lang="es-AR" sz="1000" b="1" baseline="0"/>
              <a:t> Elaborado por el Departamento Programas de Salud, Instituto Nacional de Enfermedades Respiratorias (INER) "Emilio Coni", Administración Nacional de Laboratorios e Institutos de Salud (ANLIS), con base en datos de la Dirección de Estadísticas e Información de Salud (DEIS). Ministerio de Salud de la Nación, Argentina, 19 de marzo de 2018.</a:t>
            </a:r>
            <a:endParaRPr lang="es-AR" sz="10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621BB4-44CB-4BC0-A754-C8E3CF54BE0F}"/>
              </a:ext>
            </a:extLst>
          </p:cNvPr>
          <p:cNvSpPr txBox="1"/>
          <p:nvPr/>
        </p:nvSpPr>
        <p:spPr>
          <a:xfrm>
            <a:off x="387002" y="794113"/>
            <a:ext cx="9131994" cy="9848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LA DESIGUALDAD EN LA DISTRIBUCIÓN DE LA MORTALIDAD POR ENFERMEDADES RESPIRATORIAS EN MENORES DE 5 AÑOS ENTRE LAS 24 JURISDICCIONES ES</a:t>
            </a:r>
          </a:p>
          <a:p>
            <a:pPr algn="ctr"/>
            <a:endParaRPr lang="es-AR" sz="1400" dirty="0">
              <a:latin typeface="Arial Black" panose="020B0A04020102020204" pitchFamily="34" charset="0"/>
            </a:endParaRPr>
          </a:p>
          <a:p>
            <a:pPr algn="ctr"/>
            <a:r>
              <a:rPr lang="es-AR" sz="1600" dirty="0">
                <a:latin typeface="Arial Black" panose="020B0A04020102020204" pitchFamily="34" charset="0"/>
              </a:rPr>
              <a:t>3,3 VECES MAYOR QUE LA DE LA MORTALIDAD TOTAL</a:t>
            </a:r>
          </a:p>
        </p:txBody>
      </p:sp>
    </p:spTree>
    <p:extLst>
      <p:ext uri="{BB962C8B-B14F-4D97-AF65-F5344CB8AC3E}">
        <p14:creationId xmlns:p14="http://schemas.microsoft.com/office/powerpoint/2010/main" val="4161649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65C2E9D-1215-4EE1-95DB-52D90203A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515896" y="1465008"/>
            <a:ext cx="3549445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Las seis jurisdicciones con mayor tasa de mortalidad por enfermedades respiratorias aportan, en comparación con las seis con menor tasa de mortalidad: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AR" sz="1200" b="1" dirty="0"/>
              <a:t> 2,7% veces más nacidos vivos;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AR" sz="1200" b="1" dirty="0"/>
              <a:t>3,2 veces más muertes totales; 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AR" sz="1200" b="1" dirty="0"/>
              <a:t>9,2 veces más muertes por enfermedades respiratorias.</a:t>
            </a:r>
          </a:p>
        </p:txBody>
      </p:sp>
    </p:spTree>
    <p:extLst>
      <p:ext uri="{BB962C8B-B14F-4D97-AF65-F5344CB8AC3E}">
        <p14:creationId xmlns:p14="http://schemas.microsoft.com/office/powerpoint/2010/main" val="1004181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B15A4A5-0E27-4831-8D60-F3C16DDAC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27" y="1924829"/>
            <a:ext cx="4627265" cy="39932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B1730EC-ADD0-40F8-A33D-CC68AC1D5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99" y="4865830"/>
            <a:ext cx="1696350" cy="4503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FE4101F-928D-4EC4-93C6-C74DFA0D5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78" y="1924829"/>
            <a:ext cx="4627265" cy="39932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14FE415-C7CD-4C0D-BC78-3F35A695FB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771" y="4865830"/>
            <a:ext cx="1696350" cy="4503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1C389C6-F086-49F3-A9D2-16116483B2F6}"/>
              </a:ext>
            </a:extLst>
          </p:cNvPr>
          <p:cNvSpPr txBox="1"/>
          <p:nvPr/>
        </p:nvSpPr>
        <p:spPr>
          <a:xfrm>
            <a:off x="387004" y="147782"/>
            <a:ext cx="922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Comparación de la desigualdad en la distribución de la mortalidad total y por enfermedades del sistema respiratorio en menores de cinco años. Argentina, por departamento, bienio 2015-2016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xmlns="" id="{34F463C2-B43E-4FEE-9B42-A0945C76EC34}"/>
              </a:ext>
            </a:extLst>
          </p:cNvPr>
          <p:cNvSpPr txBox="1"/>
          <p:nvPr/>
        </p:nvSpPr>
        <p:spPr>
          <a:xfrm>
            <a:off x="314027" y="6063887"/>
            <a:ext cx="8935357" cy="6463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1000" b="1"/>
              <a:t>Fuente:</a:t>
            </a:r>
            <a:r>
              <a:rPr lang="es-AR" sz="1000" b="1" baseline="0"/>
              <a:t> Elaborado por el Departamento Programas de Salud, Instituto Nacional de Enfermedades Respiratorias (INER) "Emilio Coni", Administración Nacional de Laboratorios e Institutos de Salud (ANLIS), con base en datos de la Dirección de Estadísticas e Información de Salud (DEIS). Ministerio de Salud de la Nación, Argentina, 19 de marzo de 2018.</a:t>
            </a:r>
            <a:endParaRPr lang="es-AR" sz="10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1AC6EFC-92DC-41F6-8F5B-EEACE1777DD1}"/>
              </a:ext>
            </a:extLst>
          </p:cNvPr>
          <p:cNvSpPr txBox="1"/>
          <p:nvPr/>
        </p:nvSpPr>
        <p:spPr>
          <a:xfrm>
            <a:off x="387002" y="794113"/>
            <a:ext cx="9131994" cy="9848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LA DESIGUALDAD EN LA DISTRIBUCIÓN DE LA MORTALIDAD POR ENFERMEDADES RESPIRATORIAS EN MENORES DE 5 AÑOS ENTRE DEPARTAMENTOS</a:t>
            </a:r>
          </a:p>
          <a:p>
            <a:pPr algn="ctr"/>
            <a:endParaRPr lang="es-AR" sz="1400" dirty="0">
              <a:latin typeface="Arial Black" panose="020B0A04020102020204" pitchFamily="34" charset="0"/>
            </a:endParaRPr>
          </a:p>
          <a:p>
            <a:pPr algn="ctr"/>
            <a:r>
              <a:rPr lang="es-AR" sz="1600" dirty="0">
                <a:latin typeface="Arial Black" panose="020B0A04020102020204" pitchFamily="34" charset="0"/>
              </a:rPr>
              <a:t>4,8 VECES MAYOR QUE LA DE LA MORTALIDAD TOTAL</a:t>
            </a:r>
          </a:p>
        </p:txBody>
      </p:sp>
    </p:spTree>
    <p:extLst>
      <p:ext uri="{BB962C8B-B14F-4D97-AF65-F5344CB8AC3E}">
        <p14:creationId xmlns:p14="http://schemas.microsoft.com/office/powerpoint/2010/main" val="2964968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0110605-8746-49C3-A37D-F49AE9F3D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331918" y="1389312"/>
            <a:ext cx="4033754" cy="11079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100" b="1" dirty="0"/>
              <a:t>Los doce departamentos con mayor tasa de mortalidad por enfermedades respiratorias aportan, en comparación con los doce con menor tasa de mortalidad: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AR" sz="1100" b="1" dirty="0"/>
              <a:t> 13,2% menos nacidos vivos;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AR" sz="1100" b="1" dirty="0"/>
              <a:t>1,6 veces más muertes totales; 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AR" sz="1100" b="1" dirty="0"/>
              <a:t>17,8 veces más muertes por enfermedades respiratorias.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259755-53F5-44C6-AD4C-E8D283C4F413}"/>
              </a:ext>
            </a:extLst>
          </p:cNvPr>
          <p:cNvSpPr txBox="1"/>
          <p:nvPr/>
        </p:nvSpPr>
        <p:spPr>
          <a:xfrm>
            <a:off x="3625278" y="2355333"/>
            <a:ext cx="66501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16,8 por 1.000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168FD03-01AF-4CCD-A5F9-CF5E91663BA4}"/>
              </a:ext>
            </a:extLst>
          </p:cNvPr>
          <p:cNvSpPr txBox="1"/>
          <p:nvPr/>
        </p:nvSpPr>
        <p:spPr>
          <a:xfrm>
            <a:off x="4478598" y="1260978"/>
            <a:ext cx="66501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2,9 por 1.000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B9708B4-A5C5-4A30-9476-A0D81C40BDC2}"/>
              </a:ext>
            </a:extLst>
          </p:cNvPr>
          <p:cNvSpPr txBox="1"/>
          <p:nvPr/>
        </p:nvSpPr>
        <p:spPr>
          <a:xfrm>
            <a:off x="7348795" y="3033748"/>
            <a:ext cx="66501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9,4 por 1.000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4E20864-40E1-4D70-8571-FEDB9AFA0E75}"/>
              </a:ext>
            </a:extLst>
          </p:cNvPr>
          <p:cNvSpPr txBox="1"/>
          <p:nvPr/>
        </p:nvSpPr>
        <p:spPr>
          <a:xfrm>
            <a:off x="8110483" y="3699407"/>
            <a:ext cx="66501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0,1 por 1.000</a:t>
            </a:r>
          </a:p>
        </p:txBody>
      </p:sp>
    </p:spTree>
    <p:extLst>
      <p:ext uri="{BB962C8B-B14F-4D97-AF65-F5344CB8AC3E}">
        <p14:creationId xmlns:p14="http://schemas.microsoft.com/office/powerpoint/2010/main" val="201824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n 1"/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9" name="7 Imagen" descr="LOGOCONIletrasnegra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376491" y="453754"/>
            <a:ext cx="8979175" cy="87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Reunión Nacional de IRAB (Infecciones Respiratorias Agudas Bajas)</a:t>
            </a:r>
          </a:p>
          <a:p>
            <a:pPr algn="ctr"/>
            <a:r>
              <a:rPr lang="es-AR" sz="2696" b="1" dirty="0"/>
              <a:t>22 y 23 de marzo de 2018</a:t>
            </a:r>
          </a:p>
        </p:txBody>
      </p:sp>
      <p:pic>
        <p:nvPicPr>
          <p:cNvPr id="3" name="Imagen 2" descr="Imagen que contiene captura de pantalla&#10;&#10;Descripción generada con confianza muy alta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76490" y="2087788"/>
            <a:ext cx="8979175" cy="75485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800" b="1" dirty="0">
                <a:solidFill>
                  <a:schemeClr val="tx1"/>
                </a:solidFill>
              </a:rPr>
              <a:t>Análisis de mortalidad en menores de 5 años por enfermedades respiratorias, por provincias y departamentos más críticos.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99614" y="3549319"/>
            <a:ext cx="8732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Características de las muertes por enfermedades respiratorias en menores de cinco años</a:t>
            </a:r>
          </a:p>
        </p:txBody>
      </p:sp>
    </p:spTree>
    <p:extLst>
      <p:ext uri="{BB962C8B-B14F-4D97-AF65-F5344CB8AC3E}">
        <p14:creationId xmlns:p14="http://schemas.microsoft.com/office/powerpoint/2010/main" val="219197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597B95E-1771-4E1B-89BE-6A4807BB1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4870C5F-4BB7-45C9-BF79-A09F1B9EFA22}"/>
              </a:ext>
            </a:extLst>
          </p:cNvPr>
          <p:cNvSpPr txBox="1"/>
          <p:nvPr/>
        </p:nvSpPr>
        <p:spPr>
          <a:xfrm>
            <a:off x="1171574" y="1074594"/>
            <a:ext cx="3257551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EN 2016 EL 63,5% DE LAS MUERTES SE REGISTRÓ ENTRE MAYO Y SEPTIEMBRE</a:t>
            </a:r>
          </a:p>
        </p:txBody>
      </p:sp>
    </p:spTree>
    <p:extLst>
      <p:ext uri="{BB962C8B-B14F-4D97-AF65-F5344CB8AC3E}">
        <p14:creationId xmlns:p14="http://schemas.microsoft.com/office/powerpoint/2010/main" val="1254451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73FD30F-FB10-43D4-85DA-C9BBDBD36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31773E7-07CE-4569-938E-92C5E83113B0}"/>
              </a:ext>
            </a:extLst>
          </p:cNvPr>
          <p:cNvSpPr txBox="1"/>
          <p:nvPr/>
        </p:nvSpPr>
        <p:spPr>
          <a:xfrm>
            <a:off x="6124574" y="1131744"/>
            <a:ext cx="3257551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EL 73,5% DE LAS MUERTES ENTRE MAYO Y SEPTIEMBRE SE REGISTRÓ EN LA EDAD POSNEONATAL, ENTRE LOS 28 DÍAS Y LOS 11 MESES</a:t>
            </a:r>
          </a:p>
        </p:txBody>
      </p:sp>
    </p:spTree>
    <p:extLst>
      <p:ext uri="{BB962C8B-B14F-4D97-AF65-F5344CB8AC3E}">
        <p14:creationId xmlns:p14="http://schemas.microsoft.com/office/powerpoint/2010/main" val="2770776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5FCD8DD-CFFA-4C15-8AE0-BF30891F2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517C5ED-64A1-4092-B39A-EE53500EDC03}"/>
              </a:ext>
            </a:extLst>
          </p:cNvPr>
          <p:cNvSpPr txBox="1"/>
          <p:nvPr/>
        </p:nvSpPr>
        <p:spPr>
          <a:xfrm>
            <a:off x="1543049" y="1122219"/>
            <a:ext cx="2905126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ENTRE LAS MUERTES POSNEONATALES, LAS NEUMONITIS POR ASPIRACIÓN FUERON LA PRINCIPAL CAUSA DE MUERTE REGISTRADA (26,0%), SEGUIDA DE LA NEUMONÍA (25,3%) Y DE LA BRONQUIOLITIS (14,6%)</a:t>
            </a:r>
          </a:p>
        </p:txBody>
      </p:sp>
    </p:spTree>
    <p:extLst>
      <p:ext uri="{BB962C8B-B14F-4D97-AF65-F5344CB8AC3E}">
        <p14:creationId xmlns:p14="http://schemas.microsoft.com/office/powerpoint/2010/main" val="2257182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1F5FF8D-E70E-4B9E-B761-B8F7D1E5E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B8A508F-A0DF-41E2-A7D3-1C37F71CAA81}"/>
              </a:ext>
            </a:extLst>
          </p:cNvPr>
          <p:cNvSpPr txBox="1"/>
          <p:nvPr/>
        </p:nvSpPr>
        <p:spPr>
          <a:xfrm>
            <a:off x="6724649" y="1131744"/>
            <a:ext cx="262890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ENTRE LAS MUERTES DE 1 A 4 AÑOS, LA NEUMONÍA FUE LA PRINCIPAL CAUSA DE MUERTE (58,0%)</a:t>
            </a:r>
          </a:p>
        </p:txBody>
      </p:sp>
    </p:spTree>
    <p:extLst>
      <p:ext uri="{BB962C8B-B14F-4D97-AF65-F5344CB8AC3E}">
        <p14:creationId xmlns:p14="http://schemas.microsoft.com/office/powerpoint/2010/main" val="964912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BF563C3-41BD-41E5-9551-B7D2CB9A3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8EC538-CE7A-4B85-8DC5-BC1EC6ACBC27}"/>
              </a:ext>
            </a:extLst>
          </p:cNvPr>
          <p:cNvSpPr txBox="1"/>
          <p:nvPr/>
        </p:nvSpPr>
        <p:spPr>
          <a:xfrm>
            <a:off x="2642758" y="202980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1,1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0259F316-3124-4413-83F7-12F72677E540}"/>
              </a:ext>
            </a:extLst>
          </p:cNvPr>
          <p:cNvGrpSpPr/>
          <p:nvPr/>
        </p:nvGrpSpPr>
        <p:grpSpPr>
          <a:xfrm>
            <a:off x="2425651" y="2569950"/>
            <a:ext cx="1186886" cy="204168"/>
            <a:chOff x="2416681" y="1578450"/>
            <a:chExt cx="1186886" cy="20416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9536E3B7-CCCF-4DFA-9705-4DFB79BC26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6681" y="1579418"/>
              <a:ext cx="1186886" cy="92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E09BC3B5-EB0A-4442-B6C8-6879EE16334A}"/>
                </a:ext>
              </a:extLst>
            </p:cNvPr>
            <p:cNvCxnSpPr>
              <a:cxnSpLocks/>
            </p:cNvCxnSpPr>
            <p:nvPr/>
          </p:nvCxnSpPr>
          <p:spPr>
            <a:xfrm>
              <a:off x="2429150" y="1578450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471E35EF-6820-42A7-B38D-AD001A9F3FA3}"/>
                </a:ext>
              </a:extLst>
            </p:cNvPr>
            <p:cNvCxnSpPr>
              <a:cxnSpLocks/>
            </p:cNvCxnSpPr>
            <p:nvPr/>
          </p:nvCxnSpPr>
          <p:spPr>
            <a:xfrm>
              <a:off x="3587246" y="158865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367DAD8-D3A0-4C18-BEC3-75038E721770}"/>
              </a:ext>
            </a:extLst>
          </p:cNvPr>
          <p:cNvSpPr txBox="1"/>
          <p:nvPr/>
        </p:nvSpPr>
        <p:spPr>
          <a:xfrm>
            <a:off x="8179180" y="202980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2,0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52276051-7136-4B99-9201-095C83FD0CF6}"/>
              </a:ext>
            </a:extLst>
          </p:cNvPr>
          <p:cNvGrpSpPr/>
          <p:nvPr/>
        </p:nvGrpSpPr>
        <p:grpSpPr>
          <a:xfrm>
            <a:off x="7962073" y="2569950"/>
            <a:ext cx="1186886" cy="204168"/>
            <a:chOff x="2416681" y="1578450"/>
            <a:chExt cx="1186886" cy="20416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16DB4E89-6B4C-4EDE-A2D1-54172A3062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6681" y="1579418"/>
              <a:ext cx="1186886" cy="92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E6904469-0817-429C-8C14-C938C8131B9F}"/>
                </a:ext>
              </a:extLst>
            </p:cNvPr>
            <p:cNvCxnSpPr>
              <a:cxnSpLocks/>
            </p:cNvCxnSpPr>
            <p:nvPr/>
          </p:nvCxnSpPr>
          <p:spPr>
            <a:xfrm>
              <a:off x="2429150" y="1578450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91A79DB3-CA75-42FD-BFE0-4056F9A09369}"/>
                </a:ext>
              </a:extLst>
            </p:cNvPr>
            <p:cNvCxnSpPr>
              <a:cxnSpLocks/>
            </p:cNvCxnSpPr>
            <p:nvPr/>
          </p:nvCxnSpPr>
          <p:spPr>
            <a:xfrm>
              <a:off x="3587246" y="158865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A1C651B-1D9C-42E6-A324-64D23834844C}"/>
              </a:ext>
            </a:extLst>
          </p:cNvPr>
          <p:cNvSpPr txBox="1"/>
          <p:nvPr/>
        </p:nvSpPr>
        <p:spPr>
          <a:xfrm>
            <a:off x="6207832" y="202980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4,0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0451B088-0FF3-4688-83EA-6509FFF9ABE5}"/>
              </a:ext>
            </a:extLst>
          </p:cNvPr>
          <p:cNvGrpSpPr/>
          <p:nvPr/>
        </p:nvGrpSpPr>
        <p:grpSpPr>
          <a:xfrm>
            <a:off x="5990725" y="2569950"/>
            <a:ext cx="1186886" cy="204168"/>
            <a:chOff x="2416681" y="1578450"/>
            <a:chExt cx="1186886" cy="20416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4349ED82-24EF-4D75-87AB-A20E95D086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6681" y="1579418"/>
              <a:ext cx="1186886" cy="92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FDDF561B-E3D9-4CE0-AB3F-D8F87C546660}"/>
                </a:ext>
              </a:extLst>
            </p:cNvPr>
            <p:cNvCxnSpPr>
              <a:cxnSpLocks/>
            </p:cNvCxnSpPr>
            <p:nvPr/>
          </p:nvCxnSpPr>
          <p:spPr>
            <a:xfrm>
              <a:off x="2429150" y="1578450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49E1E1D-872B-4C15-A34F-5353487A7C63}"/>
                </a:ext>
              </a:extLst>
            </p:cNvPr>
            <p:cNvCxnSpPr>
              <a:cxnSpLocks/>
            </p:cNvCxnSpPr>
            <p:nvPr/>
          </p:nvCxnSpPr>
          <p:spPr>
            <a:xfrm>
              <a:off x="3587246" y="158865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288DDFE-27F3-43AF-8EB3-EFFB5CE98602}"/>
              </a:ext>
            </a:extLst>
          </p:cNvPr>
          <p:cNvSpPr txBox="1"/>
          <p:nvPr/>
        </p:nvSpPr>
        <p:spPr>
          <a:xfrm>
            <a:off x="4571979" y="202980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3,8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43303A72-65CE-42B0-B48C-3DC825678F1C}"/>
              </a:ext>
            </a:extLst>
          </p:cNvPr>
          <p:cNvGrpSpPr/>
          <p:nvPr/>
        </p:nvGrpSpPr>
        <p:grpSpPr>
          <a:xfrm>
            <a:off x="4354872" y="2569950"/>
            <a:ext cx="1186886" cy="204168"/>
            <a:chOff x="2416681" y="1578450"/>
            <a:chExt cx="1186886" cy="20416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785CC5E6-58D0-45F6-BBB1-FC99BCFB6A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6681" y="1579418"/>
              <a:ext cx="1186886" cy="92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461D89D8-250B-4A7F-95EC-5574DB1DB137}"/>
                </a:ext>
              </a:extLst>
            </p:cNvPr>
            <p:cNvCxnSpPr>
              <a:cxnSpLocks/>
            </p:cNvCxnSpPr>
            <p:nvPr/>
          </p:nvCxnSpPr>
          <p:spPr>
            <a:xfrm>
              <a:off x="2429150" y="1578450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08CB274-256B-45FC-9F4A-5CAB25AFBFE6}"/>
                </a:ext>
              </a:extLst>
            </p:cNvPr>
            <p:cNvCxnSpPr>
              <a:cxnSpLocks/>
            </p:cNvCxnSpPr>
            <p:nvPr/>
          </p:nvCxnSpPr>
          <p:spPr>
            <a:xfrm>
              <a:off x="3587246" y="158865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9928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1BBC010-05D5-425F-AA83-2D03049DE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72968" y="1143368"/>
            <a:ext cx="42920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La baja edad de la madre, el bajo nivel de instrucción materno y paterno, la falta de cónyuge y la falta de cobertura social y trabajo son hasta 4 veces más frecuentes entre los fallecidos por enfermedades respiratorias que entre los nacidos vivos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ECD52E-DE1F-486F-90D8-11A11C1BBE6A}"/>
              </a:ext>
            </a:extLst>
          </p:cNvPr>
          <p:cNvSpPr txBox="1"/>
          <p:nvPr/>
        </p:nvSpPr>
        <p:spPr>
          <a:xfrm>
            <a:off x="2318327" y="2159820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1,5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B0CB8D-E7B4-4844-A76B-0682CA86D591}"/>
              </a:ext>
            </a:extLst>
          </p:cNvPr>
          <p:cNvSpPr txBox="1"/>
          <p:nvPr/>
        </p:nvSpPr>
        <p:spPr>
          <a:xfrm>
            <a:off x="3529916" y="2159820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3,9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F5E5012-4214-49EC-A346-CF37010E2280}"/>
              </a:ext>
            </a:extLst>
          </p:cNvPr>
          <p:cNvSpPr txBox="1"/>
          <p:nvPr/>
        </p:nvSpPr>
        <p:spPr>
          <a:xfrm>
            <a:off x="4741504" y="2159820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/>
            </a:lvl1pPr>
          </a:lstStyle>
          <a:p>
            <a:r>
              <a:rPr lang="en-US" dirty="0"/>
              <a:t>1,8 </a:t>
            </a:r>
            <a:r>
              <a:rPr lang="en-US" dirty="0" err="1"/>
              <a:t>veces</a:t>
            </a:r>
            <a:r>
              <a:rPr lang="en-US" dirty="0"/>
              <a:t> mayor</a:t>
            </a:r>
            <a:endParaRPr lang="es-A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51D3834-8107-4158-ACEE-7CDF05287EE6}"/>
              </a:ext>
            </a:extLst>
          </p:cNvPr>
          <p:cNvSpPr txBox="1"/>
          <p:nvPr/>
        </p:nvSpPr>
        <p:spPr>
          <a:xfrm>
            <a:off x="5953092" y="2159820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/>
            </a:lvl1pPr>
          </a:lstStyle>
          <a:p>
            <a:r>
              <a:rPr lang="en-US" dirty="0"/>
              <a:t>3,3 </a:t>
            </a:r>
            <a:r>
              <a:rPr lang="en-US" dirty="0" err="1"/>
              <a:t>veces</a:t>
            </a:r>
            <a:r>
              <a:rPr lang="en-US" dirty="0"/>
              <a:t> mayor</a:t>
            </a:r>
            <a:endParaRPr lang="es-A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44C219B-6341-419D-92DB-25E4E3C222CA}"/>
              </a:ext>
            </a:extLst>
          </p:cNvPr>
          <p:cNvSpPr txBox="1"/>
          <p:nvPr/>
        </p:nvSpPr>
        <p:spPr>
          <a:xfrm>
            <a:off x="7190456" y="1994611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/>
            </a:lvl1pPr>
          </a:lstStyle>
          <a:p>
            <a:r>
              <a:rPr lang="en-US" dirty="0"/>
              <a:t>2,2 </a:t>
            </a:r>
            <a:r>
              <a:rPr lang="en-US" dirty="0" err="1"/>
              <a:t>veces</a:t>
            </a:r>
            <a:r>
              <a:rPr lang="en-US" dirty="0"/>
              <a:t> mayor</a:t>
            </a:r>
            <a:endParaRPr lang="es-A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9D55925-6EA6-4606-BEB0-928181D43A9C}"/>
              </a:ext>
            </a:extLst>
          </p:cNvPr>
          <p:cNvSpPr txBox="1"/>
          <p:nvPr/>
        </p:nvSpPr>
        <p:spPr>
          <a:xfrm>
            <a:off x="8491124" y="53319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/>
            </a:lvl1pPr>
          </a:lstStyle>
          <a:p>
            <a:r>
              <a:rPr lang="en-US" dirty="0"/>
              <a:t>1,8 </a:t>
            </a:r>
            <a:r>
              <a:rPr lang="en-US" dirty="0" err="1"/>
              <a:t>veces</a:t>
            </a:r>
            <a:r>
              <a:rPr lang="en-US" dirty="0"/>
              <a:t> mayor</a:t>
            </a:r>
            <a:endParaRPr lang="es-AR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9E9CCA66-3E4E-4121-AAE2-047948211A71}"/>
              </a:ext>
            </a:extLst>
          </p:cNvPr>
          <p:cNvGrpSpPr/>
          <p:nvPr/>
        </p:nvGrpSpPr>
        <p:grpSpPr>
          <a:xfrm>
            <a:off x="2318327" y="2795225"/>
            <a:ext cx="803564" cy="194319"/>
            <a:chOff x="2318327" y="2795225"/>
            <a:chExt cx="803564" cy="19431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7E7458BB-7DB8-4AB5-8EA7-044B164EC7EE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3B497F7E-671C-4C62-95D7-8314F63DF3F3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3824993-D75C-4A44-81F2-85CD66CB9770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F0CB9DDC-A30C-4BBA-93C5-5DC16ADD1CA5}"/>
              </a:ext>
            </a:extLst>
          </p:cNvPr>
          <p:cNvGrpSpPr/>
          <p:nvPr/>
        </p:nvGrpSpPr>
        <p:grpSpPr>
          <a:xfrm>
            <a:off x="3489254" y="2807855"/>
            <a:ext cx="803564" cy="194319"/>
            <a:chOff x="2318327" y="2795225"/>
            <a:chExt cx="803564" cy="19431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C6A86499-285F-457F-B69B-33D558EFB342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9377DC6D-128D-4AEA-8B89-397C065DA6B1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005226BD-8817-482D-BDAA-5CF259DEC08B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B53B4CDC-8AEC-4818-BB0E-29B809C2E2C1}"/>
              </a:ext>
            </a:extLst>
          </p:cNvPr>
          <p:cNvGrpSpPr/>
          <p:nvPr/>
        </p:nvGrpSpPr>
        <p:grpSpPr>
          <a:xfrm>
            <a:off x="4755770" y="2654232"/>
            <a:ext cx="803564" cy="194319"/>
            <a:chOff x="2318327" y="2795225"/>
            <a:chExt cx="803564" cy="19431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F1DBA71-B1DF-4E37-9B0F-9A6EA569C28B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27091BA1-AFE1-4CFC-A7B9-F7ABF63CB6C4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7EA42C95-F4A6-442E-AC5B-0892FAA31DB5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66EFAFEA-8EE8-45EB-9E87-9DA1AC649AFD}"/>
              </a:ext>
            </a:extLst>
          </p:cNvPr>
          <p:cNvGrpSpPr/>
          <p:nvPr/>
        </p:nvGrpSpPr>
        <p:grpSpPr>
          <a:xfrm>
            <a:off x="5953092" y="2829254"/>
            <a:ext cx="803564" cy="194319"/>
            <a:chOff x="2318327" y="2795225"/>
            <a:chExt cx="803564" cy="19431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8B1E180B-0D37-41A3-9C65-DDEB4B8BC814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8E46940-129B-4D36-B6CF-6165AC1A9AD6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D86E7638-A4DE-477C-BF5F-84662C10D7AE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17670B38-4F4F-40C8-9E77-C61F07F0114D}"/>
              </a:ext>
            </a:extLst>
          </p:cNvPr>
          <p:cNvGrpSpPr/>
          <p:nvPr/>
        </p:nvGrpSpPr>
        <p:grpSpPr>
          <a:xfrm>
            <a:off x="7193212" y="2472543"/>
            <a:ext cx="803564" cy="194319"/>
            <a:chOff x="2318327" y="2795225"/>
            <a:chExt cx="803564" cy="194319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6C0E727C-AAAC-43E2-981C-4ABD290976DF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21EAA04D-EB17-4571-9953-C8A522A0BCDA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E83CC221-1765-4826-91EC-8DB9EBCFAA81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A6E8B59B-50D3-4DC3-9ED8-E349C274ACCF}"/>
              </a:ext>
            </a:extLst>
          </p:cNvPr>
          <p:cNvGrpSpPr/>
          <p:nvPr/>
        </p:nvGrpSpPr>
        <p:grpSpPr>
          <a:xfrm>
            <a:off x="8478495" y="1076228"/>
            <a:ext cx="803564" cy="194319"/>
            <a:chOff x="2318327" y="2795225"/>
            <a:chExt cx="803564" cy="194319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EB993601-41A0-4A89-9867-70BCF726C6B1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444A1EE5-6461-47E8-93E2-E8B3E1790C98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E5B0976E-184A-45CA-9EE9-189656A0A8E1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01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467760" y="77946"/>
            <a:ext cx="897047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Por cada punto de aumento del porcentaje de población en hogares con NBI aumenta 0,04 puntos la tasa de mortalidad por enfermedades del sistema respiratorio en menores de cinco años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62FC50-9AA4-471F-93A2-3980BC58B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673055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n 1"/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9" name="7 Imagen" descr="LOGOCONIletrasnegra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376491" y="453754"/>
            <a:ext cx="8979175" cy="87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Reunión Nacional de IRAB (Infecciones Respiratorias Agudas Bajas)</a:t>
            </a:r>
          </a:p>
          <a:p>
            <a:pPr algn="ctr"/>
            <a:r>
              <a:rPr lang="es-AR" sz="2696" b="1" dirty="0"/>
              <a:t>22 y 23 de marzo de 2018</a:t>
            </a:r>
          </a:p>
        </p:txBody>
      </p:sp>
      <p:pic>
        <p:nvPicPr>
          <p:cNvPr id="3" name="Imagen 2" descr="Imagen que contiene captura de pantalla&#10;&#10;Descripción generada con confianza muy alta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76490" y="2087788"/>
            <a:ext cx="8979175" cy="75485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800" b="1" dirty="0">
                <a:solidFill>
                  <a:schemeClr val="tx1"/>
                </a:solidFill>
              </a:rPr>
              <a:t>Análisis de mortalidad en menores de 5 años por enfermedades respiratorias, por provincias y departamentos más críticos.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99614" y="3549319"/>
            <a:ext cx="8732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Aportes para acelerar la reducción de la mortalidad: áreas prioritarias y condiciones de mayor vulnerabilidad</a:t>
            </a:r>
          </a:p>
        </p:txBody>
      </p:sp>
    </p:spTree>
    <p:extLst>
      <p:ext uri="{BB962C8B-B14F-4D97-AF65-F5344CB8AC3E}">
        <p14:creationId xmlns:p14="http://schemas.microsoft.com/office/powerpoint/2010/main" val="17647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2717" y="1290290"/>
            <a:ext cx="8218311" cy="4537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sz="1926" b="1" dirty="0"/>
              <a:t>Hubo 85 de las 526 unidades (16,2%) que tuvieron por lo menos una muerte anual por enfermedades del sistema respiratorio en menores de cinco años en el período 2012-2016.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sz="1926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sz="1926" b="1" dirty="0"/>
              <a:t>Las tasas de mortalidad total y por enfermedades respiratorias en menores de 5 años en estas 85 unidades fueron: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sz="1926" b="1" dirty="0"/>
              <a:t>6,2% más altas que el promedio nacional; y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sz="1926" b="1" dirty="0"/>
              <a:t>21,0% más altas que el promedio nacional, respectivamente.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sz="1926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sz="1926" b="1" dirty="0"/>
              <a:t>Entre estas 85 unidades, 41 tienen altas tasas de mortalidad o alto número de muertes o alto NBI;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sz="1926" b="1" dirty="0"/>
              <a:t>Concentran el 53,2% de las muertes por enfermedades del sistema respiratorio del país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sz="1926" b="1" dirty="0"/>
              <a:t>Tienen tasas de mortalidad por esta causa entre 1,2 y hasta 2,7 veces más altas que el promedio nacional.</a:t>
            </a:r>
          </a:p>
        </p:txBody>
      </p:sp>
      <p:sp>
        <p:nvSpPr>
          <p:cNvPr id="5" name="CuadroTexto 10">
            <a:extLst>
              <a:ext uri="{FF2B5EF4-FFF2-40B4-BE49-F238E27FC236}">
                <a16:creationId xmlns:a16="http://schemas.microsoft.com/office/drawing/2014/main" xmlns="" id="{43587F16-A483-440F-9510-B0378C76C75E}"/>
              </a:ext>
            </a:extLst>
          </p:cNvPr>
          <p:cNvSpPr txBox="1"/>
          <p:nvPr/>
        </p:nvSpPr>
        <p:spPr>
          <a:xfrm>
            <a:off x="555409" y="120319"/>
            <a:ext cx="8732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Aportes para acelerar la reducción de la mortalidad: áreas prioritarias y condiciones de mayor vulnerabilidad</a:t>
            </a:r>
          </a:p>
        </p:txBody>
      </p:sp>
    </p:spTree>
    <p:extLst>
      <p:ext uri="{BB962C8B-B14F-4D97-AF65-F5344CB8AC3E}">
        <p14:creationId xmlns:p14="http://schemas.microsoft.com/office/powerpoint/2010/main" val="65844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16E431E-398A-443A-A739-23597C6E1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309908"/>
            <a:ext cx="7123834" cy="637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182F037-2D62-48D1-905D-0EAD0E41273E}"/>
              </a:ext>
            </a:extLst>
          </p:cNvPr>
          <p:cNvSpPr txBox="1"/>
          <p:nvPr/>
        </p:nvSpPr>
        <p:spPr>
          <a:xfrm>
            <a:off x="7581900" y="1114246"/>
            <a:ext cx="181927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TASA 2,2 VECES MÁS ALTA</a:t>
            </a:r>
          </a:p>
          <a:p>
            <a:pPr algn="ctr"/>
            <a:r>
              <a:rPr lang="es-AR" sz="1200" dirty="0">
                <a:latin typeface="Arial Black" panose="020B0A04020102020204" pitchFamily="34" charset="0"/>
              </a:rPr>
              <a:t>(14,2% DE LAS MUERTES)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EB30F69-39FE-4C99-9C8A-1430DF76DC0F}"/>
              </a:ext>
            </a:extLst>
          </p:cNvPr>
          <p:cNvSpPr txBox="1"/>
          <p:nvPr/>
        </p:nvSpPr>
        <p:spPr>
          <a:xfrm>
            <a:off x="7581898" y="2664677"/>
            <a:ext cx="18192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TASA 2,7 VECES MÁS ALTA (8,3% DE LAS MUERTES)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A7C2069-7C2B-4E65-BFBB-FB3DBF198A43}"/>
              </a:ext>
            </a:extLst>
          </p:cNvPr>
          <p:cNvSpPr txBox="1"/>
          <p:nvPr/>
        </p:nvSpPr>
        <p:spPr>
          <a:xfrm>
            <a:off x="7581899" y="4676775"/>
            <a:ext cx="18192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latin typeface="Arial Black" panose="020B0A04020102020204" pitchFamily="34" charset="0"/>
              </a:defRPr>
            </a:lvl1pPr>
          </a:lstStyle>
          <a:p>
            <a:r>
              <a:rPr lang="es-AR" dirty="0"/>
              <a:t>TASA 1,2 VECES MÁS ALTA (29,5% DE LAS MUERTES)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1D4F229-7D40-4629-9524-55765100AA03}"/>
              </a:ext>
            </a:extLst>
          </p:cNvPr>
          <p:cNvSpPr txBox="1"/>
          <p:nvPr/>
        </p:nvSpPr>
        <p:spPr>
          <a:xfrm>
            <a:off x="7581899" y="6127444"/>
            <a:ext cx="18192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TASA 1,2 VECES MÁS ALTA (1,6% DE LAS MUERTES)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2A85003-6EF9-4FC0-8C35-DB7C8DD9C0E8}"/>
              </a:ext>
            </a:extLst>
          </p:cNvPr>
          <p:cNvSpPr txBox="1"/>
          <p:nvPr/>
        </p:nvSpPr>
        <p:spPr>
          <a:xfrm>
            <a:off x="119062" y="32909"/>
            <a:ext cx="9667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ÁREAS PRIORITARIAS SEGÚN MORTALIDAD POR ENFERMEDADES DEL SISTEMA RESPIRATORIO EN MENORES DE 5 AÑOS Y CONDICIONES SOCIALES</a:t>
            </a:r>
          </a:p>
        </p:txBody>
      </p:sp>
    </p:spTree>
    <p:extLst>
      <p:ext uri="{BB962C8B-B14F-4D97-AF65-F5344CB8AC3E}">
        <p14:creationId xmlns:p14="http://schemas.microsoft.com/office/powerpoint/2010/main" val="1523118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697090" y="1493410"/>
            <a:ext cx="85118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Enfocar las acciones con mayor énfasis en las 41 áreas que concentran más de la mitad de las muertes contribuirá a reducir la mortalidad total y reducir la inequidad en el riesgo de morir por enfermedades respiratorias durante los primeros cinco años de vida.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Identificar a los nacidos vivos con condiciones que se encuentran con mayor frecuencia entre las muertes por enfermedades respiratorias en menores de cinco años podría contribuir a reducir el riesgo de defunción por esta causa: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Edad de la madre menor de 20 años.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Ausencia de apoyo familiar.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Bajo nivel de instrucción de la madre y el padre.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Falta de cobertura de salud.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Falta de trabajo.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Residencia en un área con alto porcentaje de población en hogares con NBI.</a:t>
            </a:r>
          </a:p>
        </p:txBody>
      </p:sp>
      <p:sp>
        <p:nvSpPr>
          <p:cNvPr id="5" name="CuadroTexto 10">
            <a:extLst>
              <a:ext uri="{FF2B5EF4-FFF2-40B4-BE49-F238E27FC236}">
                <a16:creationId xmlns:a16="http://schemas.microsoft.com/office/drawing/2014/main" xmlns="" id="{990782E7-BD97-47F4-84F8-03BCB55A0FA6}"/>
              </a:ext>
            </a:extLst>
          </p:cNvPr>
          <p:cNvSpPr txBox="1"/>
          <p:nvPr/>
        </p:nvSpPr>
        <p:spPr>
          <a:xfrm>
            <a:off x="555409" y="120319"/>
            <a:ext cx="8732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Aportes para acelerar la reducción de la mortalidad: áreas prioritarias y condiciones de mayor vulnerabilidad</a:t>
            </a:r>
          </a:p>
        </p:txBody>
      </p:sp>
    </p:spTree>
    <p:extLst>
      <p:ext uri="{BB962C8B-B14F-4D97-AF65-F5344CB8AC3E}">
        <p14:creationId xmlns:p14="http://schemas.microsoft.com/office/powerpoint/2010/main" val="346693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n 1"/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9" name="7 Imagen" descr="LOGOCONIletrasnegra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>
          <a:xfrm>
            <a:off x="376490" y="2458670"/>
            <a:ext cx="8979175" cy="2408298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Análisis de mortalidad en menores de 5 años por enfermedades respiratorias, por provincias y departamentos más críticos.</a:t>
            </a:r>
          </a:p>
          <a:p>
            <a:r>
              <a:rPr lang="es-AR" sz="2800" b="1" dirty="0">
                <a:solidFill>
                  <a:schemeClr val="tx1"/>
                </a:solidFill>
              </a:rPr>
              <a:t>Situación de la mortalidad por TBC en niños y adolescentes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76491" y="453754"/>
            <a:ext cx="8979175" cy="87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Reunión Nacional de IRAB (Infecciones Respiratorias Agudas Bajas)</a:t>
            </a:r>
          </a:p>
          <a:p>
            <a:pPr algn="ctr"/>
            <a:r>
              <a:rPr lang="es-AR" sz="2696" b="1" dirty="0"/>
              <a:t>22 y 23 de marzo de 2018</a:t>
            </a:r>
          </a:p>
        </p:txBody>
      </p:sp>
      <p:pic>
        <p:nvPicPr>
          <p:cNvPr id="3" name="Imagen 2" descr="Imagen que contiene captura de pantalla&#10;&#10;Descripción generada con confianza muy alta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7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706</TotalTime>
  <Words>1626</Words>
  <Application>Microsoft Office PowerPoint</Application>
  <PresentationFormat>A4 (210 x 297 mm)</PresentationFormat>
  <Paragraphs>122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 Carlos Bossio</dc:creator>
  <cp:lastModifiedBy>Rocio</cp:lastModifiedBy>
  <cp:revision>34</cp:revision>
  <dcterms:created xsi:type="dcterms:W3CDTF">2018-03-17T18:56:58Z</dcterms:created>
  <dcterms:modified xsi:type="dcterms:W3CDTF">2018-04-05T13:37:27Z</dcterms:modified>
</cp:coreProperties>
</file>