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89" r:id="rId2"/>
    <p:sldId id="314" r:id="rId3"/>
    <p:sldId id="315" r:id="rId4"/>
    <p:sldId id="316" r:id="rId5"/>
    <p:sldId id="317" r:id="rId6"/>
    <p:sldId id="318" r:id="rId7"/>
    <p:sldId id="319" r:id="rId8"/>
    <p:sldId id="320" r:id="rId9"/>
    <p:sldId id="321" r:id="rId10"/>
    <p:sldId id="362" r:id="rId11"/>
    <p:sldId id="323" r:id="rId12"/>
    <p:sldId id="324" r:id="rId13"/>
    <p:sldId id="325" r:id="rId14"/>
    <p:sldId id="345" r:id="rId15"/>
    <p:sldId id="346" r:id="rId16"/>
    <p:sldId id="347" r:id="rId17"/>
    <p:sldId id="361" r:id="rId18"/>
    <p:sldId id="329" r:id="rId19"/>
    <p:sldId id="330" r:id="rId20"/>
    <p:sldId id="331" r:id="rId21"/>
    <p:sldId id="332" r:id="rId22"/>
    <p:sldId id="333" r:id="rId23"/>
    <p:sldId id="334" r:id="rId24"/>
    <p:sldId id="341" r:id="rId25"/>
    <p:sldId id="342" r:id="rId26"/>
    <p:sldId id="343" r:id="rId27"/>
    <p:sldId id="344" r:id="rId28"/>
    <p:sldId id="358" r:id="rId29"/>
    <p:sldId id="350" r:id="rId30"/>
    <p:sldId id="348" r:id="rId31"/>
    <p:sldId id="349" r:id="rId32"/>
    <p:sldId id="351" r:id="rId33"/>
    <p:sldId id="360" r:id="rId34"/>
    <p:sldId id="366" r:id="rId35"/>
    <p:sldId id="354" r:id="rId36"/>
    <p:sldId id="355" r:id="rId37"/>
    <p:sldId id="367" r:id="rId38"/>
    <p:sldId id="356" r:id="rId39"/>
    <p:sldId id="357" r:id="rId40"/>
    <p:sldId id="364" r:id="rId41"/>
    <p:sldId id="353" r:id="rId42"/>
    <p:sldId id="352" r:id="rId43"/>
    <p:sldId id="365" r:id="rId44"/>
    <p:sldId id="336" r:id="rId45"/>
    <p:sldId id="337" r:id="rId46"/>
    <p:sldId id="368" r:id="rId47"/>
  </p:sldIdLst>
  <p:sldSz cx="10693400" cy="7561263"/>
  <p:notesSz cx="6858000" cy="9144000"/>
  <p:defaultTextStyle>
    <a:defPPr>
      <a:defRPr lang="es-ES"/>
    </a:defPPr>
    <a:lvl1pPr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30D030"/>
    <a:srgbClr val="D7541F"/>
    <a:srgbClr val="66FF66"/>
    <a:srgbClr val="950D78"/>
    <a:srgbClr val="BB1197"/>
    <a:srgbClr val="E917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648" y="53"/>
      </p:cViewPr>
      <p:guideLst>
        <p:guide orient="horz" pos="2382"/>
        <p:guide pos="336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D0408F8-7179-4982-97A5-E6BFAF8D162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s-ES"/>
          </a:p>
        </p:txBody>
      </p:sp>
      <p:sp>
        <p:nvSpPr>
          <p:cNvPr id="3075" name="Rectangle 3">
            <a:extLst>
              <a:ext uri="{FF2B5EF4-FFF2-40B4-BE49-F238E27FC236}">
                <a16:creationId xmlns:a16="http://schemas.microsoft.com/office/drawing/2014/main" id="{87193821-549D-489E-B158-C999C3FE742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s-ES"/>
          </a:p>
        </p:txBody>
      </p:sp>
      <p:sp>
        <p:nvSpPr>
          <p:cNvPr id="2052" name="Rectangle 4">
            <a:extLst>
              <a:ext uri="{FF2B5EF4-FFF2-40B4-BE49-F238E27FC236}">
                <a16:creationId xmlns:a16="http://schemas.microsoft.com/office/drawing/2014/main" id="{EA00CD7F-90C2-4C4D-BD10-D45168D32DF9}"/>
              </a:ext>
            </a:extLst>
          </p:cNvPr>
          <p:cNvSpPr>
            <a:spLocks noGrp="1" noRot="1" noChangeAspec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84346172-5A29-42D5-825B-4473BDCB51D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3078" name="Rectangle 6">
            <a:extLst>
              <a:ext uri="{FF2B5EF4-FFF2-40B4-BE49-F238E27FC236}">
                <a16:creationId xmlns:a16="http://schemas.microsoft.com/office/drawing/2014/main" id="{E09E448E-9C0D-46EA-83F5-593730209141}"/>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s-ES"/>
          </a:p>
        </p:txBody>
      </p:sp>
      <p:sp>
        <p:nvSpPr>
          <p:cNvPr id="3079" name="Rectangle 7">
            <a:extLst>
              <a:ext uri="{FF2B5EF4-FFF2-40B4-BE49-F238E27FC236}">
                <a16:creationId xmlns:a16="http://schemas.microsoft.com/office/drawing/2014/main" id="{707A79AD-4BFA-436D-B496-205CA5442B08}"/>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19564F32-240C-4F05-9729-56DBC7FFDFE6}" type="slidenum">
              <a:rPr lang="es-ES" altLang="es-AR"/>
              <a:pPr>
                <a:defRPr/>
              </a:pPr>
              <a:t>‹#›</a:t>
            </a:fld>
            <a:endParaRPr lang="es-ES" alt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1688" y="2349500"/>
            <a:ext cx="9090025" cy="1620838"/>
          </a:xfrm>
        </p:spPr>
        <p:txBody>
          <a:bodyPr/>
          <a:lstStyle/>
          <a:p>
            <a:r>
              <a:rPr lang="es-ES"/>
              <a:t>Haga clic para modificar el estilo de título del patrón</a:t>
            </a:r>
          </a:p>
        </p:txBody>
      </p:sp>
      <p:sp>
        <p:nvSpPr>
          <p:cNvPr id="3" name="2 Subtítulo"/>
          <p:cNvSpPr>
            <a:spLocks noGrp="1"/>
          </p:cNvSpPr>
          <p:nvPr>
            <p:ph type="subTitle" idx="1"/>
          </p:nvPr>
        </p:nvSpPr>
        <p:spPr>
          <a:xfrm>
            <a:off x="1603375" y="4284663"/>
            <a:ext cx="7486650" cy="19319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a:extLst>
              <a:ext uri="{FF2B5EF4-FFF2-40B4-BE49-F238E27FC236}">
                <a16:creationId xmlns:a16="http://schemas.microsoft.com/office/drawing/2014/main" id="{3B4E72D9-E637-4C00-A21D-E6BDE5081122}"/>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49C9541E-4BFC-480E-8B83-5326497C4663}"/>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0908DE54-E32C-4C8B-BCC3-AB69610FE158}"/>
              </a:ext>
            </a:extLst>
          </p:cNvPr>
          <p:cNvSpPr>
            <a:spLocks noGrp="1" noChangeArrowheads="1"/>
          </p:cNvSpPr>
          <p:nvPr>
            <p:ph type="sldNum" sz="quarter" idx="12"/>
          </p:nvPr>
        </p:nvSpPr>
        <p:spPr>
          <a:ln/>
        </p:spPr>
        <p:txBody>
          <a:bodyPr/>
          <a:lstStyle>
            <a:lvl1pPr>
              <a:defRPr/>
            </a:lvl1pPr>
          </a:lstStyle>
          <a:p>
            <a:pPr>
              <a:defRPr/>
            </a:pPr>
            <a:fld id="{02C58479-AF6C-4BF8-9014-EE88633C86E7}" type="slidenum">
              <a:rPr lang="es-ES" altLang="es-AR"/>
              <a:pPr>
                <a:defRPr/>
              </a:pPr>
              <a:t>‹#›</a:t>
            </a:fld>
            <a:endParaRPr lang="es-ES" altLang="es-AR"/>
          </a:p>
        </p:txBody>
      </p:sp>
    </p:spTree>
    <p:extLst>
      <p:ext uri="{BB962C8B-B14F-4D97-AF65-F5344CB8AC3E}">
        <p14:creationId xmlns:p14="http://schemas.microsoft.com/office/powerpoint/2010/main" val="284892991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B3C462E0-AE7C-492D-83AF-214C576A2CAF}"/>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FFF07AF3-64F9-4EB2-9F1D-6CF8FCD6883D}"/>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C351F98B-1EB7-47C4-A678-63B9CCDA2DBC}"/>
              </a:ext>
            </a:extLst>
          </p:cNvPr>
          <p:cNvSpPr>
            <a:spLocks noGrp="1" noChangeArrowheads="1"/>
          </p:cNvSpPr>
          <p:nvPr>
            <p:ph type="sldNum" sz="quarter" idx="12"/>
          </p:nvPr>
        </p:nvSpPr>
        <p:spPr>
          <a:ln/>
        </p:spPr>
        <p:txBody>
          <a:bodyPr/>
          <a:lstStyle>
            <a:lvl1pPr>
              <a:defRPr/>
            </a:lvl1pPr>
          </a:lstStyle>
          <a:p>
            <a:pPr>
              <a:defRPr/>
            </a:pPr>
            <a:fld id="{C51ADDF5-57A9-48AA-8883-E2D199C09FC4}" type="slidenum">
              <a:rPr lang="es-ES" altLang="es-AR"/>
              <a:pPr>
                <a:defRPr/>
              </a:pPr>
              <a:t>‹#›</a:t>
            </a:fld>
            <a:endParaRPr lang="es-ES" altLang="es-AR"/>
          </a:p>
        </p:txBody>
      </p:sp>
    </p:spTree>
    <p:extLst>
      <p:ext uri="{BB962C8B-B14F-4D97-AF65-F5344CB8AC3E}">
        <p14:creationId xmlns:p14="http://schemas.microsoft.com/office/powerpoint/2010/main" val="213664233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44550" y="4859338"/>
            <a:ext cx="9090025" cy="15017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844550" y="3205163"/>
            <a:ext cx="9090025"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A2B41E1E-0179-4F01-88C5-203347261666}"/>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9D0BC056-5D7E-4E96-B9D9-11A1278DC9F7}"/>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8B5C400D-7F5A-419C-A9EB-D21DE0864B4C}"/>
              </a:ext>
            </a:extLst>
          </p:cNvPr>
          <p:cNvSpPr>
            <a:spLocks noGrp="1" noChangeArrowheads="1"/>
          </p:cNvSpPr>
          <p:nvPr>
            <p:ph type="sldNum" sz="quarter" idx="12"/>
          </p:nvPr>
        </p:nvSpPr>
        <p:spPr>
          <a:ln/>
        </p:spPr>
        <p:txBody>
          <a:bodyPr/>
          <a:lstStyle>
            <a:lvl1pPr>
              <a:defRPr/>
            </a:lvl1pPr>
          </a:lstStyle>
          <a:p>
            <a:pPr>
              <a:defRPr/>
            </a:pPr>
            <a:fld id="{01FAC7B4-4837-44AB-AEB2-FB05F3C48064}" type="slidenum">
              <a:rPr lang="es-ES" altLang="es-AR"/>
              <a:pPr>
                <a:defRPr/>
              </a:pPr>
              <a:t>‹#›</a:t>
            </a:fld>
            <a:endParaRPr lang="es-ES" altLang="es-AR"/>
          </a:p>
        </p:txBody>
      </p:sp>
    </p:spTree>
    <p:extLst>
      <p:ext uri="{BB962C8B-B14F-4D97-AF65-F5344CB8AC3E}">
        <p14:creationId xmlns:p14="http://schemas.microsoft.com/office/powerpoint/2010/main" val="415522007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534988" y="1763713"/>
            <a:ext cx="4735512"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422900" y="1763713"/>
            <a:ext cx="4735513"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086B7D94-4E5E-4303-8D72-68BD8E95B90C}"/>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98E4F528-CC6B-4890-A3DE-56130750D0D2}"/>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69D4B898-29D5-41E8-B23B-2B2D2C6A98BC}"/>
              </a:ext>
            </a:extLst>
          </p:cNvPr>
          <p:cNvSpPr>
            <a:spLocks noGrp="1" noChangeArrowheads="1"/>
          </p:cNvSpPr>
          <p:nvPr>
            <p:ph type="sldNum" sz="quarter" idx="12"/>
          </p:nvPr>
        </p:nvSpPr>
        <p:spPr>
          <a:ln/>
        </p:spPr>
        <p:txBody>
          <a:bodyPr/>
          <a:lstStyle>
            <a:lvl1pPr>
              <a:defRPr/>
            </a:lvl1pPr>
          </a:lstStyle>
          <a:p>
            <a:pPr>
              <a:defRPr/>
            </a:pPr>
            <a:fld id="{3091CA0B-75CF-4E1A-A8A4-CA97F32AF0E8}" type="slidenum">
              <a:rPr lang="es-ES" altLang="es-AR"/>
              <a:pPr>
                <a:defRPr/>
              </a:pPr>
              <a:t>‹#›</a:t>
            </a:fld>
            <a:endParaRPr lang="es-ES" altLang="es-AR"/>
          </a:p>
        </p:txBody>
      </p:sp>
    </p:spTree>
    <p:extLst>
      <p:ext uri="{BB962C8B-B14F-4D97-AF65-F5344CB8AC3E}">
        <p14:creationId xmlns:p14="http://schemas.microsoft.com/office/powerpoint/2010/main" val="31998521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a:extLst>
              <a:ext uri="{FF2B5EF4-FFF2-40B4-BE49-F238E27FC236}">
                <a16:creationId xmlns:a16="http://schemas.microsoft.com/office/drawing/2014/main" id="{4371AFC0-55DE-458D-8D49-34EA72DC2B60}"/>
              </a:ext>
            </a:extLst>
          </p:cNvPr>
          <p:cNvSpPr>
            <a:spLocks noGrp="1" noChangeArrowheads="1"/>
          </p:cNvSpPr>
          <p:nvPr>
            <p:ph type="dt" sz="half" idx="10"/>
          </p:nvPr>
        </p:nvSpPr>
        <p:spPr>
          <a:ln/>
        </p:spPr>
        <p:txBody>
          <a:bodyPr/>
          <a:lstStyle>
            <a:lvl1pPr>
              <a:defRPr/>
            </a:lvl1pPr>
          </a:lstStyle>
          <a:p>
            <a:pPr>
              <a:defRPr/>
            </a:pPr>
            <a:endParaRPr lang="es-ES"/>
          </a:p>
        </p:txBody>
      </p:sp>
      <p:sp>
        <p:nvSpPr>
          <p:cNvPr id="8" name="Rectangle 5">
            <a:extLst>
              <a:ext uri="{FF2B5EF4-FFF2-40B4-BE49-F238E27FC236}">
                <a16:creationId xmlns:a16="http://schemas.microsoft.com/office/drawing/2014/main" id="{8B8FA523-DB0A-4199-BB18-5416C6F1CACF}"/>
              </a:ext>
            </a:extLst>
          </p:cNvPr>
          <p:cNvSpPr>
            <a:spLocks noGrp="1" noChangeArrowheads="1"/>
          </p:cNvSpPr>
          <p:nvPr>
            <p:ph type="ftr" sz="quarter" idx="11"/>
          </p:nvPr>
        </p:nvSpPr>
        <p:spPr>
          <a:ln/>
        </p:spPr>
        <p:txBody>
          <a:bodyPr/>
          <a:lstStyle>
            <a:lvl1pPr>
              <a:defRPr/>
            </a:lvl1pPr>
          </a:lstStyle>
          <a:p>
            <a:pPr>
              <a:defRPr/>
            </a:pPr>
            <a:endParaRPr lang="es-ES"/>
          </a:p>
        </p:txBody>
      </p:sp>
      <p:sp>
        <p:nvSpPr>
          <p:cNvPr id="9" name="Rectangle 6">
            <a:extLst>
              <a:ext uri="{FF2B5EF4-FFF2-40B4-BE49-F238E27FC236}">
                <a16:creationId xmlns:a16="http://schemas.microsoft.com/office/drawing/2014/main" id="{900586A2-FF9B-49E3-8E23-3D3D293D805E}"/>
              </a:ext>
            </a:extLst>
          </p:cNvPr>
          <p:cNvSpPr>
            <a:spLocks noGrp="1" noChangeArrowheads="1"/>
          </p:cNvSpPr>
          <p:nvPr>
            <p:ph type="sldNum" sz="quarter" idx="12"/>
          </p:nvPr>
        </p:nvSpPr>
        <p:spPr>
          <a:ln/>
        </p:spPr>
        <p:txBody>
          <a:bodyPr/>
          <a:lstStyle>
            <a:lvl1pPr>
              <a:defRPr/>
            </a:lvl1pPr>
          </a:lstStyle>
          <a:p>
            <a:pPr>
              <a:defRPr/>
            </a:pPr>
            <a:fld id="{80CD1994-687F-4E9A-BB68-A819D94B97FF}" type="slidenum">
              <a:rPr lang="es-ES" altLang="es-AR"/>
              <a:pPr>
                <a:defRPr/>
              </a:pPr>
              <a:t>‹#›</a:t>
            </a:fld>
            <a:endParaRPr lang="es-ES" altLang="es-AR"/>
          </a:p>
        </p:txBody>
      </p:sp>
    </p:spTree>
    <p:extLst>
      <p:ext uri="{BB962C8B-B14F-4D97-AF65-F5344CB8AC3E}">
        <p14:creationId xmlns:p14="http://schemas.microsoft.com/office/powerpoint/2010/main" val="354857538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a:extLst>
              <a:ext uri="{FF2B5EF4-FFF2-40B4-BE49-F238E27FC236}">
                <a16:creationId xmlns:a16="http://schemas.microsoft.com/office/drawing/2014/main" id="{6806C0A9-5482-47FA-9405-E8DEA80EDF11}"/>
              </a:ext>
            </a:extLst>
          </p:cNvPr>
          <p:cNvSpPr>
            <a:spLocks noGrp="1" noChangeArrowheads="1"/>
          </p:cNvSpPr>
          <p:nvPr>
            <p:ph type="dt" sz="half" idx="10"/>
          </p:nvPr>
        </p:nvSpPr>
        <p:spPr>
          <a:ln/>
        </p:spPr>
        <p:txBody>
          <a:bodyPr/>
          <a:lstStyle>
            <a:lvl1pPr>
              <a:defRPr/>
            </a:lvl1pPr>
          </a:lstStyle>
          <a:p>
            <a:pPr>
              <a:defRPr/>
            </a:pPr>
            <a:endParaRPr lang="es-ES"/>
          </a:p>
        </p:txBody>
      </p:sp>
      <p:sp>
        <p:nvSpPr>
          <p:cNvPr id="4" name="Rectangle 5">
            <a:extLst>
              <a:ext uri="{FF2B5EF4-FFF2-40B4-BE49-F238E27FC236}">
                <a16:creationId xmlns:a16="http://schemas.microsoft.com/office/drawing/2014/main" id="{D3C55068-E9F7-4C4A-A031-6B8AFB40C2D3}"/>
              </a:ext>
            </a:extLst>
          </p:cNvPr>
          <p:cNvSpPr>
            <a:spLocks noGrp="1" noChangeArrowheads="1"/>
          </p:cNvSpPr>
          <p:nvPr>
            <p:ph type="ftr" sz="quarter" idx="11"/>
          </p:nvPr>
        </p:nvSpPr>
        <p:spPr>
          <a:ln/>
        </p:spPr>
        <p:txBody>
          <a:bodyPr/>
          <a:lstStyle>
            <a:lvl1pPr>
              <a:defRPr/>
            </a:lvl1pPr>
          </a:lstStyle>
          <a:p>
            <a:pPr>
              <a:defRPr/>
            </a:pPr>
            <a:endParaRPr lang="es-ES"/>
          </a:p>
        </p:txBody>
      </p:sp>
      <p:sp>
        <p:nvSpPr>
          <p:cNvPr id="5" name="Rectangle 6">
            <a:extLst>
              <a:ext uri="{FF2B5EF4-FFF2-40B4-BE49-F238E27FC236}">
                <a16:creationId xmlns:a16="http://schemas.microsoft.com/office/drawing/2014/main" id="{6EB28103-1193-4920-B26A-6B51173D7FDE}"/>
              </a:ext>
            </a:extLst>
          </p:cNvPr>
          <p:cNvSpPr>
            <a:spLocks noGrp="1" noChangeArrowheads="1"/>
          </p:cNvSpPr>
          <p:nvPr>
            <p:ph type="sldNum" sz="quarter" idx="12"/>
          </p:nvPr>
        </p:nvSpPr>
        <p:spPr>
          <a:ln/>
        </p:spPr>
        <p:txBody>
          <a:bodyPr/>
          <a:lstStyle>
            <a:lvl1pPr>
              <a:defRPr/>
            </a:lvl1pPr>
          </a:lstStyle>
          <a:p>
            <a:pPr>
              <a:defRPr/>
            </a:pPr>
            <a:fld id="{829BB11F-3C94-4715-B6C5-3E2FBEE7D7DE}" type="slidenum">
              <a:rPr lang="es-ES" altLang="es-AR"/>
              <a:pPr>
                <a:defRPr/>
              </a:pPr>
              <a:t>‹#›</a:t>
            </a:fld>
            <a:endParaRPr lang="es-ES" altLang="es-AR"/>
          </a:p>
        </p:txBody>
      </p:sp>
    </p:spTree>
    <p:extLst>
      <p:ext uri="{BB962C8B-B14F-4D97-AF65-F5344CB8AC3E}">
        <p14:creationId xmlns:p14="http://schemas.microsoft.com/office/powerpoint/2010/main" val="1203545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A566B6F-803F-43E0-B64A-460EBE75473B}"/>
              </a:ext>
            </a:extLst>
          </p:cNvPr>
          <p:cNvSpPr>
            <a:spLocks noGrp="1" noChangeArrowheads="1"/>
          </p:cNvSpPr>
          <p:nvPr>
            <p:ph type="dt" sz="half" idx="10"/>
          </p:nvPr>
        </p:nvSpPr>
        <p:spPr>
          <a:ln/>
        </p:spPr>
        <p:txBody>
          <a:bodyPr/>
          <a:lstStyle>
            <a:lvl1pPr>
              <a:defRPr/>
            </a:lvl1pPr>
          </a:lstStyle>
          <a:p>
            <a:pPr>
              <a:defRPr/>
            </a:pPr>
            <a:endParaRPr lang="es-ES"/>
          </a:p>
        </p:txBody>
      </p:sp>
      <p:sp>
        <p:nvSpPr>
          <p:cNvPr id="3" name="Rectangle 5">
            <a:extLst>
              <a:ext uri="{FF2B5EF4-FFF2-40B4-BE49-F238E27FC236}">
                <a16:creationId xmlns:a16="http://schemas.microsoft.com/office/drawing/2014/main" id="{60C6F3F5-250B-4AA6-8270-44F009FD690B}"/>
              </a:ext>
            </a:extLst>
          </p:cNvPr>
          <p:cNvSpPr>
            <a:spLocks noGrp="1" noChangeArrowheads="1"/>
          </p:cNvSpPr>
          <p:nvPr>
            <p:ph type="ftr" sz="quarter" idx="11"/>
          </p:nvPr>
        </p:nvSpPr>
        <p:spPr>
          <a:ln/>
        </p:spPr>
        <p:txBody>
          <a:bodyPr/>
          <a:lstStyle>
            <a:lvl1pPr>
              <a:defRPr/>
            </a:lvl1pPr>
          </a:lstStyle>
          <a:p>
            <a:pPr>
              <a:defRPr/>
            </a:pPr>
            <a:endParaRPr lang="es-ES"/>
          </a:p>
        </p:txBody>
      </p:sp>
      <p:sp>
        <p:nvSpPr>
          <p:cNvPr id="4" name="Rectangle 6">
            <a:extLst>
              <a:ext uri="{FF2B5EF4-FFF2-40B4-BE49-F238E27FC236}">
                <a16:creationId xmlns:a16="http://schemas.microsoft.com/office/drawing/2014/main" id="{CFEDE2C0-847E-42ED-B962-E97086AA6696}"/>
              </a:ext>
            </a:extLst>
          </p:cNvPr>
          <p:cNvSpPr>
            <a:spLocks noGrp="1" noChangeArrowheads="1"/>
          </p:cNvSpPr>
          <p:nvPr>
            <p:ph type="sldNum" sz="quarter" idx="12"/>
          </p:nvPr>
        </p:nvSpPr>
        <p:spPr>
          <a:ln/>
        </p:spPr>
        <p:txBody>
          <a:bodyPr/>
          <a:lstStyle>
            <a:lvl1pPr>
              <a:defRPr/>
            </a:lvl1pPr>
          </a:lstStyle>
          <a:p>
            <a:pPr>
              <a:defRPr/>
            </a:pPr>
            <a:fld id="{9AEA8D51-40F8-476B-A3E2-18BB1692370F}" type="slidenum">
              <a:rPr lang="es-ES" altLang="es-AR"/>
              <a:pPr>
                <a:defRPr/>
              </a:pPr>
              <a:t>‹#›</a:t>
            </a:fld>
            <a:endParaRPr lang="es-ES" altLang="es-AR"/>
          </a:p>
        </p:txBody>
      </p:sp>
    </p:spTree>
    <p:extLst>
      <p:ext uri="{BB962C8B-B14F-4D97-AF65-F5344CB8AC3E}">
        <p14:creationId xmlns:p14="http://schemas.microsoft.com/office/powerpoint/2010/main" val="42899875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4988" y="301625"/>
            <a:ext cx="3517900" cy="1281113"/>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C54FF32A-4DD9-49F0-9188-C3E18B29B132}"/>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DB8439FB-237C-4137-9CC3-7919FD4CB074}"/>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067965A9-D8F3-4889-836B-7FD78FA1A05B}"/>
              </a:ext>
            </a:extLst>
          </p:cNvPr>
          <p:cNvSpPr>
            <a:spLocks noGrp="1" noChangeArrowheads="1"/>
          </p:cNvSpPr>
          <p:nvPr>
            <p:ph type="sldNum" sz="quarter" idx="12"/>
          </p:nvPr>
        </p:nvSpPr>
        <p:spPr>
          <a:ln/>
        </p:spPr>
        <p:txBody>
          <a:bodyPr/>
          <a:lstStyle>
            <a:lvl1pPr>
              <a:defRPr/>
            </a:lvl1pPr>
          </a:lstStyle>
          <a:p>
            <a:pPr>
              <a:defRPr/>
            </a:pPr>
            <a:fld id="{15F9F0B1-BB06-415B-A1CA-FF285A105016}" type="slidenum">
              <a:rPr lang="es-ES" altLang="es-AR"/>
              <a:pPr>
                <a:defRPr/>
              </a:pPr>
              <a:t>‹#›</a:t>
            </a:fld>
            <a:endParaRPr lang="es-ES" altLang="es-AR"/>
          </a:p>
        </p:txBody>
      </p:sp>
    </p:spTree>
    <p:extLst>
      <p:ext uri="{BB962C8B-B14F-4D97-AF65-F5344CB8AC3E}">
        <p14:creationId xmlns:p14="http://schemas.microsoft.com/office/powerpoint/2010/main" val="32439060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095500" y="5292725"/>
            <a:ext cx="6416675" cy="625475"/>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095500" y="676275"/>
            <a:ext cx="64166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ADB4C0E1-2D1A-4790-9C9A-69B779B740AC}"/>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178D2844-243B-4012-8B21-0892D30F709B}"/>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FE8B857A-3E27-4C22-BBE6-99AFE05FFF9E}"/>
              </a:ext>
            </a:extLst>
          </p:cNvPr>
          <p:cNvSpPr>
            <a:spLocks noGrp="1" noChangeArrowheads="1"/>
          </p:cNvSpPr>
          <p:nvPr>
            <p:ph type="sldNum" sz="quarter" idx="12"/>
          </p:nvPr>
        </p:nvSpPr>
        <p:spPr>
          <a:ln/>
        </p:spPr>
        <p:txBody>
          <a:bodyPr/>
          <a:lstStyle>
            <a:lvl1pPr>
              <a:defRPr/>
            </a:lvl1pPr>
          </a:lstStyle>
          <a:p>
            <a:pPr>
              <a:defRPr/>
            </a:pPr>
            <a:fld id="{AB2115AC-B354-40B2-A29B-D7CA151C28A7}" type="slidenum">
              <a:rPr lang="es-ES" altLang="es-AR"/>
              <a:pPr>
                <a:defRPr/>
              </a:pPr>
              <a:t>‹#›</a:t>
            </a:fld>
            <a:endParaRPr lang="es-ES" altLang="es-AR"/>
          </a:p>
        </p:txBody>
      </p:sp>
    </p:spTree>
    <p:extLst>
      <p:ext uri="{BB962C8B-B14F-4D97-AF65-F5344CB8AC3E}">
        <p14:creationId xmlns:p14="http://schemas.microsoft.com/office/powerpoint/2010/main" val="308403689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9806BD54-6CA0-4788-B407-FDF58FA57FD0}"/>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4A7DA42A-CD62-4938-A689-D3738A672290}"/>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5A06E438-82F7-459E-B54C-A9F73AE87D23}"/>
              </a:ext>
            </a:extLst>
          </p:cNvPr>
          <p:cNvSpPr>
            <a:spLocks noGrp="1" noChangeArrowheads="1"/>
          </p:cNvSpPr>
          <p:nvPr>
            <p:ph type="sldNum" sz="quarter" idx="12"/>
          </p:nvPr>
        </p:nvSpPr>
        <p:spPr>
          <a:ln/>
        </p:spPr>
        <p:txBody>
          <a:bodyPr/>
          <a:lstStyle>
            <a:lvl1pPr>
              <a:defRPr/>
            </a:lvl1pPr>
          </a:lstStyle>
          <a:p>
            <a:pPr>
              <a:defRPr/>
            </a:pPr>
            <a:fld id="{843EBE37-E5C4-4C52-B8BC-F684CA425A66}" type="slidenum">
              <a:rPr lang="es-ES" altLang="es-AR"/>
              <a:pPr>
                <a:defRPr/>
              </a:pPr>
              <a:t>‹#›</a:t>
            </a:fld>
            <a:endParaRPr lang="es-ES" altLang="es-AR"/>
          </a:p>
        </p:txBody>
      </p:sp>
    </p:spTree>
    <p:extLst>
      <p:ext uri="{BB962C8B-B14F-4D97-AF65-F5344CB8AC3E}">
        <p14:creationId xmlns:p14="http://schemas.microsoft.com/office/powerpoint/2010/main" val="223454415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753350" y="303213"/>
            <a:ext cx="2405063" cy="64516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534988" y="303213"/>
            <a:ext cx="7065962" cy="64516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0247DB81-1C10-44F5-AEE6-BA9DA7DE3B6B}"/>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DED5C411-EDDA-491A-9B86-069ED14D8297}"/>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69FEC41D-495F-4DCE-B8D3-D4A6F6A60566}"/>
              </a:ext>
            </a:extLst>
          </p:cNvPr>
          <p:cNvSpPr>
            <a:spLocks noGrp="1" noChangeArrowheads="1"/>
          </p:cNvSpPr>
          <p:nvPr>
            <p:ph type="sldNum" sz="quarter" idx="12"/>
          </p:nvPr>
        </p:nvSpPr>
        <p:spPr>
          <a:ln/>
        </p:spPr>
        <p:txBody>
          <a:bodyPr/>
          <a:lstStyle>
            <a:lvl1pPr>
              <a:defRPr/>
            </a:lvl1pPr>
          </a:lstStyle>
          <a:p>
            <a:pPr>
              <a:defRPr/>
            </a:pPr>
            <a:fld id="{E082ABBD-766B-4BEE-A0C3-027E053F8A64}" type="slidenum">
              <a:rPr lang="es-ES" altLang="es-AR"/>
              <a:pPr>
                <a:defRPr/>
              </a:pPr>
              <a:t>‹#›</a:t>
            </a:fld>
            <a:endParaRPr lang="es-ES" altLang="es-AR"/>
          </a:p>
        </p:txBody>
      </p:sp>
    </p:spTree>
    <p:extLst>
      <p:ext uri="{BB962C8B-B14F-4D97-AF65-F5344CB8AC3E}">
        <p14:creationId xmlns:p14="http://schemas.microsoft.com/office/powerpoint/2010/main" val="265170423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E623FDD-7A7A-4622-88FC-28FE2AE12B5A}"/>
              </a:ext>
            </a:extLst>
          </p:cNvPr>
          <p:cNvSpPr>
            <a:spLocks noGrp="1" noChangeArrowheads="1"/>
          </p:cNvSpPr>
          <p:nvPr>
            <p:ph type="title"/>
          </p:nvPr>
        </p:nvSpPr>
        <p:spPr bwMode="auto">
          <a:xfrm>
            <a:off x="534988" y="303213"/>
            <a:ext cx="96234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4306" tIns="52153" rIns="104306" bIns="52153" numCol="1" anchor="ctr" anchorCtr="0" compatLnSpc="1">
            <a:prstTxWarp prst="textNoShape">
              <a:avLst/>
            </a:prstTxWarp>
          </a:bodyPr>
          <a:lstStyle/>
          <a:p>
            <a:pPr lvl="0"/>
            <a:r>
              <a:rPr lang="es-ES" altLang="es-AR"/>
              <a:t>Haga clic para cambiar el estilo de título	</a:t>
            </a:r>
          </a:p>
        </p:txBody>
      </p:sp>
      <p:sp>
        <p:nvSpPr>
          <p:cNvPr id="1027" name="Rectangle 3">
            <a:extLst>
              <a:ext uri="{FF2B5EF4-FFF2-40B4-BE49-F238E27FC236}">
                <a16:creationId xmlns:a16="http://schemas.microsoft.com/office/drawing/2014/main" id="{43E44522-B307-4C22-A3C5-6F437AE9AEE6}"/>
              </a:ext>
            </a:extLst>
          </p:cNvPr>
          <p:cNvSpPr>
            <a:spLocks noGrp="1" noChangeArrowheads="1"/>
          </p:cNvSpPr>
          <p:nvPr>
            <p:ph type="body" idx="1"/>
          </p:nvPr>
        </p:nvSpPr>
        <p:spPr bwMode="auto">
          <a:xfrm>
            <a:off x="534988" y="1763713"/>
            <a:ext cx="96234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4306" tIns="52153" rIns="104306" bIns="52153" numCol="1" anchor="t" anchorCtr="0" compatLnSpc="1">
            <a:prstTxWarp prst="textNoShape">
              <a:avLst/>
            </a:prstTxWarp>
          </a:bodyPr>
          <a:lstStyle/>
          <a:p>
            <a:pPr lvl="0"/>
            <a:r>
              <a:rPr lang="es-ES" altLang="es-AR"/>
              <a:t>Haga clic para modificar el estilo de texto del patrón</a:t>
            </a:r>
          </a:p>
          <a:p>
            <a:pPr lvl="1"/>
            <a:r>
              <a:rPr lang="es-ES" altLang="es-AR"/>
              <a:t>Segundo nivel</a:t>
            </a:r>
          </a:p>
          <a:p>
            <a:pPr lvl="2"/>
            <a:r>
              <a:rPr lang="es-ES" altLang="es-AR"/>
              <a:t>Tercer nivel</a:t>
            </a:r>
          </a:p>
          <a:p>
            <a:pPr lvl="3"/>
            <a:r>
              <a:rPr lang="es-ES" altLang="es-AR"/>
              <a:t>Cuarto nivel</a:t>
            </a:r>
          </a:p>
          <a:p>
            <a:pPr lvl="4"/>
            <a:r>
              <a:rPr lang="es-ES" altLang="es-AR"/>
              <a:t>Quinto nivel</a:t>
            </a:r>
          </a:p>
        </p:txBody>
      </p:sp>
      <p:sp>
        <p:nvSpPr>
          <p:cNvPr id="1028" name="Rectangle 4">
            <a:extLst>
              <a:ext uri="{FF2B5EF4-FFF2-40B4-BE49-F238E27FC236}">
                <a16:creationId xmlns:a16="http://schemas.microsoft.com/office/drawing/2014/main" id="{43E1F0D5-39D8-4720-BFD9-BE4DB8DDD133}"/>
              </a:ext>
            </a:extLst>
          </p:cNvPr>
          <p:cNvSpPr>
            <a:spLocks noGrp="1" noChangeArrowheads="1"/>
          </p:cNvSpPr>
          <p:nvPr>
            <p:ph type="dt" sz="half" idx="2"/>
          </p:nvPr>
        </p:nvSpPr>
        <p:spPr bwMode="auto">
          <a:xfrm>
            <a:off x="534988" y="6884988"/>
            <a:ext cx="2495550"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eaLnBrk="1" hangingPunct="1">
              <a:defRPr sz="1600">
                <a:latin typeface="Arial" charset="0"/>
                <a:cs typeface="Arial" charset="0"/>
              </a:defRPr>
            </a:lvl1pPr>
          </a:lstStyle>
          <a:p>
            <a:pPr>
              <a:defRPr/>
            </a:pPr>
            <a:endParaRPr lang="es-ES"/>
          </a:p>
        </p:txBody>
      </p:sp>
      <p:sp>
        <p:nvSpPr>
          <p:cNvPr id="1029" name="Rectangle 5">
            <a:extLst>
              <a:ext uri="{FF2B5EF4-FFF2-40B4-BE49-F238E27FC236}">
                <a16:creationId xmlns:a16="http://schemas.microsoft.com/office/drawing/2014/main" id="{66EC33CB-5A41-4A14-81FC-E109D0E153A9}"/>
              </a:ext>
            </a:extLst>
          </p:cNvPr>
          <p:cNvSpPr>
            <a:spLocks noGrp="1" noChangeArrowheads="1"/>
          </p:cNvSpPr>
          <p:nvPr>
            <p:ph type="ftr" sz="quarter" idx="3"/>
          </p:nvPr>
        </p:nvSpPr>
        <p:spPr bwMode="auto">
          <a:xfrm>
            <a:off x="3652838" y="6884988"/>
            <a:ext cx="3387725"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algn="ctr" eaLnBrk="1" hangingPunct="1">
              <a:defRPr sz="1600">
                <a:latin typeface="Arial" charset="0"/>
                <a:cs typeface="Arial" charset="0"/>
              </a:defRPr>
            </a:lvl1pPr>
          </a:lstStyle>
          <a:p>
            <a:pPr>
              <a:defRPr/>
            </a:pPr>
            <a:endParaRPr lang="es-ES"/>
          </a:p>
        </p:txBody>
      </p:sp>
      <p:sp>
        <p:nvSpPr>
          <p:cNvPr id="1030" name="Rectangle 6">
            <a:extLst>
              <a:ext uri="{FF2B5EF4-FFF2-40B4-BE49-F238E27FC236}">
                <a16:creationId xmlns:a16="http://schemas.microsoft.com/office/drawing/2014/main" id="{04AE97C9-8533-4222-9F71-8BDD731EE320}"/>
              </a:ext>
            </a:extLst>
          </p:cNvPr>
          <p:cNvSpPr>
            <a:spLocks noGrp="1" noChangeArrowheads="1"/>
          </p:cNvSpPr>
          <p:nvPr>
            <p:ph type="sldNum" sz="quarter" idx="4"/>
          </p:nvPr>
        </p:nvSpPr>
        <p:spPr bwMode="auto">
          <a:xfrm>
            <a:off x="7662863" y="6884988"/>
            <a:ext cx="2495550"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algn="r" eaLnBrk="1" hangingPunct="1">
              <a:defRPr sz="1600" smtClean="0"/>
            </a:lvl1pPr>
          </a:lstStyle>
          <a:p>
            <a:pPr>
              <a:defRPr/>
            </a:pPr>
            <a:fld id="{F1E90E64-BB61-47C2-8019-54363D744AE9}" type="slidenum">
              <a:rPr lang="es-ES" altLang="es-AR"/>
              <a:pPr>
                <a:defRPr/>
              </a:pPr>
              <a:t>‹#›</a:t>
            </a:fld>
            <a:endParaRPr lang="es-ES" alt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1042988" rtl="0" eaLnBrk="0" fontAlgn="base" hangingPunct="0">
        <a:spcBef>
          <a:spcPct val="0"/>
        </a:spcBef>
        <a:spcAft>
          <a:spcPct val="0"/>
        </a:spcAft>
        <a:defRPr sz="5000">
          <a:solidFill>
            <a:schemeClr val="tx2"/>
          </a:solidFill>
          <a:latin typeface="+mj-lt"/>
          <a:ea typeface="+mj-ea"/>
          <a:cs typeface="+mj-cs"/>
        </a:defRPr>
      </a:lvl1pPr>
      <a:lvl2pPr algn="ctr" defTabSz="1042988" rtl="0" eaLnBrk="0" fontAlgn="base" hangingPunct="0">
        <a:spcBef>
          <a:spcPct val="0"/>
        </a:spcBef>
        <a:spcAft>
          <a:spcPct val="0"/>
        </a:spcAft>
        <a:defRPr sz="5000">
          <a:solidFill>
            <a:schemeClr val="tx2"/>
          </a:solidFill>
          <a:latin typeface="Arial" charset="0"/>
          <a:cs typeface="Arial" charset="0"/>
        </a:defRPr>
      </a:lvl2pPr>
      <a:lvl3pPr algn="ctr" defTabSz="1042988" rtl="0" eaLnBrk="0" fontAlgn="base" hangingPunct="0">
        <a:spcBef>
          <a:spcPct val="0"/>
        </a:spcBef>
        <a:spcAft>
          <a:spcPct val="0"/>
        </a:spcAft>
        <a:defRPr sz="5000">
          <a:solidFill>
            <a:schemeClr val="tx2"/>
          </a:solidFill>
          <a:latin typeface="Arial" charset="0"/>
          <a:cs typeface="Arial" charset="0"/>
        </a:defRPr>
      </a:lvl3pPr>
      <a:lvl4pPr algn="ctr" defTabSz="1042988" rtl="0" eaLnBrk="0" fontAlgn="base" hangingPunct="0">
        <a:spcBef>
          <a:spcPct val="0"/>
        </a:spcBef>
        <a:spcAft>
          <a:spcPct val="0"/>
        </a:spcAft>
        <a:defRPr sz="5000">
          <a:solidFill>
            <a:schemeClr val="tx2"/>
          </a:solidFill>
          <a:latin typeface="Arial" charset="0"/>
          <a:cs typeface="Arial" charset="0"/>
        </a:defRPr>
      </a:lvl4pPr>
      <a:lvl5pPr algn="ctr" defTabSz="1042988" rtl="0" eaLnBrk="0" fontAlgn="base" hangingPunct="0">
        <a:spcBef>
          <a:spcPct val="0"/>
        </a:spcBef>
        <a:spcAft>
          <a:spcPct val="0"/>
        </a:spcAft>
        <a:defRPr sz="5000">
          <a:solidFill>
            <a:schemeClr val="tx2"/>
          </a:solidFill>
          <a:latin typeface="Arial" charset="0"/>
          <a:cs typeface="Arial" charset="0"/>
        </a:defRPr>
      </a:lvl5pPr>
      <a:lvl6pPr marL="457200" algn="ctr" defTabSz="1042988" rtl="0" fontAlgn="base">
        <a:spcBef>
          <a:spcPct val="0"/>
        </a:spcBef>
        <a:spcAft>
          <a:spcPct val="0"/>
        </a:spcAft>
        <a:defRPr sz="5000">
          <a:solidFill>
            <a:schemeClr val="tx2"/>
          </a:solidFill>
          <a:latin typeface="Arial" charset="0"/>
          <a:cs typeface="Arial" charset="0"/>
        </a:defRPr>
      </a:lvl6pPr>
      <a:lvl7pPr marL="914400" algn="ctr" defTabSz="1042988" rtl="0" fontAlgn="base">
        <a:spcBef>
          <a:spcPct val="0"/>
        </a:spcBef>
        <a:spcAft>
          <a:spcPct val="0"/>
        </a:spcAft>
        <a:defRPr sz="5000">
          <a:solidFill>
            <a:schemeClr val="tx2"/>
          </a:solidFill>
          <a:latin typeface="Arial" charset="0"/>
          <a:cs typeface="Arial" charset="0"/>
        </a:defRPr>
      </a:lvl7pPr>
      <a:lvl8pPr marL="1371600" algn="ctr" defTabSz="1042988" rtl="0" fontAlgn="base">
        <a:spcBef>
          <a:spcPct val="0"/>
        </a:spcBef>
        <a:spcAft>
          <a:spcPct val="0"/>
        </a:spcAft>
        <a:defRPr sz="5000">
          <a:solidFill>
            <a:schemeClr val="tx2"/>
          </a:solidFill>
          <a:latin typeface="Arial" charset="0"/>
          <a:cs typeface="Arial" charset="0"/>
        </a:defRPr>
      </a:lvl8pPr>
      <a:lvl9pPr marL="1828800" algn="ctr" defTabSz="1042988" rtl="0" fontAlgn="base">
        <a:spcBef>
          <a:spcPct val="0"/>
        </a:spcBef>
        <a:spcAft>
          <a:spcPct val="0"/>
        </a:spcAft>
        <a:defRPr sz="5000">
          <a:solidFill>
            <a:schemeClr val="tx2"/>
          </a:solidFill>
          <a:latin typeface="Arial" charset="0"/>
          <a:cs typeface="Arial" charset="0"/>
        </a:defRPr>
      </a:lvl9pPr>
    </p:titleStyle>
    <p:bodyStyle>
      <a:lvl1pPr marL="390525" indent="-390525" algn="l" defTabSz="1042988" rtl="0" eaLnBrk="0" fontAlgn="base" hangingPunct="0">
        <a:spcBef>
          <a:spcPct val="20000"/>
        </a:spcBef>
        <a:spcAft>
          <a:spcPct val="0"/>
        </a:spcAft>
        <a:buChar char="•"/>
        <a:defRPr sz="3700">
          <a:solidFill>
            <a:schemeClr val="tx1"/>
          </a:solidFill>
          <a:latin typeface="+mn-lt"/>
          <a:ea typeface="+mn-ea"/>
          <a:cs typeface="+mn-cs"/>
        </a:defRPr>
      </a:lvl1pPr>
      <a:lvl2pPr marL="847725" indent="-325438" algn="l" defTabSz="1042988" rtl="0" eaLnBrk="0" fontAlgn="base" hangingPunct="0">
        <a:spcBef>
          <a:spcPct val="20000"/>
        </a:spcBef>
        <a:spcAft>
          <a:spcPct val="0"/>
        </a:spcAft>
        <a:buChar char="–"/>
        <a:defRPr sz="3200">
          <a:solidFill>
            <a:schemeClr val="tx1"/>
          </a:solidFill>
          <a:latin typeface="+mn-lt"/>
          <a:cs typeface="+mn-cs"/>
        </a:defRPr>
      </a:lvl2pPr>
      <a:lvl3pPr marL="1303338" indent="-260350" algn="l" defTabSz="1042988" rtl="0" eaLnBrk="0" fontAlgn="base" hangingPunct="0">
        <a:spcBef>
          <a:spcPct val="20000"/>
        </a:spcBef>
        <a:spcAft>
          <a:spcPct val="0"/>
        </a:spcAft>
        <a:buChar char="•"/>
        <a:defRPr sz="2700">
          <a:solidFill>
            <a:schemeClr val="tx1"/>
          </a:solidFill>
          <a:latin typeface="+mn-lt"/>
          <a:cs typeface="+mn-cs"/>
        </a:defRPr>
      </a:lvl3pPr>
      <a:lvl4pPr marL="1825625" indent="-260350" algn="l" defTabSz="1042988" rtl="0" eaLnBrk="0" fontAlgn="base" hangingPunct="0">
        <a:spcBef>
          <a:spcPct val="20000"/>
        </a:spcBef>
        <a:spcAft>
          <a:spcPct val="0"/>
        </a:spcAft>
        <a:buChar char="–"/>
        <a:defRPr sz="2300">
          <a:solidFill>
            <a:schemeClr val="tx1"/>
          </a:solidFill>
          <a:latin typeface="+mn-lt"/>
          <a:cs typeface="+mn-cs"/>
        </a:defRPr>
      </a:lvl4pPr>
      <a:lvl5pPr marL="2346325" indent="-260350" algn="l" defTabSz="1042988" rtl="0" eaLnBrk="0" fontAlgn="base" hangingPunct="0">
        <a:spcBef>
          <a:spcPct val="20000"/>
        </a:spcBef>
        <a:spcAft>
          <a:spcPct val="0"/>
        </a:spcAft>
        <a:buChar char="»"/>
        <a:defRPr sz="2300">
          <a:solidFill>
            <a:schemeClr val="tx1"/>
          </a:solidFill>
          <a:latin typeface="+mn-lt"/>
          <a:cs typeface="+mn-cs"/>
        </a:defRPr>
      </a:lvl5pPr>
      <a:lvl6pPr marL="2803525" indent="-260350" algn="l" defTabSz="1042988" rtl="0" fontAlgn="base">
        <a:spcBef>
          <a:spcPct val="20000"/>
        </a:spcBef>
        <a:spcAft>
          <a:spcPct val="0"/>
        </a:spcAft>
        <a:buChar char="»"/>
        <a:defRPr sz="2300">
          <a:solidFill>
            <a:schemeClr val="tx1"/>
          </a:solidFill>
          <a:latin typeface="+mn-lt"/>
          <a:cs typeface="+mn-cs"/>
        </a:defRPr>
      </a:lvl6pPr>
      <a:lvl7pPr marL="3260725" indent="-260350" algn="l" defTabSz="1042988" rtl="0" fontAlgn="base">
        <a:spcBef>
          <a:spcPct val="20000"/>
        </a:spcBef>
        <a:spcAft>
          <a:spcPct val="0"/>
        </a:spcAft>
        <a:buChar char="»"/>
        <a:defRPr sz="2300">
          <a:solidFill>
            <a:schemeClr val="tx1"/>
          </a:solidFill>
          <a:latin typeface="+mn-lt"/>
          <a:cs typeface="+mn-cs"/>
        </a:defRPr>
      </a:lvl7pPr>
      <a:lvl8pPr marL="3717925" indent="-260350" algn="l" defTabSz="1042988" rtl="0" fontAlgn="base">
        <a:spcBef>
          <a:spcPct val="20000"/>
        </a:spcBef>
        <a:spcAft>
          <a:spcPct val="0"/>
        </a:spcAft>
        <a:buChar char="»"/>
        <a:defRPr sz="2300">
          <a:solidFill>
            <a:schemeClr val="tx1"/>
          </a:solidFill>
          <a:latin typeface="+mn-lt"/>
          <a:cs typeface="+mn-cs"/>
        </a:defRPr>
      </a:lvl8pPr>
      <a:lvl9pPr marL="4175125" indent="-260350" algn="l" defTabSz="1042988" rtl="0" fontAlgn="base">
        <a:spcBef>
          <a:spcPct val="20000"/>
        </a:spcBef>
        <a:spcAft>
          <a:spcPct val="0"/>
        </a:spcAft>
        <a:buChar char="»"/>
        <a:defRPr sz="23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mailto:jcbossio29@gmail.com" TargetMode="External"/><Relationship Id="rId4" Type="http://schemas.openxmlformats.org/officeDocument/2006/relationships/hyperlink" Target="mailto:jcbossio@arnet.com.a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mailto:jcbossio29@gmail.com" TargetMode="External"/><Relationship Id="rId4" Type="http://schemas.openxmlformats.org/officeDocument/2006/relationships/hyperlink" Target="mailto:jcbossio@arnet.com.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7D921990-7D28-4DB4-96A6-5E8D9355712A}"/>
              </a:ext>
            </a:extLst>
          </p:cNvPr>
          <p:cNvSpPr>
            <a:spLocks noChangeArrowheads="1"/>
          </p:cNvSpPr>
          <p:nvPr/>
        </p:nvSpPr>
        <p:spPr bwMode="auto">
          <a:xfrm>
            <a:off x="720725" y="252239"/>
            <a:ext cx="9251950" cy="121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2400" b="1" dirty="0">
                <a:cs typeface="Times New Roman" panose="02020603050405020304" pitchFamily="18" charset="0"/>
              </a:rPr>
              <a:t>1er Encuentro Provincial de Inmunizadores 2017</a:t>
            </a:r>
          </a:p>
          <a:p>
            <a:pPr algn="ctr" eaLnBrk="1" hangingPunct="1">
              <a:spcBef>
                <a:spcPct val="0"/>
              </a:spcBef>
              <a:buFontTx/>
              <a:buNone/>
            </a:pPr>
            <a:r>
              <a:rPr lang="es-AR" altLang="es-AR" sz="2400" b="1" dirty="0">
                <a:cs typeface="Times New Roman" panose="02020603050405020304" pitchFamily="18" charset="0"/>
              </a:rPr>
              <a:t>Centro de Convenciones de Paraná, Entre Ríos</a:t>
            </a:r>
          </a:p>
          <a:p>
            <a:pPr algn="ctr" eaLnBrk="1" hangingPunct="1">
              <a:spcBef>
                <a:spcPct val="0"/>
              </a:spcBef>
              <a:buFontTx/>
              <a:buNone/>
            </a:pPr>
            <a:r>
              <a:rPr lang="es-AR" altLang="es-AR" sz="2400" b="1" dirty="0">
                <a:cs typeface="Times New Roman" panose="02020603050405020304" pitchFamily="18" charset="0"/>
              </a:rPr>
              <a:t>23 y 24 de Noviembre de 2017</a:t>
            </a:r>
          </a:p>
        </p:txBody>
      </p:sp>
      <p:pic>
        <p:nvPicPr>
          <p:cNvPr id="3075" name="7 Imagen" descr="LOGOCONIletrasnegrasa.png">
            <a:extLst>
              <a:ext uri="{FF2B5EF4-FFF2-40B4-BE49-F238E27FC236}">
                <a16:creationId xmlns:a16="http://schemas.microsoft.com/office/drawing/2014/main" id="{6530D2B2-FE4C-4CBC-9D1E-3F0912778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4" descr="ANLIS">
            <a:extLst>
              <a:ext uri="{FF2B5EF4-FFF2-40B4-BE49-F238E27FC236}">
                <a16:creationId xmlns:a16="http://schemas.microsoft.com/office/drawing/2014/main" id="{9C6EFEC6-2C70-4193-8E77-F665E9B8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B33440F-B6F6-4476-834E-B9C36C4F90C3}"/>
              </a:ext>
            </a:extLst>
          </p:cNvPr>
          <p:cNvSpPr txBox="1"/>
          <p:nvPr/>
        </p:nvSpPr>
        <p:spPr>
          <a:xfrm>
            <a:off x="6426820" y="5357039"/>
            <a:ext cx="3816424" cy="1661993"/>
          </a:xfrm>
          <a:prstGeom prst="rect">
            <a:avLst/>
          </a:prstGeom>
          <a:noFill/>
        </p:spPr>
        <p:txBody>
          <a:bodyPr wrap="square" rtlCol="0">
            <a:spAutoFit/>
          </a:bodyPr>
          <a:lstStyle/>
          <a:p>
            <a:pPr algn="ctr"/>
            <a:r>
              <a:rPr lang="en-US" sz="1400" dirty="0">
                <a:solidFill>
                  <a:schemeClr val="tx2">
                    <a:lumMod val="75000"/>
                  </a:schemeClr>
                </a:solidFill>
              </a:rPr>
              <a:t>Juan Carlos Bossio</a:t>
            </a:r>
          </a:p>
          <a:p>
            <a:pPr algn="ctr"/>
            <a:r>
              <a:rPr lang="en-US" sz="1400" b="1" dirty="0">
                <a:solidFill>
                  <a:schemeClr val="tx2">
                    <a:lumMod val="75000"/>
                  </a:schemeClr>
                </a:solidFill>
                <a:hlinkClick r:id="rId4"/>
              </a:rPr>
              <a:t>jcbossio@arnet.com.ar</a:t>
            </a:r>
            <a:r>
              <a:rPr lang="en-US" sz="1400" b="1" dirty="0">
                <a:solidFill>
                  <a:schemeClr val="tx2">
                    <a:lumMod val="75000"/>
                  </a:schemeClr>
                </a:solidFill>
              </a:rPr>
              <a:t>; </a:t>
            </a:r>
            <a:r>
              <a:rPr lang="en-US" sz="1400" b="1" dirty="0">
                <a:solidFill>
                  <a:schemeClr val="tx2">
                    <a:lumMod val="75000"/>
                  </a:schemeClr>
                </a:solidFill>
                <a:hlinkClick r:id="rId5"/>
              </a:rPr>
              <a:t>jcbossio29@gmail.com</a:t>
            </a:r>
            <a:endParaRPr lang="en-US" sz="1400" b="1" dirty="0">
              <a:solidFill>
                <a:schemeClr val="tx2">
                  <a:lumMod val="75000"/>
                </a:schemeClr>
              </a:solidFill>
            </a:endParaRPr>
          </a:p>
          <a:p>
            <a:pPr algn="ctr"/>
            <a:r>
              <a:rPr lang="en-US" sz="1200" dirty="0">
                <a:solidFill>
                  <a:schemeClr val="tx2">
                    <a:lumMod val="75000"/>
                  </a:schemeClr>
                </a:solidFill>
              </a:rPr>
              <a:t>Departamento </a:t>
            </a:r>
            <a:r>
              <a:rPr lang="en-US" sz="1200" dirty="0" err="1">
                <a:solidFill>
                  <a:schemeClr val="tx2">
                    <a:lumMod val="75000"/>
                  </a:schemeClr>
                </a:solidFill>
              </a:rPr>
              <a:t>Programas</a:t>
            </a:r>
            <a:r>
              <a:rPr lang="en-US" sz="1200" dirty="0">
                <a:solidFill>
                  <a:schemeClr val="tx2">
                    <a:lumMod val="75000"/>
                  </a:schemeClr>
                </a:solidFill>
              </a:rPr>
              <a:t> de Salud</a:t>
            </a:r>
          </a:p>
          <a:p>
            <a:pPr algn="ctr"/>
            <a:r>
              <a:rPr lang="en-US" sz="1200" dirty="0">
                <a:solidFill>
                  <a:schemeClr val="tx2">
                    <a:lumMod val="75000"/>
                  </a:schemeClr>
                </a:solidFill>
              </a:rPr>
              <a:t>Instituto Nacional de </a:t>
            </a:r>
            <a:r>
              <a:rPr lang="en-US" sz="1200" dirty="0" err="1">
                <a:solidFill>
                  <a:schemeClr val="tx2">
                    <a:lumMod val="75000"/>
                  </a:schemeClr>
                </a:solidFill>
              </a:rPr>
              <a:t>Enfermedades</a:t>
            </a:r>
            <a:r>
              <a:rPr lang="en-US" sz="1200" dirty="0">
                <a:solidFill>
                  <a:schemeClr val="tx2">
                    <a:lumMod val="75000"/>
                  </a:schemeClr>
                </a:solidFill>
              </a:rPr>
              <a:t> </a:t>
            </a:r>
            <a:r>
              <a:rPr lang="en-US" sz="1200" dirty="0" err="1">
                <a:solidFill>
                  <a:schemeClr val="tx2">
                    <a:lumMod val="75000"/>
                  </a:schemeClr>
                </a:solidFill>
              </a:rPr>
              <a:t>Respiratorias</a:t>
            </a:r>
            <a:r>
              <a:rPr lang="en-US" sz="1200" dirty="0">
                <a:solidFill>
                  <a:schemeClr val="tx2">
                    <a:lumMod val="75000"/>
                  </a:schemeClr>
                </a:solidFill>
              </a:rPr>
              <a:t> (INER) “Emilio Coni”</a:t>
            </a:r>
          </a:p>
          <a:p>
            <a:pPr algn="ctr"/>
            <a:r>
              <a:rPr lang="en-US" sz="1200" dirty="0" err="1">
                <a:solidFill>
                  <a:schemeClr val="tx2">
                    <a:lumMod val="75000"/>
                  </a:schemeClr>
                </a:solidFill>
              </a:rPr>
              <a:t>Administración</a:t>
            </a:r>
            <a:r>
              <a:rPr lang="en-US" sz="1200" dirty="0">
                <a:solidFill>
                  <a:schemeClr val="tx2">
                    <a:lumMod val="75000"/>
                  </a:schemeClr>
                </a:solidFill>
              </a:rPr>
              <a:t> Nacional de </a:t>
            </a:r>
            <a:r>
              <a:rPr lang="en-US" sz="1200" dirty="0" err="1">
                <a:solidFill>
                  <a:schemeClr val="tx2">
                    <a:lumMod val="75000"/>
                  </a:schemeClr>
                </a:solidFill>
              </a:rPr>
              <a:t>Laboratorios</a:t>
            </a:r>
            <a:r>
              <a:rPr lang="en-US" sz="1200" dirty="0">
                <a:solidFill>
                  <a:schemeClr val="tx2">
                    <a:lumMod val="75000"/>
                  </a:schemeClr>
                </a:solidFill>
              </a:rPr>
              <a:t> e </a:t>
            </a:r>
            <a:r>
              <a:rPr lang="en-US" sz="1200" dirty="0" err="1">
                <a:solidFill>
                  <a:schemeClr val="tx2">
                    <a:lumMod val="75000"/>
                  </a:schemeClr>
                </a:solidFill>
              </a:rPr>
              <a:t>Institutos</a:t>
            </a:r>
            <a:r>
              <a:rPr lang="en-US" sz="1200" dirty="0">
                <a:solidFill>
                  <a:schemeClr val="tx2">
                    <a:lumMod val="75000"/>
                  </a:schemeClr>
                </a:solidFill>
              </a:rPr>
              <a:t> de Salud (ANLIS) “Carlos G. </a:t>
            </a:r>
            <a:r>
              <a:rPr lang="en-US" sz="1200" dirty="0" err="1">
                <a:solidFill>
                  <a:schemeClr val="tx2">
                    <a:lumMod val="75000"/>
                  </a:schemeClr>
                </a:solidFill>
              </a:rPr>
              <a:t>Malbrán</a:t>
            </a:r>
            <a:r>
              <a:rPr lang="en-US" sz="1200" dirty="0">
                <a:solidFill>
                  <a:schemeClr val="tx2">
                    <a:lumMod val="75000"/>
                  </a:schemeClr>
                </a:solidFill>
              </a:rPr>
              <a:t>”</a:t>
            </a:r>
            <a:endParaRPr lang="es-AR" sz="1200" dirty="0">
              <a:solidFill>
                <a:schemeClr val="tx2">
                  <a:lumMod val="75000"/>
                </a:schemeClr>
              </a:solidFill>
            </a:endParaRPr>
          </a:p>
        </p:txBody>
      </p:sp>
      <p:sp>
        <p:nvSpPr>
          <p:cNvPr id="7" name="CuadroTexto 3">
            <a:extLst>
              <a:ext uri="{FF2B5EF4-FFF2-40B4-BE49-F238E27FC236}">
                <a16:creationId xmlns:a16="http://schemas.microsoft.com/office/drawing/2014/main" id="{176413B7-1E21-4A56-B21A-C371B5105289}"/>
              </a:ext>
            </a:extLst>
          </p:cNvPr>
          <p:cNvSpPr txBox="1"/>
          <p:nvPr/>
        </p:nvSpPr>
        <p:spPr>
          <a:xfrm>
            <a:off x="1048396" y="2132931"/>
            <a:ext cx="7885471" cy="2554545"/>
          </a:xfrm>
          <a:prstGeom prst="rect">
            <a:avLst/>
          </a:prstGeom>
          <a:noFill/>
        </p:spPr>
        <p:txBody>
          <a:bodyPr wrap="square" rtlCol="0">
            <a:spAutoFit/>
          </a:bodyPr>
          <a:lstStyle/>
          <a:p>
            <a:pPr algn="ctr"/>
            <a:r>
              <a:rPr lang="es-AR" sz="4000" dirty="0">
                <a:latin typeface="Impact" panose="020B0806030902050204" pitchFamily="34" charset="0"/>
              </a:rPr>
              <a:t>Mejora de la cobertura y oportunidad de la vacunación mediante el uso de los Registros Nominalizados de Inmunización</a:t>
            </a:r>
          </a:p>
        </p:txBody>
      </p:sp>
    </p:spTree>
    <p:extLst>
      <p:ext uri="{BB962C8B-B14F-4D97-AF65-F5344CB8AC3E}">
        <p14:creationId xmlns:p14="http://schemas.microsoft.com/office/powerpoint/2010/main" val="362094887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60790" y="3407169"/>
            <a:ext cx="8512265" cy="756810"/>
          </a:xfrm>
          <a:prstGeom prst="rect">
            <a:avLst/>
          </a:prstGeom>
          <a:noFill/>
        </p:spPr>
        <p:txBody>
          <a:bodyPr wrap="square" rtlCol="0">
            <a:spAutoFit/>
          </a:bodyPr>
          <a:lstStyle/>
          <a:p>
            <a:pPr algn="ctr"/>
            <a:r>
              <a:rPr lang="es-AR" sz="4318" dirty="0">
                <a:latin typeface="Impact" panose="020B0806030902050204" pitchFamily="34" charset="0"/>
              </a:rPr>
              <a:t>Introducción</a:t>
            </a:r>
          </a:p>
        </p:txBody>
      </p:sp>
      <p:cxnSp>
        <p:nvCxnSpPr>
          <p:cNvPr id="14" name="Straight Connector 13">
            <a:extLst>
              <a:ext uri="{FF2B5EF4-FFF2-40B4-BE49-F238E27FC236}">
                <a16:creationId xmlns:a16="http://schemas.microsoft.com/office/drawing/2014/main" id="{A390C5C7-BB23-446C-A601-866492D60BB6}"/>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5F766F-FD8A-4C19-BC3B-4F242A344229}"/>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13" name="CuadroTexto 3">
            <a:extLst>
              <a:ext uri="{FF2B5EF4-FFF2-40B4-BE49-F238E27FC236}">
                <a16:creationId xmlns:a16="http://schemas.microsoft.com/office/drawing/2014/main" id="{998DC800-BAFF-45E5-B425-29BC4DD81159}"/>
              </a:ext>
            </a:extLst>
          </p:cNvPr>
          <p:cNvSpPr txBox="1"/>
          <p:nvPr/>
        </p:nvSpPr>
        <p:spPr>
          <a:xfrm>
            <a:off x="412084" y="899667"/>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16" name="CuadroTexto 3">
            <a:extLst>
              <a:ext uri="{FF2B5EF4-FFF2-40B4-BE49-F238E27FC236}">
                <a16:creationId xmlns:a16="http://schemas.microsoft.com/office/drawing/2014/main" id="{49024D08-5213-4054-BB39-AB8A4C25272C}"/>
              </a:ext>
            </a:extLst>
          </p:cNvPr>
          <p:cNvSpPr txBox="1"/>
          <p:nvPr/>
        </p:nvSpPr>
        <p:spPr>
          <a:xfrm>
            <a:off x="1068851" y="1525691"/>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12" name="7 Imagen" descr="LOGOCONIletrasnegrasa.png">
            <a:extLst>
              <a:ext uri="{FF2B5EF4-FFF2-40B4-BE49-F238E27FC236}">
                <a16:creationId xmlns:a16="http://schemas.microsoft.com/office/drawing/2014/main" id="{D4C2C77D-D580-4D05-930F-B179D1F53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4" descr="ANLIS">
            <a:extLst>
              <a:ext uri="{FF2B5EF4-FFF2-40B4-BE49-F238E27FC236}">
                <a16:creationId xmlns:a16="http://schemas.microsoft.com/office/drawing/2014/main" id="{4C2C464D-61EE-43C7-B00F-D653796B2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67169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995B4F-79FB-4F86-ABEC-64D392CE58C7}"/>
              </a:ext>
            </a:extLst>
          </p:cNvPr>
          <p:cNvSpPr txBox="1"/>
          <p:nvPr/>
        </p:nvSpPr>
        <p:spPr>
          <a:xfrm>
            <a:off x="317847" y="1934111"/>
            <a:ext cx="9984233" cy="3232231"/>
          </a:xfrm>
          <a:prstGeom prst="rect">
            <a:avLst/>
          </a:prstGeom>
          <a:noFill/>
        </p:spPr>
        <p:txBody>
          <a:bodyPr wrap="square" rtlCol="0">
            <a:spAutoFit/>
          </a:bodyPr>
          <a:lstStyle/>
          <a:p>
            <a:pPr marL="308467" indent="-308467">
              <a:buFont typeface="Arial" panose="020B0604020202020204" pitchFamily="34" charset="0"/>
              <a:buChar char="•"/>
            </a:pPr>
            <a:r>
              <a:rPr lang="es-AR" sz="2267" dirty="0"/>
              <a:t>El impacto de las vacunas depende del logro de coberturas de vacunación elevadas.</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Las bajas coberturas y el retraso en la vacunación aumentan innecesariamente el riesgo de ocurrencia de enfermedades inmunoprevenibles que pueden evitarse.</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La disparidad en las coberturas de vacunación entre áreas o grupos de población aumenta el riesgo de ocurrencia de brotes.</a:t>
            </a:r>
          </a:p>
        </p:txBody>
      </p:sp>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21734" y="808302"/>
            <a:ext cx="8512265" cy="756810"/>
          </a:xfrm>
          <a:prstGeom prst="rect">
            <a:avLst/>
          </a:prstGeom>
          <a:noFill/>
        </p:spPr>
        <p:txBody>
          <a:bodyPr wrap="square" rtlCol="0">
            <a:spAutoFit/>
          </a:bodyPr>
          <a:lstStyle/>
          <a:p>
            <a:pPr algn="ctr"/>
            <a:r>
              <a:rPr lang="es-AR" sz="4318" dirty="0">
                <a:latin typeface="Impact" panose="020B0806030902050204" pitchFamily="34" charset="0"/>
              </a:rPr>
              <a:t>Introducción</a:t>
            </a:r>
          </a:p>
        </p:txBody>
      </p:sp>
      <p:sp>
        <p:nvSpPr>
          <p:cNvPr id="23" name="TextBox 22">
            <a:extLst>
              <a:ext uri="{FF2B5EF4-FFF2-40B4-BE49-F238E27FC236}">
                <a16:creationId xmlns:a16="http://schemas.microsoft.com/office/drawing/2014/main" id="{402A8894-643C-4AB6-B6BC-0A0DB9AB7067}"/>
              </a:ext>
            </a:extLst>
          </p:cNvPr>
          <p:cNvSpPr txBox="1"/>
          <p:nvPr/>
        </p:nvSpPr>
        <p:spPr>
          <a:xfrm>
            <a:off x="327201" y="5436815"/>
            <a:ext cx="9984233" cy="790088"/>
          </a:xfrm>
          <a:prstGeom prst="rect">
            <a:avLst/>
          </a:prstGeom>
          <a:noFill/>
        </p:spPr>
        <p:txBody>
          <a:bodyPr wrap="square" rtlCol="0">
            <a:spAutoFit/>
          </a:bodyPr>
          <a:lstStyle/>
          <a:p>
            <a:pPr algn="ctr"/>
            <a:r>
              <a:rPr lang="es-AR" sz="2267" dirty="0">
                <a:latin typeface="Arial Black" panose="020B0A04020102020204" pitchFamily="34" charset="0"/>
              </a:rPr>
              <a:t>Se deben alcanzar coberturas elevadas de vacunación para lograr el control de las enfermedades inmunoprevenibles.</a:t>
            </a:r>
          </a:p>
        </p:txBody>
      </p:sp>
      <p:sp>
        <p:nvSpPr>
          <p:cNvPr id="12" name="TextBox 11">
            <a:extLst>
              <a:ext uri="{FF2B5EF4-FFF2-40B4-BE49-F238E27FC236}">
                <a16:creationId xmlns:a16="http://schemas.microsoft.com/office/drawing/2014/main" id="{8312EC7B-B62B-456B-B313-A57DE14107D4}"/>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15011196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995B4F-79FB-4F86-ABEC-64D392CE58C7}"/>
              </a:ext>
            </a:extLst>
          </p:cNvPr>
          <p:cNvSpPr txBox="1"/>
          <p:nvPr/>
        </p:nvSpPr>
        <p:spPr>
          <a:xfrm>
            <a:off x="378236" y="1550266"/>
            <a:ext cx="9984233" cy="1155445"/>
          </a:xfrm>
          <a:prstGeom prst="rect">
            <a:avLst/>
          </a:prstGeom>
          <a:noFill/>
        </p:spPr>
        <p:txBody>
          <a:bodyPr wrap="square" rtlCol="0">
            <a:spAutoFit/>
          </a:bodyPr>
          <a:lstStyle/>
          <a:p>
            <a:pPr algn="ctr"/>
            <a:r>
              <a:rPr lang="es-AR" sz="1727" dirty="0">
                <a:latin typeface="Arial Black" panose="020B0A04020102020204" pitchFamily="34" charset="0"/>
              </a:rPr>
              <a:t>El conocimiento de la cobertura y oportunidad de la vacunación facilita el monitoreo del número de individuos susceptibles en la población, la identificación de áreas o grupos de población en mayor riesgo y el desempeño de los servicios de vacunación.</a:t>
            </a:r>
          </a:p>
        </p:txBody>
      </p:sp>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21734" y="808302"/>
            <a:ext cx="8512265" cy="756810"/>
          </a:xfrm>
          <a:prstGeom prst="rect">
            <a:avLst/>
          </a:prstGeom>
          <a:noFill/>
        </p:spPr>
        <p:txBody>
          <a:bodyPr wrap="square" rtlCol="0">
            <a:spAutoFit/>
          </a:bodyPr>
          <a:lstStyle/>
          <a:p>
            <a:pPr algn="ctr"/>
            <a:r>
              <a:rPr lang="es-AR" sz="4318" dirty="0">
                <a:latin typeface="Impact" panose="020B0806030902050204" pitchFamily="34" charset="0"/>
              </a:rPr>
              <a:t>Introducción</a:t>
            </a:r>
          </a:p>
        </p:txBody>
      </p:sp>
      <p:sp>
        <p:nvSpPr>
          <p:cNvPr id="3" name="TextBox 2">
            <a:extLst>
              <a:ext uri="{FF2B5EF4-FFF2-40B4-BE49-F238E27FC236}">
                <a16:creationId xmlns:a16="http://schemas.microsoft.com/office/drawing/2014/main" id="{F4B2B49B-847D-4494-B2EE-A655B5848608}"/>
              </a:ext>
            </a:extLst>
          </p:cNvPr>
          <p:cNvSpPr txBox="1"/>
          <p:nvPr/>
        </p:nvSpPr>
        <p:spPr>
          <a:xfrm>
            <a:off x="690001" y="3096716"/>
            <a:ext cx="4024999" cy="4162486"/>
          </a:xfrm>
          <a:prstGeom prst="rect">
            <a:avLst/>
          </a:prstGeom>
          <a:noFill/>
        </p:spPr>
        <p:txBody>
          <a:bodyPr wrap="square" rtlCol="0">
            <a:spAutoFit/>
          </a:bodyPr>
          <a:lstStyle/>
          <a:p>
            <a:pPr algn="ctr"/>
            <a:r>
              <a:rPr lang="es-AR" sz="1511" dirty="0">
                <a:latin typeface="Arial Black" panose="020B0A04020102020204" pitchFamily="34" charset="0"/>
              </a:rPr>
              <a:t>WHO Global </a:t>
            </a:r>
            <a:r>
              <a:rPr lang="es-AR" sz="1511" dirty="0" err="1">
                <a:latin typeface="Arial Black" panose="020B0A04020102020204" pitchFamily="34" charset="0"/>
              </a:rPr>
              <a:t>Vaccine</a:t>
            </a:r>
            <a:r>
              <a:rPr lang="es-AR" sz="1511" dirty="0">
                <a:latin typeface="Arial Black" panose="020B0A04020102020204" pitchFamily="34" charset="0"/>
              </a:rPr>
              <a:t> </a:t>
            </a:r>
            <a:r>
              <a:rPr lang="es-AR" sz="1511" dirty="0" err="1">
                <a:latin typeface="Arial Black" panose="020B0A04020102020204" pitchFamily="34" charset="0"/>
              </a:rPr>
              <a:t>Action</a:t>
            </a:r>
            <a:r>
              <a:rPr lang="es-AR" sz="1511" dirty="0">
                <a:latin typeface="Arial Black" panose="020B0A04020102020204" pitchFamily="34" charset="0"/>
              </a:rPr>
              <a:t> Plan</a:t>
            </a:r>
          </a:p>
          <a:p>
            <a:endParaRPr lang="es-AR" sz="2267" dirty="0"/>
          </a:p>
          <a:p>
            <a:pPr algn="ctr"/>
            <a:r>
              <a:rPr lang="es-AR" sz="2267" dirty="0"/>
              <a:t>Para el año 2020, las coberturas de vacunación en la población objetivo deben alcanzar al menos 90% a nivel nacional y al menos 80% en cada distrito o unidad administrativa equivalente para todas las vacunas del programa nacional de inmunizaciones.</a:t>
            </a:r>
          </a:p>
        </p:txBody>
      </p:sp>
      <p:sp>
        <p:nvSpPr>
          <p:cNvPr id="17" name="TextBox 16">
            <a:extLst>
              <a:ext uri="{FF2B5EF4-FFF2-40B4-BE49-F238E27FC236}">
                <a16:creationId xmlns:a16="http://schemas.microsoft.com/office/drawing/2014/main" id="{0F10A568-3180-45F2-8E4C-E7B3943D4B6E}"/>
              </a:ext>
            </a:extLst>
          </p:cNvPr>
          <p:cNvSpPr txBox="1"/>
          <p:nvPr/>
        </p:nvSpPr>
        <p:spPr>
          <a:xfrm>
            <a:off x="5711665" y="3545241"/>
            <a:ext cx="4024999" cy="2766976"/>
          </a:xfrm>
          <a:prstGeom prst="rect">
            <a:avLst/>
          </a:prstGeom>
          <a:noFill/>
        </p:spPr>
        <p:txBody>
          <a:bodyPr wrap="square" rtlCol="0">
            <a:spAutoFit/>
          </a:bodyPr>
          <a:lstStyle/>
          <a:p>
            <a:pPr algn="ctr"/>
            <a:r>
              <a:rPr lang="es-AR" sz="1511" dirty="0">
                <a:latin typeface="Arial Black" panose="020B0A04020102020204" pitchFamily="34" charset="0"/>
              </a:rPr>
              <a:t>Metas de Vacunación de Argentina</a:t>
            </a:r>
          </a:p>
          <a:p>
            <a:endParaRPr lang="es-AR" sz="2267" dirty="0"/>
          </a:p>
          <a:p>
            <a:pPr algn="ctr"/>
            <a:r>
              <a:rPr lang="es-AR" sz="2267" dirty="0"/>
              <a:t>Alcanzar coberturas de vacunación igual o superiores a 95% en todas las vacunas del calendario en todos los departamentos de todas las jurisdicciones.</a:t>
            </a:r>
          </a:p>
        </p:txBody>
      </p:sp>
      <p:pic>
        <p:nvPicPr>
          <p:cNvPr id="18" name="Picture 17">
            <a:extLst>
              <a:ext uri="{FF2B5EF4-FFF2-40B4-BE49-F238E27FC236}">
                <a16:creationId xmlns:a16="http://schemas.microsoft.com/office/drawing/2014/main" id="{BBF3BA15-8D84-4048-A039-A7A6C2A88939}"/>
              </a:ext>
            </a:extLst>
          </p:cNvPr>
          <p:cNvPicPr>
            <a:picLocks noChangeAspect="1"/>
          </p:cNvPicPr>
          <p:nvPr/>
        </p:nvPicPr>
        <p:blipFill rotWithShape="1">
          <a:blip r:embed="rId2">
            <a:extLst>
              <a:ext uri="{28A0092B-C50C-407E-A947-70E740481C1C}">
                <a14:useLocalDpi xmlns:a14="http://schemas.microsoft.com/office/drawing/2010/main" val="0"/>
              </a:ext>
            </a:extLst>
          </a:blip>
          <a:srcRect l="39366" t="16661" r="42285" b="76110"/>
          <a:stretch/>
        </p:blipFill>
        <p:spPr>
          <a:xfrm>
            <a:off x="7810414" y="6656726"/>
            <a:ext cx="2552055" cy="565557"/>
          </a:xfrm>
          <a:prstGeom prst="rect">
            <a:avLst/>
          </a:prstGeom>
        </p:spPr>
      </p:pic>
      <p:pic>
        <p:nvPicPr>
          <p:cNvPr id="19" name="Picture 4" descr="Imagen 1">
            <a:extLst>
              <a:ext uri="{FF2B5EF4-FFF2-40B4-BE49-F238E27FC236}">
                <a16:creationId xmlns:a16="http://schemas.microsoft.com/office/drawing/2014/main" id="{1921AF29-A6DD-4FA0-AB82-B7190174DA1F}"/>
              </a:ext>
            </a:extLst>
          </p:cNvPr>
          <p:cNvPicPr>
            <a:picLocks noChangeAspect="1" noChangeArrowheads="1"/>
          </p:cNvPicPr>
          <p:nvPr/>
        </p:nvPicPr>
        <p:blipFill>
          <a:blip r:embed="rId3" cstate="print"/>
          <a:srcRect l="31614" t="20561" r="37903" b="58456"/>
          <a:stretch>
            <a:fillRect/>
          </a:stretch>
        </p:blipFill>
        <p:spPr bwMode="auto">
          <a:xfrm>
            <a:off x="2130017" y="6589749"/>
            <a:ext cx="1555482" cy="699508"/>
          </a:xfrm>
          <a:prstGeom prst="rect">
            <a:avLst/>
          </a:prstGeom>
          <a:noFill/>
        </p:spPr>
      </p:pic>
      <p:grpSp>
        <p:nvGrpSpPr>
          <p:cNvPr id="20" name="Group 19">
            <a:extLst>
              <a:ext uri="{FF2B5EF4-FFF2-40B4-BE49-F238E27FC236}">
                <a16:creationId xmlns:a16="http://schemas.microsoft.com/office/drawing/2014/main" id="{7E04276A-75B5-4872-8430-15CF76B16643}"/>
              </a:ext>
            </a:extLst>
          </p:cNvPr>
          <p:cNvGrpSpPr>
            <a:grpSpLocks noChangeAspect="1"/>
          </p:cNvGrpSpPr>
          <p:nvPr/>
        </p:nvGrpSpPr>
        <p:grpSpPr>
          <a:xfrm>
            <a:off x="356181" y="6503714"/>
            <a:ext cx="1625360" cy="980610"/>
            <a:chOff x="294443" y="5538872"/>
            <a:chExt cx="2060472" cy="1243120"/>
          </a:xfrm>
        </p:grpSpPr>
        <p:pic>
          <p:nvPicPr>
            <p:cNvPr id="21" name="7 Imagen" descr="LOGOCONIletrasnegrasa.png">
              <a:extLst>
                <a:ext uri="{FF2B5EF4-FFF2-40B4-BE49-F238E27FC236}">
                  <a16:creationId xmlns:a16="http://schemas.microsoft.com/office/drawing/2014/main" id="{A66C5A6A-701A-4FEB-8872-CC9BA3C14611}"/>
                </a:ext>
              </a:extLst>
            </p:cNvPr>
            <p:cNvPicPr>
              <a:picLocks noChangeAspect="1"/>
            </p:cNvPicPr>
            <p:nvPr/>
          </p:nvPicPr>
          <p:blipFill>
            <a:blip r:embed="rId4" cstate="print"/>
            <a:stretch>
              <a:fillRect/>
            </a:stretch>
          </p:blipFill>
          <p:spPr>
            <a:xfrm>
              <a:off x="982679" y="5538872"/>
              <a:ext cx="684000" cy="684000"/>
            </a:xfrm>
            <a:prstGeom prst="rect">
              <a:avLst/>
            </a:prstGeom>
          </p:spPr>
        </p:pic>
        <p:sp>
          <p:nvSpPr>
            <p:cNvPr id="22" name="TextBox 21">
              <a:extLst>
                <a:ext uri="{FF2B5EF4-FFF2-40B4-BE49-F238E27FC236}">
                  <a16:creationId xmlns:a16="http://schemas.microsoft.com/office/drawing/2014/main" id="{8055BE2F-3A2A-421D-B6C0-C9F51B1E23F0}"/>
                </a:ext>
              </a:extLst>
            </p:cNvPr>
            <p:cNvSpPr txBox="1"/>
            <p:nvPr/>
          </p:nvSpPr>
          <p:spPr>
            <a:xfrm>
              <a:off x="294443" y="6222587"/>
              <a:ext cx="2060472" cy="559405"/>
            </a:xfrm>
            <a:prstGeom prst="rect">
              <a:avLst/>
            </a:prstGeom>
            <a:noFill/>
          </p:spPr>
          <p:txBody>
            <a:bodyPr wrap="square" rtlCol="0">
              <a:spAutoFit/>
            </a:bodyPr>
            <a:lstStyle/>
            <a:p>
              <a:pPr algn="ctr"/>
              <a:r>
                <a:rPr lang="es-AR" sz="756" dirty="0"/>
                <a:t>Instituto Nacional de Enfermedades Respiratorias (INER) “Emilio Coni”</a:t>
              </a:r>
            </a:p>
          </p:txBody>
        </p:sp>
      </p:grpSp>
      <p:sp>
        <p:nvSpPr>
          <p:cNvPr id="16" name="TextBox 15">
            <a:extLst>
              <a:ext uri="{FF2B5EF4-FFF2-40B4-BE49-F238E27FC236}">
                <a16:creationId xmlns:a16="http://schemas.microsoft.com/office/drawing/2014/main" id="{63ACE70C-653F-410E-9647-49B6010DEC5D}"/>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9254435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995B4F-79FB-4F86-ABEC-64D392CE58C7}"/>
              </a:ext>
            </a:extLst>
          </p:cNvPr>
          <p:cNvSpPr txBox="1"/>
          <p:nvPr/>
        </p:nvSpPr>
        <p:spPr>
          <a:xfrm>
            <a:off x="317847" y="1473440"/>
            <a:ext cx="9984233" cy="6721007"/>
          </a:xfrm>
          <a:prstGeom prst="rect">
            <a:avLst/>
          </a:prstGeom>
          <a:noFill/>
        </p:spPr>
        <p:txBody>
          <a:bodyPr wrap="square" rtlCol="0">
            <a:spAutoFit/>
          </a:bodyPr>
          <a:lstStyle/>
          <a:p>
            <a:pPr marL="308467" indent="-308467">
              <a:buFont typeface="Arial" panose="020B0604020202020204" pitchFamily="34" charset="0"/>
              <a:buChar char="•"/>
            </a:pPr>
            <a:r>
              <a:rPr lang="es-AR" sz="2267" dirty="0"/>
              <a:t>Los sistemas de registro de inmunizaciones en papel son laboriosos, se prestan a errores y pueden conducir a una sobreestimación de las coberturas de vacunación.</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Los registros computarizados nominalizados:</a:t>
            </a:r>
          </a:p>
          <a:p>
            <a:pPr marL="802015" lvl="1" indent="-308467">
              <a:buFont typeface="Arial" panose="020B0604020202020204" pitchFamily="34" charset="0"/>
              <a:buChar char="•"/>
            </a:pPr>
            <a:r>
              <a:rPr lang="es-AR" sz="2267" dirty="0"/>
              <a:t>Permiten un seguimiento individualizado de la vacunación de cada persona; y</a:t>
            </a:r>
          </a:p>
          <a:p>
            <a:pPr marL="802015" lvl="1" indent="-308467">
              <a:buFont typeface="Arial" panose="020B0604020202020204" pitchFamily="34" charset="0"/>
              <a:buChar char="•"/>
            </a:pPr>
            <a:r>
              <a:rPr lang="es-AR" sz="2267" dirty="0"/>
              <a:t>Pueden integrarse en una base de datos mayor (nacional, provincial, departamental) que facilite el seguimiento de la vacunación en casos de cambio del sitio de vacunación o residencia.</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Estos registros pueden:</a:t>
            </a:r>
          </a:p>
          <a:p>
            <a:pPr marL="802015" lvl="1" indent="-308467">
              <a:buFont typeface="Arial" panose="020B0604020202020204" pitchFamily="34" charset="0"/>
              <a:buChar char="•"/>
            </a:pPr>
            <a:r>
              <a:rPr lang="es-AR" sz="2267" dirty="0"/>
              <a:t>Identificar los niños que deben concurrir a vacunarse o los que no concurrieron a hacerlo;</a:t>
            </a:r>
          </a:p>
          <a:p>
            <a:pPr marL="802015" lvl="1" indent="-308467">
              <a:buFont typeface="Arial" panose="020B0604020202020204" pitchFamily="34" charset="0"/>
              <a:buChar char="•"/>
            </a:pPr>
            <a:r>
              <a:rPr lang="es-AR" sz="2267" dirty="0"/>
              <a:t>Ayudar al personal de salud a conocer el estado de vacunación de las personas que atienden;</a:t>
            </a:r>
          </a:p>
          <a:p>
            <a:pPr marL="802015" lvl="1" indent="-308467">
              <a:buFont typeface="Arial" panose="020B0604020202020204" pitchFamily="34" charset="0"/>
              <a:buChar char="•"/>
            </a:pPr>
            <a:r>
              <a:rPr lang="es-AR" sz="2267" dirty="0"/>
              <a:t>Identificar los grupos de población en riesgo para la búsqueda activa y vacunación; y</a:t>
            </a:r>
          </a:p>
          <a:p>
            <a:pPr marL="802015" lvl="1" indent="-308467">
              <a:buFont typeface="Arial" panose="020B0604020202020204" pitchFamily="34" charset="0"/>
              <a:buChar char="•"/>
            </a:pPr>
            <a:r>
              <a:rPr lang="es-AR" sz="2267" dirty="0"/>
              <a:t>Determinar las coberturas de vacunación y evaluar los programas.</a:t>
            </a:r>
          </a:p>
        </p:txBody>
      </p:sp>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31" y="704304"/>
            <a:ext cx="8512265" cy="756810"/>
          </a:xfrm>
          <a:prstGeom prst="rect">
            <a:avLst/>
          </a:prstGeom>
          <a:noFill/>
        </p:spPr>
        <p:txBody>
          <a:bodyPr wrap="square" rtlCol="0">
            <a:spAutoFit/>
          </a:bodyPr>
          <a:lstStyle/>
          <a:p>
            <a:pPr algn="ctr"/>
            <a:r>
              <a:rPr lang="es-AR" sz="4318" dirty="0">
                <a:latin typeface="Impact" panose="020B0806030902050204" pitchFamily="34" charset="0"/>
              </a:rPr>
              <a:t>Introducción</a:t>
            </a:r>
          </a:p>
        </p:txBody>
      </p:sp>
      <p:pic>
        <p:nvPicPr>
          <p:cNvPr id="17" name="Picture 16">
            <a:extLst>
              <a:ext uri="{FF2B5EF4-FFF2-40B4-BE49-F238E27FC236}">
                <a16:creationId xmlns:a16="http://schemas.microsoft.com/office/drawing/2014/main" id="{5F76B802-DA6C-4E06-8C9A-AB3595AA5B9F}"/>
              </a:ext>
            </a:extLst>
          </p:cNvPr>
          <p:cNvPicPr>
            <a:picLocks noChangeAspect="1"/>
          </p:cNvPicPr>
          <p:nvPr/>
        </p:nvPicPr>
        <p:blipFill rotWithShape="1">
          <a:blip r:embed="rId2">
            <a:extLst>
              <a:ext uri="{28A0092B-C50C-407E-A947-70E740481C1C}">
                <a14:useLocalDpi xmlns:a14="http://schemas.microsoft.com/office/drawing/2010/main" val="0"/>
              </a:ext>
            </a:extLst>
          </a:blip>
          <a:srcRect l="39366" t="16661" r="42285" b="76110"/>
          <a:stretch/>
        </p:blipFill>
        <p:spPr>
          <a:xfrm>
            <a:off x="7810414" y="6656726"/>
            <a:ext cx="2552055" cy="565557"/>
          </a:xfrm>
          <a:prstGeom prst="rect">
            <a:avLst/>
          </a:prstGeom>
        </p:spPr>
      </p:pic>
      <p:pic>
        <p:nvPicPr>
          <p:cNvPr id="18" name="Picture 4" descr="Imagen 1">
            <a:extLst>
              <a:ext uri="{FF2B5EF4-FFF2-40B4-BE49-F238E27FC236}">
                <a16:creationId xmlns:a16="http://schemas.microsoft.com/office/drawing/2014/main" id="{2FAD0736-3B5F-4397-A5F3-28ADD29E5ADD}"/>
              </a:ext>
            </a:extLst>
          </p:cNvPr>
          <p:cNvPicPr>
            <a:picLocks noChangeAspect="1" noChangeArrowheads="1"/>
          </p:cNvPicPr>
          <p:nvPr/>
        </p:nvPicPr>
        <p:blipFill>
          <a:blip r:embed="rId3" cstate="print"/>
          <a:srcRect l="31614" t="20561" r="37903" b="58456"/>
          <a:stretch>
            <a:fillRect/>
          </a:stretch>
        </p:blipFill>
        <p:spPr bwMode="auto">
          <a:xfrm>
            <a:off x="2130017" y="6589749"/>
            <a:ext cx="1555482" cy="699508"/>
          </a:xfrm>
          <a:prstGeom prst="rect">
            <a:avLst/>
          </a:prstGeom>
          <a:noFill/>
        </p:spPr>
      </p:pic>
      <p:grpSp>
        <p:nvGrpSpPr>
          <p:cNvPr id="19" name="Group 18">
            <a:extLst>
              <a:ext uri="{FF2B5EF4-FFF2-40B4-BE49-F238E27FC236}">
                <a16:creationId xmlns:a16="http://schemas.microsoft.com/office/drawing/2014/main" id="{C11417AF-3396-44A2-8325-0B6389AC37CB}"/>
              </a:ext>
            </a:extLst>
          </p:cNvPr>
          <p:cNvGrpSpPr>
            <a:grpSpLocks noChangeAspect="1"/>
          </p:cNvGrpSpPr>
          <p:nvPr/>
        </p:nvGrpSpPr>
        <p:grpSpPr>
          <a:xfrm>
            <a:off x="356181" y="6503714"/>
            <a:ext cx="1625360" cy="980610"/>
            <a:chOff x="294443" y="5538872"/>
            <a:chExt cx="2060472" cy="1243120"/>
          </a:xfrm>
        </p:grpSpPr>
        <p:pic>
          <p:nvPicPr>
            <p:cNvPr id="20" name="7 Imagen" descr="LOGOCONIletrasnegrasa.png">
              <a:extLst>
                <a:ext uri="{FF2B5EF4-FFF2-40B4-BE49-F238E27FC236}">
                  <a16:creationId xmlns:a16="http://schemas.microsoft.com/office/drawing/2014/main" id="{2D91A470-7F49-4650-8986-005AE467AB94}"/>
                </a:ext>
              </a:extLst>
            </p:cNvPr>
            <p:cNvPicPr>
              <a:picLocks noChangeAspect="1"/>
            </p:cNvPicPr>
            <p:nvPr/>
          </p:nvPicPr>
          <p:blipFill>
            <a:blip r:embed="rId4" cstate="print"/>
            <a:stretch>
              <a:fillRect/>
            </a:stretch>
          </p:blipFill>
          <p:spPr>
            <a:xfrm>
              <a:off x="982679" y="5538872"/>
              <a:ext cx="684000" cy="684000"/>
            </a:xfrm>
            <a:prstGeom prst="rect">
              <a:avLst/>
            </a:prstGeom>
          </p:spPr>
        </p:pic>
        <p:sp>
          <p:nvSpPr>
            <p:cNvPr id="21" name="TextBox 20">
              <a:extLst>
                <a:ext uri="{FF2B5EF4-FFF2-40B4-BE49-F238E27FC236}">
                  <a16:creationId xmlns:a16="http://schemas.microsoft.com/office/drawing/2014/main" id="{708D6736-BCAF-4CDF-B1FF-27C7B9B453B0}"/>
                </a:ext>
              </a:extLst>
            </p:cNvPr>
            <p:cNvSpPr txBox="1"/>
            <p:nvPr/>
          </p:nvSpPr>
          <p:spPr>
            <a:xfrm>
              <a:off x="294443" y="6222587"/>
              <a:ext cx="2060472" cy="559405"/>
            </a:xfrm>
            <a:prstGeom prst="rect">
              <a:avLst/>
            </a:prstGeom>
            <a:noFill/>
          </p:spPr>
          <p:txBody>
            <a:bodyPr wrap="square" rtlCol="0">
              <a:spAutoFit/>
            </a:bodyPr>
            <a:lstStyle/>
            <a:p>
              <a:pPr algn="ctr"/>
              <a:r>
                <a:rPr lang="es-AR" sz="756" dirty="0"/>
                <a:t>Instituto Nacional de Enfermedades Respiratorias (INER) “Emilio Coni”</a:t>
              </a:r>
            </a:p>
          </p:txBody>
        </p:sp>
      </p:grpSp>
      <p:sp>
        <p:nvSpPr>
          <p:cNvPr id="11" name="TextBox 10">
            <a:extLst>
              <a:ext uri="{FF2B5EF4-FFF2-40B4-BE49-F238E27FC236}">
                <a16:creationId xmlns:a16="http://schemas.microsoft.com/office/drawing/2014/main" id="{23F1E2DE-F872-4DCB-9080-FDEFC4D6A532}"/>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24768676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286716" y="2879622"/>
            <a:ext cx="8076533" cy="2484270"/>
          </a:xfrm>
          <a:prstGeom prst="rect">
            <a:avLst/>
          </a:prstGeom>
          <a:noFill/>
        </p:spPr>
        <p:txBody>
          <a:bodyPr wrap="square" rtlCol="0">
            <a:spAutoFit/>
          </a:bodyPr>
          <a:lstStyle/>
          <a:p>
            <a:pPr algn="ctr"/>
            <a:r>
              <a:rPr lang="es-AR" sz="3886" dirty="0">
                <a:latin typeface="Impact" panose="020B0806030902050204" pitchFamily="34" charset="0"/>
              </a:rPr>
              <a:t>Uso del registro nominal de vacunación informatizado para el cálculo de la cobertura y oportunidad de la vacunación</a:t>
            </a:r>
          </a:p>
        </p:txBody>
      </p:sp>
      <p:cxnSp>
        <p:nvCxnSpPr>
          <p:cNvPr id="14" name="Straight Connector 13">
            <a:extLst>
              <a:ext uri="{FF2B5EF4-FFF2-40B4-BE49-F238E27FC236}">
                <a16:creationId xmlns:a16="http://schemas.microsoft.com/office/drawing/2014/main" id="{A390C5C7-BB23-446C-A601-866492D60BB6}"/>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3634553-66D6-49A3-8659-BC0886187E14}"/>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22" name="CuadroTexto 3">
            <a:extLst>
              <a:ext uri="{FF2B5EF4-FFF2-40B4-BE49-F238E27FC236}">
                <a16:creationId xmlns:a16="http://schemas.microsoft.com/office/drawing/2014/main" id="{DDDAD768-16C9-46AA-8751-3EC8348CFC07}"/>
              </a:ext>
            </a:extLst>
          </p:cNvPr>
          <p:cNvSpPr txBox="1"/>
          <p:nvPr/>
        </p:nvSpPr>
        <p:spPr>
          <a:xfrm>
            <a:off x="412084" y="899667"/>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23" name="CuadroTexto 3">
            <a:extLst>
              <a:ext uri="{FF2B5EF4-FFF2-40B4-BE49-F238E27FC236}">
                <a16:creationId xmlns:a16="http://schemas.microsoft.com/office/drawing/2014/main" id="{DC156AE9-1395-41C3-A91F-041B894FAF50}"/>
              </a:ext>
            </a:extLst>
          </p:cNvPr>
          <p:cNvSpPr txBox="1"/>
          <p:nvPr/>
        </p:nvSpPr>
        <p:spPr>
          <a:xfrm>
            <a:off x="1068851" y="1525691"/>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24" name="7 Imagen" descr="LOGOCONIletrasnegrasa.png">
            <a:extLst>
              <a:ext uri="{FF2B5EF4-FFF2-40B4-BE49-F238E27FC236}">
                <a16:creationId xmlns:a16="http://schemas.microsoft.com/office/drawing/2014/main" id="{B8F0AC29-99FA-4F54-B441-38D52B3BC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13" y="5938309"/>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n 4" descr="ANLIS">
            <a:extLst>
              <a:ext uri="{FF2B5EF4-FFF2-40B4-BE49-F238E27FC236}">
                <a16:creationId xmlns:a16="http://schemas.microsoft.com/office/drawing/2014/main" id="{6E403A3F-8FD6-4F7E-95C5-138B7829A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50" y="6081707"/>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650454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995B4F-79FB-4F86-ABEC-64D392CE58C7}"/>
              </a:ext>
            </a:extLst>
          </p:cNvPr>
          <p:cNvSpPr txBox="1"/>
          <p:nvPr/>
        </p:nvSpPr>
        <p:spPr>
          <a:xfrm>
            <a:off x="317845" y="2442256"/>
            <a:ext cx="9984233" cy="4810419"/>
          </a:xfrm>
          <a:prstGeom prst="rect">
            <a:avLst/>
          </a:prstGeom>
          <a:noFill/>
        </p:spPr>
        <p:txBody>
          <a:bodyPr wrap="square" rtlCol="0">
            <a:spAutoFit/>
          </a:bodyPr>
          <a:lstStyle/>
          <a:p>
            <a:pPr marL="308467" indent="-308467">
              <a:buFont typeface="Arial" panose="020B0604020202020204" pitchFamily="34" charset="0"/>
              <a:buChar char="•"/>
            </a:pPr>
            <a:r>
              <a:rPr lang="es-AR" sz="2267" dirty="0"/>
              <a:t>Se propuso a la Secretaría de Salud de la ciudad de Villa María, Córdoba, verificar el logro de la meta nacional de vacunación.</a:t>
            </a:r>
          </a:p>
          <a:p>
            <a:pPr marL="308467" indent="-308467">
              <a:buFont typeface="Arial" panose="020B0604020202020204" pitchFamily="34" charset="0"/>
              <a:buChar char="•"/>
            </a:pPr>
            <a:endParaRPr lang="es-AR" sz="2267" dirty="0"/>
          </a:p>
          <a:p>
            <a:pPr algn="ctr"/>
            <a:r>
              <a:rPr lang="es-AR" sz="1727" dirty="0">
                <a:latin typeface="Arial Black" panose="020B0A04020102020204" pitchFamily="34" charset="0"/>
              </a:rPr>
              <a:t>QUE POR LO MENOS EL 95% DE LOS NIÑOS RESIDENTES EN VILLA MARÍA TENGAN EL CARNÉ DE VACUNACIÓN COMPLETO PARA LA EDAD</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Se utilizó, como registro nominal de vacunación informatizado, el Sistema Integral para la Gestión de Información en Programas de Salud (SIGIPSA) de la provincia de Córdoba.</a:t>
            </a:r>
          </a:p>
          <a:p>
            <a:pPr marL="308467" indent="-308467">
              <a:buFont typeface="Arial" panose="020B0604020202020204" pitchFamily="34" charset="0"/>
              <a:buChar char="•"/>
            </a:pPr>
            <a:endParaRPr lang="es-AR" sz="2267" dirty="0"/>
          </a:p>
          <a:p>
            <a:pPr marL="308467" indent="-308467">
              <a:buFont typeface="Arial" panose="020B0604020202020204" pitchFamily="34" charset="0"/>
              <a:buChar char="•"/>
            </a:pPr>
            <a:r>
              <a:rPr lang="es-AR" sz="2267" dirty="0"/>
              <a:t>Se utilizó, como población objetivo primaria para la evaluación de la meta, a todo nacido a partir del 1 de enero de 2016, residente en la ciudad de Villa María, que hubiera recibido por lo menos una dosis de cualquier vacuna en los servicios de la Secretaría de Salud.</a:t>
            </a:r>
          </a:p>
        </p:txBody>
      </p:sp>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30" y="1495551"/>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pic>
        <p:nvPicPr>
          <p:cNvPr id="17" name="1 Imagen" descr="Logos salud muni.jpg">
            <a:extLst>
              <a:ext uri="{FF2B5EF4-FFF2-40B4-BE49-F238E27FC236}">
                <a16:creationId xmlns:a16="http://schemas.microsoft.com/office/drawing/2014/main" id="{0B830CCF-A824-4403-A583-C18CB2036EA6}"/>
              </a:ext>
            </a:extLst>
          </p:cNvPr>
          <p:cNvPicPr>
            <a:picLocks noChangeAspect="1"/>
          </p:cNvPicPr>
          <p:nvPr/>
        </p:nvPicPr>
        <p:blipFill>
          <a:blip r:embed="rId2" cstate="print"/>
          <a:stretch>
            <a:fillRect/>
          </a:stretch>
        </p:blipFill>
        <p:spPr>
          <a:xfrm>
            <a:off x="7883422" y="6512026"/>
            <a:ext cx="2280418" cy="854954"/>
          </a:xfrm>
          <a:prstGeom prst="rect">
            <a:avLst/>
          </a:prstGeom>
        </p:spPr>
      </p:pic>
      <p:sp>
        <p:nvSpPr>
          <p:cNvPr id="18" name="CuadroTexto 3">
            <a:extLst>
              <a:ext uri="{FF2B5EF4-FFF2-40B4-BE49-F238E27FC236}">
                <a16:creationId xmlns:a16="http://schemas.microsoft.com/office/drawing/2014/main" id="{A683461F-05AE-4D18-BE27-C1C383103A94}"/>
              </a:ext>
            </a:extLst>
          </p:cNvPr>
          <p:cNvSpPr txBox="1"/>
          <p:nvPr/>
        </p:nvSpPr>
        <p:spPr>
          <a:xfrm>
            <a:off x="1271696" y="82393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pic>
        <p:nvPicPr>
          <p:cNvPr id="19" name="Picture 18">
            <a:extLst>
              <a:ext uri="{FF2B5EF4-FFF2-40B4-BE49-F238E27FC236}">
                <a16:creationId xmlns:a16="http://schemas.microsoft.com/office/drawing/2014/main" id="{6D6ED81B-4C25-484B-8BF6-FEF67164B5B5}"/>
              </a:ext>
            </a:extLst>
          </p:cNvPr>
          <p:cNvPicPr>
            <a:picLocks noChangeAspect="1"/>
          </p:cNvPicPr>
          <p:nvPr/>
        </p:nvPicPr>
        <p:blipFill rotWithShape="1">
          <a:blip r:embed="rId3">
            <a:extLst>
              <a:ext uri="{28A0092B-C50C-407E-A947-70E740481C1C}">
                <a14:useLocalDpi xmlns:a14="http://schemas.microsoft.com/office/drawing/2010/main" val="0"/>
              </a:ext>
            </a:extLst>
          </a:blip>
          <a:srcRect l="39366" t="16661" r="42285" b="76110"/>
          <a:stretch/>
        </p:blipFill>
        <p:spPr>
          <a:xfrm>
            <a:off x="3752660" y="6657167"/>
            <a:ext cx="2552055" cy="565557"/>
          </a:xfrm>
          <a:prstGeom prst="rect">
            <a:avLst/>
          </a:prstGeom>
        </p:spPr>
      </p:pic>
      <p:pic>
        <p:nvPicPr>
          <p:cNvPr id="20" name="Picture 4" descr="Imagen 1">
            <a:extLst>
              <a:ext uri="{FF2B5EF4-FFF2-40B4-BE49-F238E27FC236}">
                <a16:creationId xmlns:a16="http://schemas.microsoft.com/office/drawing/2014/main" id="{36D1AF4C-97CA-4C49-B0B1-0938EEA22FB2}"/>
              </a:ext>
            </a:extLst>
          </p:cNvPr>
          <p:cNvPicPr>
            <a:picLocks noChangeAspect="1" noChangeArrowheads="1"/>
          </p:cNvPicPr>
          <p:nvPr/>
        </p:nvPicPr>
        <p:blipFill>
          <a:blip r:embed="rId4" cstate="print"/>
          <a:srcRect l="31614" t="20561" r="37903" b="58456"/>
          <a:stretch>
            <a:fillRect/>
          </a:stretch>
        </p:blipFill>
        <p:spPr bwMode="auto">
          <a:xfrm>
            <a:off x="2004767" y="6590191"/>
            <a:ext cx="1555482" cy="699508"/>
          </a:xfrm>
          <a:prstGeom prst="rect">
            <a:avLst/>
          </a:prstGeom>
          <a:noFill/>
        </p:spPr>
      </p:pic>
      <p:grpSp>
        <p:nvGrpSpPr>
          <p:cNvPr id="21" name="Group 20">
            <a:extLst>
              <a:ext uri="{FF2B5EF4-FFF2-40B4-BE49-F238E27FC236}">
                <a16:creationId xmlns:a16="http://schemas.microsoft.com/office/drawing/2014/main" id="{58BA974E-E515-4626-8A33-507DE0480E73}"/>
              </a:ext>
            </a:extLst>
          </p:cNvPr>
          <p:cNvGrpSpPr>
            <a:grpSpLocks noChangeAspect="1"/>
          </p:cNvGrpSpPr>
          <p:nvPr/>
        </p:nvGrpSpPr>
        <p:grpSpPr>
          <a:xfrm>
            <a:off x="356181" y="6504155"/>
            <a:ext cx="1625360" cy="980610"/>
            <a:chOff x="294443" y="5538872"/>
            <a:chExt cx="2060472" cy="1243120"/>
          </a:xfrm>
        </p:grpSpPr>
        <p:pic>
          <p:nvPicPr>
            <p:cNvPr id="22" name="7 Imagen" descr="LOGOCONIletrasnegrasa.png">
              <a:extLst>
                <a:ext uri="{FF2B5EF4-FFF2-40B4-BE49-F238E27FC236}">
                  <a16:creationId xmlns:a16="http://schemas.microsoft.com/office/drawing/2014/main" id="{2D9F3038-F4AB-442F-8660-BF6B04C042BC}"/>
                </a:ext>
              </a:extLst>
            </p:cNvPr>
            <p:cNvPicPr>
              <a:picLocks noChangeAspect="1"/>
            </p:cNvPicPr>
            <p:nvPr/>
          </p:nvPicPr>
          <p:blipFill>
            <a:blip r:embed="rId5" cstate="print"/>
            <a:stretch>
              <a:fillRect/>
            </a:stretch>
          </p:blipFill>
          <p:spPr>
            <a:xfrm>
              <a:off x="982679" y="5538872"/>
              <a:ext cx="684000" cy="684000"/>
            </a:xfrm>
            <a:prstGeom prst="rect">
              <a:avLst/>
            </a:prstGeom>
          </p:spPr>
        </p:pic>
        <p:sp>
          <p:nvSpPr>
            <p:cNvPr id="23" name="TextBox 22">
              <a:extLst>
                <a:ext uri="{FF2B5EF4-FFF2-40B4-BE49-F238E27FC236}">
                  <a16:creationId xmlns:a16="http://schemas.microsoft.com/office/drawing/2014/main" id="{AC5325FB-0387-4304-AC0A-68EDBCE8C8AC}"/>
                </a:ext>
              </a:extLst>
            </p:cNvPr>
            <p:cNvSpPr txBox="1"/>
            <p:nvPr/>
          </p:nvSpPr>
          <p:spPr>
            <a:xfrm>
              <a:off x="294443" y="6222587"/>
              <a:ext cx="2060472" cy="559405"/>
            </a:xfrm>
            <a:prstGeom prst="rect">
              <a:avLst/>
            </a:prstGeom>
            <a:noFill/>
          </p:spPr>
          <p:txBody>
            <a:bodyPr wrap="square" rtlCol="0">
              <a:spAutoFit/>
            </a:bodyPr>
            <a:lstStyle/>
            <a:p>
              <a:pPr algn="ctr"/>
              <a:r>
                <a:rPr lang="es-AR" sz="756" dirty="0"/>
                <a:t>Instituto Nacional de Enfermedades Respiratorias (INER) “Emilio Coni”</a:t>
              </a:r>
            </a:p>
          </p:txBody>
        </p:sp>
      </p:grpSp>
      <p:sp>
        <p:nvSpPr>
          <p:cNvPr id="16" name="TextBox 15">
            <a:extLst>
              <a:ext uri="{FF2B5EF4-FFF2-40B4-BE49-F238E27FC236}">
                <a16:creationId xmlns:a16="http://schemas.microsoft.com/office/drawing/2014/main" id="{0914B9DD-4FDB-4B94-9471-3558D9F3F857}"/>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2066887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29" y="1272338"/>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5" y="71629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19" name="Rectangle 18">
            <a:extLst>
              <a:ext uri="{FF2B5EF4-FFF2-40B4-BE49-F238E27FC236}">
                <a16:creationId xmlns:a16="http://schemas.microsoft.com/office/drawing/2014/main" id="{2FA0D992-B85F-466A-91A6-B1E7BD8229EF}"/>
              </a:ext>
            </a:extLst>
          </p:cNvPr>
          <p:cNvSpPr/>
          <p:nvPr/>
        </p:nvSpPr>
        <p:spPr>
          <a:xfrm>
            <a:off x="1268036" y="1970044"/>
            <a:ext cx="3833332" cy="4477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0" name="Rectangle 19">
            <a:extLst>
              <a:ext uri="{FF2B5EF4-FFF2-40B4-BE49-F238E27FC236}">
                <a16:creationId xmlns:a16="http://schemas.microsoft.com/office/drawing/2014/main" id="{5E3DEDFA-C0FD-4FA6-AD76-5E862A628AE1}"/>
              </a:ext>
            </a:extLst>
          </p:cNvPr>
          <p:cNvSpPr/>
          <p:nvPr/>
        </p:nvSpPr>
        <p:spPr>
          <a:xfrm>
            <a:off x="5973841" y="1970044"/>
            <a:ext cx="3766249" cy="2084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1" name="Rectangle 20">
            <a:extLst>
              <a:ext uri="{FF2B5EF4-FFF2-40B4-BE49-F238E27FC236}">
                <a16:creationId xmlns:a16="http://schemas.microsoft.com/office/drawing/2014/main" id="{2DD43376-3FF1-4766-9734-760351C2F70A}"/>
              </a:ext>
            </a:extLst>
          </p:cNvPr>
          <p:cNvSpPr/>
          <p:nvPr/>
        </p:nvSpPr>
        <p:spPr>
          <a:xfrm>
            <a:off x="5973841" y="4054667"/>
            <a:ext cx="3766249" cy="1945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3" name="TextBox 22">
            <a:extLst>
              <a:ext uri="{FF2B5EF4-FFF2-40B4-BE49-F238E27FC236}">
                <a16:creationId xmlns:a16="http://schemas.microsoft.com/office/drawing/2014/main" id="{88B299C3-CE36-4A92-B5C1-E7B22FD123AB}"/>
              </a:ext>
            </a:extLst>
          </p:cNvPr>
          <p:cNvSpPr txBox="1"/>
          <p:nvPr/>
        </p:nvSpPr>
        <p:spPr>
          <a:xfrm>
            <a:off x="1890952" y="3633431"/>
            <a:ext cx="2587499" cy="88947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Población Objetivo (PO)</a:t>
            </a:r>
          </a:p>
          <a:p>
            <a:endParaRPr lang="es-AR" sz="1295" dirty="0"/>
          </a:p>
          <a:p>
            <a:r>
              <a:rPr lang="es-AR" sz="1295" dirty="0"/>
              <a:t>Todos los nacidos residentes en la ciudad de Villa María</a:t>
            </a:r>
          </a:p>
        </p:txBody>
      </p:sp>
      <p:sp>
        <p:nvSpPr>
          <p:cNvPr id="24" name="TextBox 23">
            <a:extLst>
              <a:ext uri="{FF2B5EF4-FFF2-40B4-BE49-F238E27FC236}">
                <a16:creationId xmlns:a16="http://schemas.microsoft.com/office/drawing/2014/main" id="{6D05260C-34C2-40FB-8BC4-B40AD73AC8F2}"/>
              </a:ext>
            </a:extLst>
          </p:cNvPr>
          <p:cNvSpPr txBox="1"/>
          <p:nvPr/>
        </p:nvSpPr>
        <p:spPr>
          <a:xfrm>
            <a:off x="6226275" y="2663502"/>
            <a:ext cx="3261377" cy="690189"/>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1: Nacidos vivos con registro de por lo menos una dosis de vacuna en servicios de la Secretaría de Salud</a:t>
            </a:r>
          </a:p>
        </p:txBody>
      </p:sp>
      <p:sp>
        <p:nvSpPr>
          <p:cNvPr id="25" name="TextBox 24">
            <a:extLst>
              <a:ext uri="{FF2B5EF4-FFF2-40B4-BE49-F238E27FC236}">
                <a16:creationId xmlns:a16="http://schemas.microsoft.com/office/drawing/2014/main" id="{6AF83050-EAF0-4343-8480-8DB3D6E68546}"/>
              </a:ext>
            </a:extLst>
          </p:cNvPr>
          <p:cNvSpPr txBox="1"/>
          <p:nvPr/>
        </p:nvSpPr>
        <p:spPr>
          <a:xfrm>
            <a:off x="6231862" y="4776402"/>
            <a:ext cx="3261377" cy="49090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2: Nacidos vivos con registro de vacunas en otros servicios</a:t>
            </a:r>
          </a:p>
        </p:txBody>
      </p:sp>
      <p:pic>
        <p:nvPicPr>
          <p:cNvPr id="27" name="1 Imagen" descr="Logos salud muni.jpg">
            <a:extLst>
              <a:ext uri="{FF2B5EF4-FFF2-40B4-BE49-F238E27FC236}">
                <a16:creationId xmlns:a16="http://schemas.microsoft.com/office/drawing/2014/main" id="{3D0A685E-BB09-486A-833A-20083B321926}"/>
              </a:ext>
            </a:extLst>
          </p:cNvPr>
          <p:cNvPicPr>
            <a:picLocks noChangeAspect="1"/>
          </p:cNvPicPr>
          <p:nvPr/>
        </p:nvPicPr>
        <p:blipFill>
          <a:blip r:embed="rId2" cstate="print"/>
          <a:stretch>
            <a:fillRect/>
          </a:stretch>
        </p:blipFill>
        <p:spPr>
          <a:xfrm>
            <a:off x="7883422" y="6512026"/>
            <a:ext cx="2280418" cy="854954"/>
          </a:xfrm>
          <a:prstGeom prst="rect">
            <a:avLst/>
          </a:prstGeom>
        </p:spPr>
      </p:pic>
      <p:pic>
        <p:nvPicPr>
          <p:cNvPr id="28" name="Picture 27">
            <a:extLst>
              <a:ext uri="{FF2B5EF4-FFF2-40B4-BE49-F238E27FC236}">
                <a16:creationId xmlns:a16="http://schemas.microsoft.com/office/drawing/2014/main" id="{55CBC4FC-B893-42A8-81CB-37AFB310D8DB}"/>
              </a:ext>
            </a:extLst>
          </p:cNvPr>
          <p:cNvPicPr>
            <a:picLocks noChangeAspect="1"/>
          </p:cNvPicPr>
          <p:nvPr/>
        </p:nvPicPr>
        <p:blipFill rotWithShape="1">
          <a:blip r:embed="rId3">
            <a:extLst>
              <a:ext uri="{28A0092B-C50C-407E-A947-70E740481C1C}">
                <a14:useLocalDpi xmlns:a14="http://schemas.microsoft.com/office/drawing/2010/main" val="0"/>
              </a:ext>
            </a:extLst>
          </a:blip>
          <a:srcRect l="39366" t="16661" r="42285" b="76110"/>
          <a:stretch/>
        </p:blipFill>
        <p:spPr>
          <a:xfrm>
            <a:off x="3752660" y="6657167"/>
            <a:ext cx="2552055" cy="565557"/>
          </a:xfrm>
          <a:prstGeom prst="rect">
            <a:avLst/>
          </a:prstGeom>
        </p:spPr>
      </p:pic>
      <p:pic>
        <p:nvPicPr>
          <p:cNvPr id="29" name="Picture 4" descr="Imagen 1">
            <a:extLst>
              <a:ext uri="{FF2B5EF4-FFF2-40B4-BE49-F238E27FC236}">
                <a16:creationId xmlns:a16="http://schemas.microsoft.com/office/drawing/2014/main" id="{CC3D2429-2050-4BCA-B8AB-032D38F0F3F2}"/>
              </a:ext>
            </a:extLst>
          </p:cNvPr>
          <p:cNvPicPr>
            <a:picLocks noChangeAspect="1" noChangeArrowheads="1"/>
          </p:cNvPicPr>
          <p:nvPr/>
        </p:nvPicPr>
        <p:blipFill>
          <a:blip r:embed="rId4" cstate="print"/>
          <a:srcRect l="31614" t="20561" r="37903" b="58456"/>
          <a:stretch>
            <a:fillRect/>
          </a:stretch>
        </p:blipFill>
        <p:spPr bwMode="auto">
          <a:xfrm>
            <a:off x="2004767" y="6590191"/>
            <a:ext cx="1555482" cy="699508"/>
          </a:xfrm>
          <a:prstGeom prst="rect">
            <a:avLst/>
          </a:prstGeom>
          <a:noFill/>
        </p:spPr>
      </p:pic>
      <p:grpSp>
        <p:nvGrpSpPr>
          <p:cNvPr id="30" name="Group 29">
            <a:extLst>
              <a:ext uri="{FF2B5EF4-FFF2-40B4-BE49-F238E27FC236}">
                <a16:creationId xmlns:a16="http://schemas.microsoft.com/office/drawing/2014/main" id="{3B5CE5E0-E26B-45D0-A2D3-514E2B1C8F48}"/>
              </a:ext>
            </a:extLst>
          </p:cNvPr>
          <p:cNvGrpSpPr>
            <a:grpSpLocks noChangeAspect="1"/>
          </p:cNvGrpSpPr>
          <p:nvPr/>
        </p:nvGrpSpPr>
        <p:grpSpPr>
          <a:xfrm>
            <a:off x="356181" y="6504155"/>
            <a:ext cx="1625360" cy="980610"/>
            <a:chOff x="294443" y="5538872"/>
            <a:chExt cx="2060472" cy="1243120"/>
          </a:xfrm>
        </p:grpSpPr>
        <p:pic>
          <p:nvPicPr>
            <p:cNvPr id="31" name="7 Imagen" descr="LOGOCONIletrasnegrasa.png">
              <a:extLst>
                <a:ext uri="{FF2B5EF4-FFF2-40B4-BE49-F238E27FC236}">
                  <a16:creationId xmlns:a16="http://schemas.microsoft.com/office/drawing/2014/main" id="{D9E7E113-33DC-482B-BF81-D3E0263B05BF}"/>
                </a:ext>
              </a:extLst>
            </p:cNvPr>
            <p:cNvPicPr>
              <a:picLocks noChangeAspect="1"/>
            </p:cNvPicPr>
            <p:nvPr/>
          </p:nvPicPr>
          <p:blipFill>
            <a:blip r:embed="rId5" cstate="print"/>
            <a:stretch>
              <a:fillRect/>
            </a:stretch>
          </p:blipFill>
          <p:spPr>
            <a:xfrm>
              <a:off x="982679" y="5538872"/>
              <a:ext cx="684000" cy="684000"/>
            </a:xfrm>
            <a:prstGeom prst="rect">
              <a:avLst/>
            </a:prstGeom>
          </p:spPr>
        </p:pic>
        <p:sp>
          <p:nvSpPr>
            <p:cNvPr id="32" name="TextBox 31">
              <a:extLst>
                <a:ext uri="{FF2B5EF4-FFF2-40B4-BE49-F238E27FC236}">
                  <a16:creationId xmlns:a16="http://schemas.microsoft.com/office/drawing/2014/main" id="{98D6940B-D1A1-4186-925C-11817C43C001}"/>
                </a:ext>
              </a:extLst>
            </p:cNvPr>
            <p:cNvSpPr txBox="1"/>
            <p:nvPr/>
          </p:nvSpPr>
          <p:spPr>
            <a:xfrm>
              <a:off x="294443" y="6222587"/>
              <a:ext cx="2060472" cy="559405"/>
            </a:xfrm>
            <a:prstGeom prst="rect">
              <a:avLst/>
            </a:prstGeom>
            <a:noFill/>
          </p:spPr>
          <p:txBody>
            <a:bodyPr wrap="square" rtlCol="0">
              <a:spAutoFit/>
            </a:bodyPr>
            <a:lstStyle/>
            <a:p>
              <a:pPr algn="ctr"/>
              <a:r>
                <a:rPr lang="es-AR" sz="756" dirty="0"/>
                <a:t>Instituto Nacional de Enfermedades Respiratorias (INER) “Emilio Coni”</a:t>
              </a:r>
            </a:p>
          </p:txBody>
        </p:sp>
      </p:grpSp>
      <p:sp>
        <p:nvSpPr>
          <p:cNvPr id="33" name="Rectangle 32">
            <a:extLst>
              <a:ext uri="{FF2B5EF4-FFF2-40B4-BE49-F238E27FC236}">
                <a16:creationId xmlns:a16="http://schemas.microsoft.com/office/drawing/2014/main" id="{563F14CB-65C4-4133-BD70-C47E420BBD96}"/>
              </a:ext>
            </a:extLst>
          </p:cNvPr>
          <p:cNvSpPr/>
          <p:nvPr/>
        </p:nvSpPr>
        <p:spPr>
          <a:xfrm>
            <a:off x="5973839" y="5993478"/>
            <a:ext cx="3766249" cy="45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34" name="TextBox 33">
            <a:extLst>
              <a:ext uri="{FF2B5EF4-FFF2-40B4-BE49-F238E27FC236}">
                <a16:creationId xmlns:a16="http://schemas.microsoft.com/office/drawing/2014/main" id="{6C2DD007-11B0-4A1C-9ED2-1AF6B4E6D590}"/>
              </a:ext>
            </a:extLst>
          </p:cNvPr>
          <p:cNvSpPr txBox="1"/>
          <p:nvPr/>
        </p:nvSpPr>
        <p:spPr>
          <a:xfrm>
            <a:off x="6226275" y="6071226"/>
            <a:ext cx="3261378" cy="49090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3: Nacidos vivos sin registro de vacunas</a:t>
            </a:r>
          </a:p>
        </p:txBody>
      </p:sp>
      <p:sp>
        <p:nvSpPr>
          <p:cNvPr id="3" name="Left Brace 2">
            <a:extLst>
              <a:ext uri="{FF2B5EF4-FFF2-40B4-BE49-F238E27FC236}">
                <a16:creationId xmlns:a16="http://schemas.microsoft.com/office/drawing/2014/main" id="{E5578964-5E88-4DD9-B857-A6516285C056}"/>
              </a:ext>
            </a:extLst>
          </p:cNvPr>
          <p:cNvSpPr/>
          <p:nvPr/>
        </p:nvSpPr>
        <p:spPr>
          <a:xfrm>
            <a:off x="5253411" y="2010026"/>
            <a:ext cx="562693" cy="4437968"/>
          </a:xfrm>
          <a:prstGeom prst="leftBrace">
            <a:avLst>
              <a:gd name="adj1" fmla="val 8333"/>
              <a:gd name="adj2" fmla="val 5021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sz="2267"/>
          </a:p>
        </p:txBody>
      </p:sp>
      <p:sp>
        <p:nvSpPr>
          <p:cNvPr id="22" name="TextBox 21">
            <a:extLst>
              <a:ext uri="{FF2B5EF4-FFF2-40B4-BE49-F238E27FC236}">
                <a16:creationId xmlns:a16="http://schemas.microsoft.com/office/drawing/2014/main" id="{57337923-192A-45B1-96F6-C14E1B8C3C62}"/>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188022690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29" y="1272338"/>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5" y="71629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19" name="Rectangle 18">
            <a:extLst>
              <a:ext uri="{FF2B5EF4-FFF2-40B4-BE49-F238E27FC236}">
                <a16:creationId xmlns:a16="http://schemas.microsoft.com/office/drawing/2014/main" id="{2FA0D992-B85F-466A-91A6-B1E7BD8229EF}"/>
              </a:ext>
            </a:extLst>
          </p:cNvPr>
          <p:cNvSpPr/>
          <p:nvPr/>
        </p:nvSpPr>
        <p:spPr>
          <a:xfrm>
            <a:off x="531486" y="1996510"/>
            <a:ext cx="3833332" cy="4477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0" name="Rectangle 19">
            <a:extLst>
              <a:ext uri="{FF2B5EF4-FFF2-40B4-BE49-F238E27FC236}">
                <a16:creationId xmlns:a16="http://schemas.microsoft.com/office/drawing/2014/main" id="{5E3DEDFA-C0FD-4FA6-AD76-5E862A628AE1}"/>
              </a:ext>
            </a:extLst>
          </p:cNvPr>
          <p:cNvSpPr/>
          <p:nvPr/>
        </p:nvSpPr>
        <p:spPr>
          <a:xfrm>
            <a:off x="5237291" y="1996509"/>
            <a:ext cx="3766249" cy="2084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1" name="Rectangle 20">
            <a:extLst>
              <a:ext uri="{FF2B5EF4-FFF2-40B4-BE49-F238E27FC236}">
                <a16:creationId xmlns:a16="http://schemas.microsoft.com/office/drawing/2014/main" id="{2DD43376-3FF1-4766-9734-760351C2F70A}"/>
              </a:ext>
            </a:extLst>
          </p:cNvPr>
          <p:cNvSpPr/>
          <p:nvPr/>
        </p:nvSpPr>
        <p:spPr>
          <a:xfrm>
            <a:off x="5237291" y="4081133"/>
            <a:ext cx="3766249" cy="1945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23" name="TextBox 22">
            <a:extLst>
              <a:ext uri="{FF2B5EF4-FFF2-40B4-BE49-F238E27FC236}">
                <a16:creationId xmlns:a16="http://schemas.microsoft.com/office/drawing/2014/main" id="{88B299C3-CE36-4A92-B5C1-E7B22FD123AB}"/>
              </a:ext>
            </a:extLst>
          </p:cNvPr>
          <p:cNvSpPr txBox="1"/>
          <p:nvPr/>
        </p:nvSpPr>
        <p:spPr>
          <a:xfrm>
            <a:off x="1154402" y="3659897"/>
            <a:ext cx="2587499" cy="88947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Población Objetivo (PO)</a:t>
            </a:r>
          </a:p>
          <a:p>
            <a:endParaRPr lang="es-AR" sz="1295" dirty="0"/>
          </a:p>
          <a:p>
            <a:r>
              <a:rPr lang="es-AR" sz="1295" dirty="0"/>
              <a:t>Todos los nacidos residentes en la ciudad de Villa María</a:t>
            </a:r>
          </a:p>
        </p:txBody>
      </p:sp>
      <p:sp>
        <p:nvSpPr>
          <p:cNvPr id="24" name="TextBox 23">
            <a:extLst>
              <a:ext uri="{FF2B5EF4-FFF2-40B4-BE49-F238E27FC236}">
                <a16:creationId xmlns:a16="http://schemas.microsoft.com/office/drawing/2014/main" id="{6D05260C-34C2-40FB-8BC4-B40AD73AC8F2}"/>
              </a:ext>
            </a:extLst>
          </p:cNvPr>
          <p:cNvSpPr txBox="1"/>
          <p:nvPr/>
        </p:nvSpPr>
        <p:spPr>
          <a:xfrm>
            <a:off x="5489724" y="2689968"/>
            <a:ext cx="3261377" cy="690189"/>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1: Nacidos vivos con registro de por lo menos una dosis de vacuna en servicios de la Secretaría de Salud</a:t>
            </a:r>
          </a:p>
        </p:txBody>
      </p:sp>
      <p:sp>
        <p:nvSpPr>
          <p:cNvPr id="25" name="TextBox 24">
            <a:extLst>
              <a:ext uri="{FF2B5EF4-FFF2-40B4-BE49-F238E27FC236}">
                <a16:creationId xmlns:a16="http://schemas.microsoft.com/office/drawing/2014/main" id="{6AF83050-EAF0-4343-8480-8DB3D6E68546}"/>
              </a:ext>
            </a:extLst>
          </p:cNvPr>
          <p:cNvSpPr txBox="1"/>
          <p:nvPr/>
        </p:nvSpPr>
        <p:spPr>
          <a:xfrm>
            <a:off x="5495312" y="4802867"/>
            <a:ext cx="3261377" cy="49090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2: Nacidos vivos con registro de vacunas en otros servicios</a:t>
            </a:r>
          </a:p>
        </p:txBody>
      </p:sp>
      <p:pic>
        <p:nvPicPr>
          <p:cNvPr id="27" name="1 Imagen" descr="Logos salud muni.jpg">
            <a:extLst>
              <a:ext uri="{FF2B5EF4-FFF2-40B4-BE49-F238E27FC236}">
                <a16:creationId xmlns:a16="http://schemas.microsoft.com/office/drawing/2014/main" id="{3D0A685E-BB09-486A-833A-20083B321926}"/>
              </a:ext>
            </a:extLst>
          </p:cNvPr>
          <p:cNvPicPr>
            <a:picLocks noChangeAspect="1"/>
          </p:cNvPicPr>
          <p:nvPr/>
        </p:nvPicPr>
        <p:blipFill>
          <a:blip r:embed="rId2" cstate="print"/>
          <a:stretch>
            <a:fillRect/>
          </a:stretch>
        </p:blipFill>
        <p:spPr>
          <a:xfrm>
            <a:off x="7883422" y="6512026"/>
            <a:ext cx="2280418" cy="854954"/>
          </a:xfrm>
          <a:prstGeom prst="rect">
            <a:avLst/>
          </a:prstGeom>
        </p:spPr>
      </p:pic>
      <p:pic>
        <p:nvPicPr>
          <p:cNvPr id="28" name="Picture 27">
            <a:extLst>
              <a:ext uri="{FF2B5EF4-FFF2-40B4-BE49-F238E27FC236}">
                <a16:creationId xmlns:a16="http://schemas.microsoft.com/office/drawing/2014/main" id="{55CBC4FC-B893-42A8-81CB-37AFB310D8DB}"/>
              </a:ext>
            </a:extLst>
          </p:cNvPr>
          <p:cNvPicPr>
            <a:picLocks noChangeAspect="1"/>
          </p:cNvPicPr>
          <p:nvPr/>
        </p:nvPicPr>
        <p:blipFill rotWithShape="1">
          <a:blip r:embed="rId3">
            <a:extLst>
              <a:ext uri="{28A0092B-C50C-407E-A947-70E740481C1C}">
                <a14:useLocalDpi xmlns:a14="http://schemas.microsoft.com/office/drawing/2010/main" val="0"/>
              </a:ext>
            </a:extLst>
          </a:blip>
          <a:srcRect l="39366" t="16661" r="42285" b="76110"/>
          <a:stretch/>
        </p:blipFill>
        <p:spPr>
          <a:xfrm>
            <a:off x="3752660" y="6657167"/>
            <a:ext cx="2552055" cy="565557"/>
          </a:xfrm>
          <a:prstGeom prst="rect">
            <a:avLst/>
          </a:prstGeom>
        </p:spPr>
      </p:pic>
      <p:pic>
        <p:nvPicPr>
          <p:cNvPr id="29" name="Picture 4" descr="Imagen 1">
            <a:extLst>
              <a:ext uri="{FF2B5EF4-FFF2-40B4-BE49-F238E27FC236}">
                <a16:creationId xmlns:a16="http://schemas.microsoft.com/office/drawing/2014/main" id="{CC3D2429-2050-4BCA-B8AB-032D38F0F3F2}"/>
              </a:ext>
            </a:extLst>
          </p:cNvPr>
          <p:cNvPicPr>
            <a:picLocks noChangeAspect="1" noChangeArrowheads="1"/>
          </p:cNvPicPr>
          <p:nvPr/>
        </p:nvPicPr>
        <p:blipFill>
          <a:blip r:embed="rId4" cstate="print"/>
          <a:srcRect l="31614" t="20561" r="37903" b="58456"/>
          <a:stretch>
            <a:fillRect/>
          </a:stretch>
        </p:blipFill>
        <p:spPr bwMode="auto">
          <a:xfrm>
            <a:off x="2004767" y="6590191"/>
            <a:ext cx="1555482" cy="699508"/>
          </a:xfrm>
          <a:prstGeom prst="rect">
            <a:avLst/>
          </a:prstGeom>
          <a:noFill/>
        </p:spPr>
      </p:pic>
      <p:grpSp>
        <p:nvGrpSpPr>
          <p:cNvPr id="30" name="Group 29">
            <a:extLst>
              <a:ext uri="{FF2B5EF4-FFF2-40B4-BE49-F238E27FC236}">
                <a16:creationId xmlns:a16="http://schemas.microsoft.com/office/drawing/2014/main" id="{3B5CE5E0-E26B-45D0-A2D3-514E2B1C8F48}"/>
              </a:ext>
            </a:extLst>
          </p:cNvPr>
          <p:cNvGrpSpPr>
            <a:grpSpLocks noChangeAspect="1"/>
          </p:cNvGrpSpPr>
          <p:nvPr/>
        </p:nvGrpSpPr>
        <p:grpSpPr>
          <a:xfrm>
            <a:off x="356181" y="6504155"/>
            <a:ext cx="1625360" cy="980610"/>
            <a:chOff x="294443" y="5538872"/>
            <a:chExt cx="2060472" cy="1243120"/>
          </a:xfrm>
        </p:grpSpPr>
        <p:pic>
          <p:nvPicPr>
            <p:cNvPr id="31" name="7 Imagen" descr="LOGOCONIletrasnegrasa.png">
              <a:extLst>
                <a:ext uri="{FF2B5EF4-FFF2-40B4-BE49-F238E27FC236}">
                  <a16:creationId xmlns:a16="http://schemas.microsoft.com/office/drawing/2014/main" id="{D9E7E113-33DC-482B-BF81-D3E0263B05BF}"/>
                </a:ext>
              </a:extLst>
            </p:cNvPr>
            <p:cNvPicPr>
              <a:picLocks noChangeAspect="1"/>
            </p:cNvPicPr>
            <p:nvPr/>
          </p:nvPicPr>
          <p:blipFill>
            <a:blip r:embed="rId5" cstate="print"/>
            <a:stretch>
              <a:fillRect/>
            </a:stretch>
          </p:blipFill>
          <p:spPr>
            <a:xfrm>
              <a:off x="982679" y="5538872"/>
              <a:ext cx="684000" cy="684000"/>
            </a:xfrm>
            <a:prstGeom prst="rect">
              <a:avLst/>
            </a:prstGeom>
          </p:spPr>
        </p:pic>
        <p:sp>
          <p:nvSpPr>
            <p:cNvPr id="32" name="TextBox 31">
              <a:extLst>
                <a:ext uri="{FF2B5EF4-FFF2-40B4-BE49-F238E27FC236}">
                  <a16:creationId xmlns:a16="http://schemas.microsoft.com/office/drawing/2014/main" id="{98D6940B-D1A1-4186-925C-11817C43C001}"/>
                </a:ext>
              </a:extLst>
            </p:cNvPr>
            <p:cNvSpPr txBox="1"/>
            <p:nvPr/>
          </p:nvSpPr>
          <p:spPr>
            <a:xfrm>
              <a:off x="294443" y="6222587"/>
              <a:ext cx="2060472" cy="559405"/>
            </a:xfrm>
            <a:prstGeom prst="rect">
              <a:avLst/>
            </a:prstGeom>
            <a:noFill/>
          </p:spPr>
          <p:txBody>
            <a:bodyPr wrap="square" rtlCol="0">
              <a:spAutoFit/>
            </a:bodyPr>
            <a:lstStyle/>
            <a:p>
              <a:pPr algn="ctr"/>
              <a:r>
                <a:rPr lang="es-AR" sz="756" dirty="0"/>
                <a:t>Instituto Nacional de Enfermedades Respiratorias (INER) “Emilio Coni”</a:t>
              </a:r>
            </a:p>
          </p:txBody>
        </p:sp>
      </p:grpSp>
      <p:sp>
        <p:nvSpPr>
          <p:cNvPr id="33" name="Rectangle 32">
            <a:extLst>
              <a:ext uri="{FF2B5EF4-FFF2-40B4-BE49-F238E27FC236}">
                <a16:creationId xmlns:a16="http://schemas.microsoft.com/office/drawing/2014/main" id="{563F14CB-65C4-4133-BD70-C47E420BBD96}"/>
              </a:ext>
            </a:extLst>
          </p:cNvPr>
          <p:cNvSpPr/>
          <p:nvPr/>
        </p:nvSpPr>
        <p:spPr>
          <a:xfrm>
            <a:off x="5237289" y="6019943"/>
            <a:ext cx="3766251" cy="45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34" name="TextBox 33">
            <a:extLst>
              <a:ext uri="{FF2B5EF4-FFF2-40B4-BE49-F238E27FC236}">
                <a16:creationId xmlns:a16="http://schemas.microsoft.com/office/drawing/2014/main" id="{6C2DD007-11B0-4A1C-9ED2-1AF6B4E6D590}"/>
              </a:ext>
            </a:extLst>
          </p:cNvPr>
          <p:cNvSpPr txBox="1"/>
          <p:nvPr/>
        </p:nvSpPr>
        <p:spPr>
          <a:xfrm>
            <a:off x="5489725" y="6097692"/>
            <a:ext cx="3261378" cy="490904"/>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sz="1295" dirty="0"/>
              <a:t>PO 3: Nacidos vivos sin registro de vacunas</a:t>
            </a:r>
          </a:p>
        </p:txBody>
      </p:sp>
      <p:sp>
        <p:nvSpPr>
          <p:cNvPr id="3" name="Left Brace 2">
            <a:extLst>
              <a:ext uri="{FF2B5EF4-FFF2-40B4-BE49-F238E27FC236}">
                <a16:creationId xmlns:a16="http://schemas.microsoft.com/office/drawing/2014/main" id="{E5578964-5E88-4DD9-B857-A6516285C056}"/>
              </a:ext>
            </a:extLst>
          </p:cNvPr>
          <p:cNvSpPr/>
          <p:nvPr/>
        </p:nvSpPr>
        <p:spPr>
          <a:xfrm>
            <a:off x="4516861" y="2036492"/>
            <a:ext cx="562693" cy="4437968"/>
          </a:xfrm>
          <a:prstGeom prst="leftBrace">
            <a:avLst>
              <a:gd name="adj1" fmla="val 8333"/>
              <a:gd name="adj2" fmla="val 5021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sz="2267"/>
          </a:p>
        </p:txBody>
      </p:sp>
      <p:sp>
        <p:nvSpPr>
          <p:cNvPr id="4" name="Rectangle 3">
            <a:extLst>
              <a:ext uri="{FF2B5EF4-FFF2-40B4-BE49-F238E27FC236}">
                <a16:creationId xmlns:a16="http://schemas.microsoft.com/office/drawing/2014/main" id="{CBED0039-C8F5-4245-9B02-4F0131320246}"/>
              </a:ext>
            </a:extLst>
          </p:cNvPr>
          <p:cNvSpPr/>
          <p:nvPr/>
        </p:nvSpPr>
        <p:spPr>
          <a:xfrm>
            <a:off x="1154402" y="4957125"/>
            <a:ext cx="2587499" cy="889474"/>
          </a:xfrm>
          <a:prstGeom prst="rect">
            <a:avLst/>
          </a:prstGeom>
          <a:ln w="19050">
            <a:solidFill>
              <a:schemeClr val="tx1"/>
            </a:solidFill>
          </a:ln>
        </p:spPr>
        <p:txBody>
          <a:bodyPr wrap="square">
            <a:spAutoFit/>
          </a:bodyPr>
          <a:lstStyle/>
          <a:p>
            <a:pPr algn="ctr"/>
            <a:r>
              <a:rPr lang="es-AR" sz="1295" b="1" dirty="0"/>
              <a:t>Alcanzar coberturas de vacunación igual o superiores a 95% en todas las vacunas del calendario </a:t>
            </a:r>
          </a:p>
        </p:txBody>
      </p:sp>
      <p:sp>
        <p:nvSpPr>
          <p:cNvPr id="2" name="Right Brace 1">
            <a:extLst>
              <a:ext uri="{FF2B5EF4-FFF2-40B4-BE49-F238E27FC236}">
                <a16:creationId xmlns:a16="http://schemas.microsoft.com/office/drawing/2014/main" id="{98EE7FEA-712F-4BD4-9C55-6E629E91144C}"/>
              </a:ext>
            </a:extLst>
          </p:cNvPr>
          <p:cNvSpPr/>
          <p:nvPr/>
        </p:nvSpPr>
        <p:spPr>
          <a:xfrm>
            <a:off x="9023630" y="1996510"/>
            <a:ext cx="353057" cy="2084623"/>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sz="2267"/>
          </a:p>
        </p:txBody>
      </p:sp>
      <p:sp>
        <p:nvSpPr>
          <p:cNvPr id="26" name="Right Brace 25">
            <a:extLst>
              <a:ext uri="{FF2B5EF4-FFF2-40B4-BE49-F238E27FC236}">
                <a16:creationId xmlns:a16="http://schemas.microsoft.com/office/drawing/2014/main" id="{394DA644-B6AF-4892-8C66-A7B70DA2FEE7}"/>
              </a:ext>
            </a:extLst>
          </p:cNvPr>
          <p:cNvSpPr/>
          <p:nvPr/>
        </p:nvSpPr>
        <p:spPr>
          <a:xfrm>
            <a:off x="9023630" y="4081133"/>
            <a:ext cx="353057" cy="193881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sz="2267"/>
          </a:p>
        </p:txBody>
      </p:sp>
      <p:sp>
        <p:nvSpPr>
          <p:cNvPr id="35" name="Right Brace 34">
            <a:extLst>
              <a:ext uri="{FF2B5EF4-FFF2-40B4-BE49-F238E27FC236}">
                <a16:creationId xmlns:a16="http://schemas.microsoft.com/office/drawing/2014/main" id="{537C6C01-4D0C-43D0-A3D1-760602634B1C}"/>
              </a:ext>
            </a:extLst>
          </p:cNvPr>
          <p:cNvSpPr/>
          <p:nvPr/>
        </p:nvSpPr>
        <p:spPr>
          <a:xfrm>
            <a:off x="9023631" y="6019943"/>
            <a:ext cx="352667" cy="45451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sz="2267"/>
          </a:p>
        </p:txBody>
      </p:sp>
      <p:sp>
        <p:nvSpPr>
          <p:cNvPr id="36" name="Rectangle 35">
            <a:extLst>
              <a:ext uri="{FF2B5EF4-FFF2-40B4-BE49-F238E27FC236}">
                <a16:creationId xmlns:a16="http://schemas.microsoft.com/office/drawing/2014/main" id="{72BCB3C4-C507-449D-8708-8428C63B44E4}"/>
              </a:ext>
            </a:extLst>
          </p:cNvPr>
          <p:cNvSpPr/>
          <p:nvPr/>
        </p:nvSpPr>
        <p:spPr>
          <a:xfrm>
            <a:off x="9566094" y="2886811"/>
            <a:ext cx="787542" cy="291618"/>
          </a:xfrm>
          <a:prstGeom prst="rect">
            <a:avLst/>
          </a:prstGeom>
          <a:ln w="19050">
            <a:solidFill>
              <a:schemeClr val="tx1"/>
            </a:solidFill>
          </a:ln>
        </p:spPr>
        <p:txBody>
          <a:bodyPr wrap="square">
            <a:spAutoFit/>
          </a:bodyPr>
          <a:lstStyle/>
          <a:p>
            <a:pPr algn="ctr"/>
            <a:r>
              <a:rPr lang="es-AR" sz="1295" b="1" dirty="0"/>
              <a:t>95%</a:t>
            </a:r>
          </a:p>
        </p:txBody>
      </p:sp>
      <p:sp>
        <p:nvSpPr>
          <p:cNvPr id="37" name="Rectangle 36">
            <a:extLst>
              <a:ext uri="{FF2B5EF4-FFF2-40B4-BE49-F238E27FC236}">
                <a16:creationId xmlns:a16="http://schemas.microsoft.com/office/drawing/2014/main" id="{A57D49B2-8C93-4334-AFC4-16B358F27840}"/>
              </a:ext>
            </a:extLst>
          </p:cNvPr>
          <p:cNvSpPr/>
          <p:nvPr/>
        </p:nvSpPr>
        <p:spPr>
          <a:xfrm>
            <a:off x="9566094" y="4901030"/>
            <a:ext cx="787542" cy="291618"/>
          </a:xfrm>
          <a:prstGeom prst="rect">
            <a:avLst/>
          </a:prstGeom>
          <a:ln w="19050">
            <a:solidFill>
              <a:schemeClr val="tx1"/>
            </a:solidFill>
          </a:ln>
        </p:spPr>
        <p:txBody>
          <a:bodyPr wrap="square">
            <a:spAutoFit/>
          </a:bodyPr>
          <a:lstStyle/>
          <a:p>
            <a:pPr algn="ctr"/>
            <a:r>
              <a:rPr lang="es-AR" sz="1295" b="1" dirty="0"/>
              <a:t>95%</a:t>
            </a:r>
          </a:p>
        </p:txBody>
      </p:sp>
      <p:sp>
        <p:nvSpPr>
          <p:cNvPr id="38" name="Rectangle 37">
            <a:extLst>
              <a:ext uri="{FF2B5EF4-FFF2-40B4-BE49-F238E27FC236}">
                <a16:creationId xmlns:a16="http://schemas.microsoft.com/office/drawing/2014/main" id="{BBBFFA48-63F9-46AB-AC50-DA5E29751DF4}"/>
              </a:ext>
            </a:extLst>
          </p:cNvPr>
          <p:cNvSpPr/>
          <p:nvPr/>
        </p:nvSpPr>
        <p:spPr>
          <a:xfrm>
            <a:off x="9566094" y="6097691"/>
            <a:ext cx="787542" cy="291618"/>
          </a:xfrm>
          <a:prstGeom prst="rect">
            <a:avLst/>
          </a:prstGeom>
          <a:ln w="19050">
            <a:solidFill>
              <a:schemeClr val="tx1"/>
            </a:solidFill>
          </a:ln>
        </p:spPr>
        <p:txBody>
          <a:bodyPr wrap="square">
            <a:spAutoFit/>
          </a:bodyPr>
          <a:lstStyle/>
          <a:p>
            <a:pPr algn="ctr"/>
            <a:r>
              <a:rPr lang="es-AR" sz="1295" b="1" dirty="0"/>
              <a:t>95%</a:t>
            </a:r>
          </a:p>
        </p:txBody>
      </p:sp>
      <p:sp>
        <p:nvSpPr>
          <p:cNvPr id="39" name="TextBox 38">
            <a:extLst>
              <a:ext uri="{FF2B5EF4-FFF2-40B4-BE49-F238E27FC236}">
                <a16:creationId xmlns:a16="http://schemas.microsoft.com/office/drawing/2014/main" id="{B9E1220C-D09C-47A0-9B2F-8C8978259A7E}"/>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42109168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3">
            <a:extLst>
              <a:ext uri="{FF2B5EF4-FFF2-40B4-BE49-F238E27FC236}">
                <a16:creationId xmlns:a16="http://schemas.microsoft.com/office/drawing/2014/main" id="{249CDDBD-554B-450E-A65E-A90910FA545B}"/>
              </a:ext>
            </a:extLst>
          </p:cNvPr>
          <p:cNvSpPr txBox="1"/>
          <p:nvPr/>
        </p:nvSpPr>
        <p:spPr>
          <a:xfrm>
            <a:off x="396977" y="2390881"/>
            <a:ext cx="9899581" cy="756874"/>
          </a:xfrm>
          <a:prstGeom prst="rect">
            <a:avLst/>
          </a:prstGeom>
          <a:noFill/>
        </p:spPr>
        <p:txBody>
          <a:bodyPr wrap="square" rtlCol="0">
            <a:spAutoFit/>
          </a:bodyPr>
          <a:lstStyle/>
          <a:p>
            <a:pPr algn="ctr"/>
            <a:r>
              <a:rPr lang="es-AR" sz="2159" dirty="0">
                <a:latin typeface="Impact" panose="020B0806030902050204" pitchFamily="34" charset="0"/>
              </a:rPr>
              <a:t>Apoyo al fortalecimiento de la cobertura y oportunidad de la vacunación en la niñez: trabajo realizado en Villa María, Córdoba, 2016-2017</a:t>
            </a:r>
          </a:p>
        </p:txBody>
      </p:sp>
      <p:cxnSp>
        <p:nvCxnSpPr>
          <p:cNvPr id="5" name="Straight Connector 4">
            <a:extLst>
              <a:ext uri="{FF2B5EF4-FFF2-40B4-BE49-F238E27FC236}">
                <a16:creationId xmlns:a16="http://schemas.microsoft.com/office/drawing/2014/main" id="{4DA1D53F-E4B5-4278-BB89-07D818D9F05C}"/>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757A283-A31D-4CC3-B3A4-59E37018FBFD}"/>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7" name="CuadroTexto 3">
            <a:extLst>
              <a:ext uri="{FF2B5EF4-FFF2-40B4-BE49-F238E27FC236}">
                <a16:creationId xmlns:a16="http://schemas.microsoft.com/office/drawing/2014/main" id="{8248282A-EB33-4D60-84C0-54E9C4E164F1}"/>
              </a:ext>
            </a:extLst>
          </p:cNvPr>
          <p:cNvSpPr txBox="1"/>
          <p:nvPr/>
        </p:nvSpPr>
        <p:spPr>
          <a:xfrm>
            <a:off x="433866" y="701940"/>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8" name="CuadroTexto 3">
            <a:extLst>
              <a:ext uri="{FF2B5EF4-FFF2-40B4-BE49-F238E27FC236}">
                <a16:creationId xmlns:a16="http://schemas.microsoft.com/office/drawing/2014/main" id="{8120B860-0C7F-443E-A0CE-C7C5B9472B68}"/>
              </a:ext>
            </a:extLst>
          </p:cNvPr>
          <p:cNvSpPr txBox="1"/>
          <p:nvPr/>
        </p:nvSpPr>
        <p:spPr>
          <a:xfrm>
            <a:off x="1090635" y="1158588"/>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9" name="7 Imagen" descr="LOGOCONIletrasnegrasa.png">
            <a:extLst>
              <a:ext uri="{FF2B5EF4-FFF2-40B4-BE49-F238E27FC236}">
                <a16:creationId xmlns:a16="http://schemas.microsoft.com/office/drawing/2014/main" id="{3A4AE343-9472-45DE-A636-22184B5A2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13" y="5938309"/>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4" descr="ANLIS">
            <a:extLst>
              <a:ext uri="{FF2B5EF4-FFF2-40B4-BE49-F238E27FC236}">
                <a16:creationId xmlns:a16="http://schemas.microsoft.com/office/drawing/2014/main" id="{286FBAE7-C7FF-4856-99BA-87E8F5B94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50" y="6081707"/>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3">
            <a:extLst>
              <a:ext uri="{FF2B5EF4-FFF2-40B4-BE49-F238E27FC236}">
                <a16:creationId xmlns:a16="http://schemas.microsoft.com/office/drawing/2014/main" id="{1D37A232-70BF-499F-B89E-3000B3560CB7}"/>
              </a:ext>
            </a:extLst>
          </p:cNvPr>
          <p:cNvSpPr txBox="1"/>
          <p:nvPr/>
        </p:nvSpPr>
        <p:spPr>
          <a:xfrm>
            <a:off x="1422264" y="3470365"/>
            <a:ext cx="7848872" cy="1886286"/>
          </a:xfrm>
          <a:prstGeom prst="rect">
            <a:avLst/>
          </a:prstGeom>
          <a:noFill/>
        </p:spPr>
        <p:txBody>
          <a:bodyPr wrap="square" rtlCol="0">
            <a:spAutoFit/>
          </a:bodyPr>
          <a:lstStyle/>
          <a:p>
            <a:pPr algn="ctr"/>
            <a:r>
              <a:rPr lang="es-AR" sz="3886" dirty="0">
                <a:latin typeface="Impact" panose="020B0806030902050204" pitchFamily="34" charset="0"/>
              </a:rPr>
              <a:t>Análisis de situación y resultados de las actividades: cobertura de vacunación hasta el año de edad</a:t>
            </a:r>
          </a:p>
        </p:txBody>
      </p:sp>
    </p:spTree>
    <p:extLst>
      <p:ext uri="{BB962C8B-B14F-4D97-AF65-F5344CB8AC3E}">
        <p14:creationId xmlns:p14="http://schemas.microsoft.com/office/powerpoint/2010/main" val="147752606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30" y="1495551"/>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6" y="82393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24" name="TextBox 23">
            <a:extLst>
              <a:ext uri="{FF2B5EF4-FFF2-40B4-BE49-F238E27FC236}">
                <a16:creationId xmlns:a16="http://schemas.microsoft.com/office/drawing/2014/main" id="{5945022D-6A3D-472A-B800-555B9A29453A}"/>
              </a:ext>
            </a:extLst>
          </p:cNvPr>
          <p:cNvSpPr txBox="1"/>
          <p:nvPr/>
        </p:nvSpPr>
        <p:spPr>
          <a:xfrm>
            <a:off x="317845" y="2550714"/>
            <a:ext cx="9984233" cy="4079002"/>
          </a:xfrm>
          <a:prstGeom prst="rect">
            <a:avLst/>
          </a:prstGeom>
          <a:noFill/>
        </p:spPr>
        <p:txBody>
          <a:bodyPr wrap="square" rtlCol="0">
            <a:spAutoFit/>
          </a:bodyPr>
          <a:lstStyle/>
          <a:p>
            <a:pPr marL="308467" indent="-308467">
              <a:buFont typeface="Arial" panose="020B0604020202020204" pitchFamily="34" charset="0"/>
              <a:buChar char="•"/>
            </a:pPr>
            <a:r>
              <a:rPr lang="es-AR" sz="1727" b="1" dirty="0"/>
              <a:t>Paso 1</a:t>
            </a:r>
            <a:r>
              <a:rPr lang="es-AR" sz="1727" dirty="0"/>
              <a:t>: Elaboración de la lista nominalizada de nacidos a partir del 1 de enero de 2016 que tenían registrada en el SIGIPSA la aplicación de por lo menos una dosis de vacuna en los servicios de la Secretaría de Salud de la ciudad de Villa María, Córdoba, y que tenían residencia en dicha ciudad: </a:t>
            </a:r>
            <a:r>
              <a:rPr lang="es-AR" sz="1511" b="1" u="sng" dirty="0"/>
              <a:t>Población Objetivo 1</a:t>
            </a:r>
            <a:r>
              <a:rPr lang="es-AR" sz="1727" dirty="0"/>
              <a:t>.</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2:</a:t>
            </a:r>
            <a:r>
              <a:rPr lang="es-AR" sz="1727" dirty="0"/>
              <a:t> Identificar, en la lista nominalizada, aquellos con el calendario de vacunación incompleto para la edad.</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3:</a:t>
            </a:r>
            <a:r>
              <a:rPr lang="es-AR" sz="1727" dirty="0"/>
              <a:t> Recuperar información sobre vacunaciones no registradas o no cargadas al registro nominal informatizado y agregarla al registro.</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4:</a:t>
            </a:r>
            <a:r>
              <a:rPr lang="es-AR" sz="1727" dirty="0"/>
              <a:t> Recuperar información de los carnés de vacunación de las familias y agregarla al registro.</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5:</a:t>
            </a:r>
            <a:r>
              <a:rPr lang="es-AR" sz="1727" dirty="0"/>
              <a:t> Completar la vacunación de todo nacido sin registro de vacunación.</a:t>
            </a:r>
          </a:p>
        </p:txBody>
      </p:sp>
      <p:sp>
        <p:nvSpPr>
          <p:cNvPr id="16" name="TextBox 15">
            <a:extLst>
              <a:ext uri="{FF2B5EF4-FFF2-40B4-BE49-F238E27FC236}">
                <a16:creationId xmlns:a16="http://schemas.microsoft.com/office/drawing/2014/main" id="{E303BFD9-D690-4826-B99C-984930ABB3F4}"/>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342301429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30" y="1495551"/>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6" y="82393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24" name="TextBox 23">
            <a:extLst>
              <a:ext uri="{FF2B5EF4-FFF2-40B4-BE49-F238E27FC236}">
                <a16:creationId xmlns:a16="http://schemas.microsoft.com/office/drawing/2014/main" id="{5945022D-6A3D-472A-B800-555B9A29453A}"/>
              </a:ext>
            </a:extLst>
          </p:cNvPr>
          <p:cNvSpPr txBox="1"/>
          <p:nvPr/>
        </p:nvSpPr>
        <p:spPr>
          <a:xfrm>
            <a:off x="317845" y="2248771"/>
            <a:ext cx="9845994" cy="4610558"/>
          </a:xfrm>
          <a:prstGeom prst="rect">
            <a:avLst/>
          </a:prstGeom>
          <a:noFill/>
        </p:spPr>
        <p:txBody>
          <a:bodyPr wrap="square" rtlCol="0">
            <a:spAutoFit/>
          </a:bodyPr>
          <a:lstStyle/>
          <a:p>
            <a:pPr marL="308467" indent="-308467">
              <a:buFont typeface="Arial" panose="020B0604020202020204" pitchFamily="34" charset="0"/>
              <a:buChar char="•"/>
            </a:pPr>
            <a:r>
              <a:rPr lang="es-AR" sz="1727" dirty="0"/>
              <a:t>Se revisaron los registros del SIGIPSA y se identificaron 154 nacidos en enero y febrero que se habían aplicado por lo menos una vacuna en algún servicio dependiente de la Secretaría de Salud de la Municipalidad de Villa María.</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De los 154, solamente en 48 (31,2%) había constancia de tener aplicadas todas las vacunas para su edad.</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Se realizó una búsqueda de información en otros registros (sistema ANGEL, planillas electrónicas de registro de los servicios de salud y carnés de vacunación) para verificar si las vacunas estaban aplicadas y no registradas en SIGIPSA.</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En 18 casos se verificó que el niño se vacunaba en servicios de vacunación privados o se habían trasladado de domicilio.</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Para todos los niños que aún tenían el esquema de vacunación incompleto, se realizaron visitas domiciliarias y contactos telefónicos, se citaron los niños para vacunación y se realizaron vacunaciones domiciliarias.</a:t>
            </a:r>
          </a:p>
        </p:txBody>
      </p:sp>
      <p:sp>
        <p:nvSpPr>
          <p:cNvPr id="16" name="TextBox 15">
            <a:extLst>
              <a:ext uri="{FF2B5EF4-FFF2-40B4-BE49-F238E27FC236}">
                <a16:creationId xmlns:a16="http://schemas.microsoft.com/office/drawing/2014/main" id="{C010FB76-EBE0-4A67-BF4B-549254B9D2C6}"/>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403309877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18721" y="324247"/>
            <a:ext cx="10055957" cy="6574543"/>
          </a:xfrm>
          <a:prstGeom prst="rect">
            <a:avLst/>
          </a:prstGeom>
        </p:spPr>
      </p:pic>
      <p:sp>
        <p:nvSpPr>
          <p:cNvPr id="6" name="CuadroTexto 5"/>
          <p:cNvSpPr txBox="1"/>
          <p:nvPr/>
        </p:nvSpPr>
        <p:spPr>
          <a:xfrm>
            <a:off x="450156" y="1116335"/>
            <a:ext cx="2219666" cy="3114827"/>
          </a:xfrm>
          <a:prstGeom prst="rect">
            <a:avLst/>
          </a:prstGeom>
          <a:solidFill>
            <a:srgbClr val="FFFF99"/>
          </a:solidFill>
          <a:ln w="28575">
            <a:solidFill>
              <a:schemeClr val="tx1"/>
            </a:solidFill>
          </a:ln>
        </p:spPr>
        <p:txBody>
          <a:bodyPr wrap="square" rtlCol="0">
            <a:spAutoFit/>
          </a:bodyPr>
          <a:lstStyle/>
          <a:p>
            <a:pPr algn="ctr"/>
            <a:r>
              <a:rPr lang="es-AR" sz="1511" b="1" dirty="0"/>
              <a:t>Al 14 de octubre de 2016 se certificó que el 94,1% de los 136 nacidos en enero y febrero de 2016 residentes en Villa María tienen su esquema de vacunación completo para la edad: 97,3% de los nacidos en enero y 90,2% de los nacidos en febrero.</a:t>
            </a:r>
          </a:p>
        </p:txBody>
      </p:sp>
    </p:spTree>
    <p:extLst>
      <p:ext uri="{BB962C8B-B14F-4D97-AF65-F5344CB8AC3E}">
        <p14:creationId xmlns:p14="http://schemas.microsoft.com/office/powerpoint/2010/main" val="34856728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99F81F-7B48-48A0-979D-D3EF260BE3FE}"/>
              </a:ext>
            </a:extLst>
          </p:cNvPr>
          <p:cNvPicPr>
            <a:picLocks noChangeAspect="1"/>
          </p:cNvPicPr>
          <p:nvPr/>
        </p:nvPicPr>
        <p:blipFill>
          <a:blip r:embed="rId2"/>
          <a:stretch>
            <a:fillRect/>
          </a:stretch>
        </p:blipFill>
        <p:spPr>
          <a:xfrm>
            <a:off x="692000" y="738463"/>
            <a:ext cx="9309399" cy="6084335"/>
          </a:xfrm>
          <a:prstGeom prst="rect">
            <a:avLst/>
          </a:prstGeom>
        </p:spPr>
      </p:pic>
    </p:spTree>
    <p:extLst>
      <p:ext uri="{BB962C8B-B14F-4D97-AF65-F5344CB8AC3E}">
        <p14:creationId xmlns:p14="http://schemas.microsoft.com/office/powerpoint/2010/main" val="26219599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136D7B-44DD-4F72-97D6-4F91C333D415}"/>
              </a:ext>
            </a:extLst>
          </p:cNvPr>
          <p:cNvPicPr>
            <a:picLocks noChangeAspect="1"/>
          </p:cNvPicPr>
          <p:nvPr/>
        </p:nvPicPr>
        <p:blipFill>
          <a:blip r:embed="rId2"/>
          <a:stretch>
            <a:fillRect/>
          </a:stretch>
        </p:blipFill>
        <p:spPr>
          <a:xfrm>
            <a:off x="692000" y="738463"/>
            <a:ext cx="9309399" cy="6084335"/>
          </a:xfrm>
          <a:prstGeom prst="rect">
            <a:avLst/>
          </a:prstGeom>
        </p:spPr>
      </p:pic>
    </p:spTree>
    <p:extLst>
      <p:ext uri="{BB962C8B-B14F-4D97-AF65-F5344CB8AC3E}">
        <p14:creationId xmlns:p14="http://schemas.microsoft.com/office/powerpoint/2010/main" val="148081770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AA8418-25F0-4B13-AFF0-BF63E14C0869}"/>
              </a:ext>
            </a:extLst>
          </p:cNvPr>
          <p:cNvPicPr>
            <a:picLocks noChangeAspect="1"/>
          </p:cNvPicPr>
          <p:nvPr/>
        </p:nvPicPr>
        <p:blipFill>
          <a:blip r:embed="rId2"/>
          <a:stretch>
            <a:fillRect/>
          </a:stretch>
        </p:blipFill>
        <p:spPr>
          <a:xfrm>
            <a:off x="692000" y="738463"/>
            <a:ext cx="9309399" cy="6084335"/>
          </a:xfrm>
          <a:prstGeom prst="rect">
            <a:avLst/>
          </a:prstGeom>
        </p:spPr>
      </p:pic>
    </p:spTree>
    <p:extLst>
      <p:ext uri="{BB962C8B-B14F-4D97-AF65-F5344CB8AC3E}">
        <p14:creationId xmlns:p14="http://schemas.microsoft.com/office/powerpoint/2010/main" val="329395379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3">
            <a:extLst>
              <a:ext uri="{FF2B5EF4-FFF2-40B4-BE49-F238E27FC236}">
                <a16:creationId xmlns:a16="http://schemas.microsoft.com/office/drawing/2014/main" id="{249CDDBD-554B-450E-A65E-A90910FA545B}"/>
              </a:ext>
            </a:extLst>
          </p:cNvPr>
          <p:cNvSpPr txBox="1"/>
          <p:nvPr/>
        </p:nvSpPr>
        <p:spPr>
          <a:xfrm>
            <a:off x="396977" y="2390881"/>
            <a:ext cx="9899581" cy="756874"/>
          </a:xfrm>
          <a:prstGeom prst="rect">
            <a:avLst/>
          </a:prstGeom>
          <a:noFill/>
        </p:spPr>
        <p:txBody>
          <a:bodyPr wrap="square" rtlCol="0">
            <a:spAutoFit/>
          </a:bodyPr>
          <a:lstStyle/>
          <a:p>
            <a:pPr algn="ctr"/>
            <a:r>
              <a:rPr lang="es-AR" sz="2159" dirty="0">
                <a:latin typeface="Impact" panose="020B0806030902050204" pitchFamily="34" charset="0"/>
              </a:rPr>
              <a:t>Apoyo al fortalecimiento de la cobertura y oportunidad de la vacunación en la niñez: trabajo realizado en Villa María, Córdoba, 2016-2017</a:t>
            </a:r>
          </a:p>
        </p:txBody>
      </p:sp>
      <p:cxnSp>
        <p:nvCxnSpPr>
          <p:cNvPr id="5" name="Straight Connector 4">
            <a:extLst>
              <a:ext uri="{FF2B5EF4-FFF2-40B4-BE49-F238E27FC236}">
                <a16:creationId xmlns:a16="http://schemas.microsoft.com/office/drawing/2014/main" id="{4DA1D53F-E4B5-4278-BB89-07D818D9F05C}"/>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757A283-A31D-4CC3-B3A4-59E37018FBFD}"/>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7" name="CuadroTexto 3">
            <a:extLst>
              <a:ext uri="{FF2B5EF4-FFF2-40B4-BE49-F238E27FC236}">
                <a16:creationId xmlns:a16="http://schemas.microsoft.com/office/drawing/2014/main" id="{8248282A-EB33-4D60-84C0-54E9C4E164F1}"/>
              </a:ext>
            </a:extLst>
          </p:cNvPr>
          <p:cNvSpPr txBox="1"/>
          <p:nvPr/>
        </p:nvSpPr>
        <p:spPr>
          <a:xfrm>
            <a:off x="433866" y="701940"/>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8" name="CuadroTexto 3">
            <a:extLst>
              <a:ext uri="{FF2B5EF4-FFF2-40B4-BE49-F238E27FC236}">
                <a16:creationId xmlns:a16="http://schemas.microsoft.com/office/drawing/2014/main" id="{8120B860-0C7F-443E-A0CE-C7C5B9472B68}"/>
              </a:ext>
            </a:extLst>
          </p:cNvPr>
          <p:cNvSpPr txBox="1"/>
          <p:nvPr/>
        </p:nvSpPr>
        <p:spPr>
          <a:xfrm>
            <a:off x="1090635" y="1158588"/>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9" name="7 Imagen" descr="LOGOCONIletrasnegrasa.png">
            <a:extLst>
              <a:ext uri="{FF2B5EF4-FFF2-40B4-BE49-F238E27FC236}">
                <a16:creationId xmlns:a16="http://schemas.microsoft.com/office/drawing/2014/main" id="{3A4AE343-9472-45DE-A636-22184B5A2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13" y="5938309"/>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4" descr="ANLIS">
            <a:extLst>
              <a:ext uri="{FF2B5EF4-FFF2-40B4-BE49-F238E27FC236}">
                <a16:creationId xmlns:a16="http://schemas.microsoft.com/office/drawing/2014/main" id="{286FBAE7-C7FF-4856-99BA-87E8F5B94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50" y="6081707"/>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3">
            <a:extLst>
              <a:ext uri="{FF2B5EF4-FFF2-40B4-BE49-F238E27FC236}">
                <a16:creationId xmlns:a16="http://schemas.microsoft.com/office/drawing/2014/main" id="{352979FE-81D3-4E0B-80BA-243A89D593B7}"/>
              </a:ext>
            </a:extLst>
          </p:cNvPr>
          <p:cNvSpPr txBox="1"/>
          <p:nvPr/>
        </p:nvSpPr>
        <p:spPr>
          <a:xfrm>
            <a:off x="1422331" y="3463438"/>
            <a:ext cx="7848872" cy="1886286"/>
          </a:xfrm>
          <a:prstGeom prst="rect">
            <a:avLst/>
          </a:prstGeom>
          <a:noFill/>
        </p:spPr>
        <p:txBody>
          <a:bodyPr wrap="square" rtlCol="0">
            <a:spAutoFit/>
          </a:bodyPr>
          <a:lstStyle/>
          <a:p>
            <a:pPr algn="ctr"/>
            <a:r>
              <a:rPr lang="es-AR" sz="3886" dirty="0">
                <a:latin typeface="Impact" panose="020B0806030902050204" pitchFamily="34" charset="0"/>
              </a:rPr>
              <a:t>Análisis de situación y resultados de las actividades: vacunación oportuna hasta el año de edad</a:t>
            </a:r>
          </a:p>
        </p:txBody>
      </p:sp>
    </p:spTree>
    <p:extLst>
      <p:ext uri="{BB962C8B-B14F-4D97-AF65-F5344CB8AC3E}">
        <p14:creationId xmlns:p14="http://schemas.microsoft.com/office/powerpoint/2010/main" val="5873474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30" y="1495551"/>
            <a:ext cx="8512265" cy="756810"/>
          </a:xfrm>
          <a:prstGeom prst="rect">
            <a:avLst/>
          </a:prstGeom>
          <a:noFill/>
        </p:spPr>
        <p:txBody>
          <a:bodyPr wrap="square" rtlCol="0">
            <a:spAutoFit/>
          </a:bodyPr>
          <a:lstStyle/>
          <a:p>
            <a:pPr algn="ctr"/>
            <a:r>
              <a:rPr lang="es-AR" sz="4318" dirty="0">
                <a:latin typeface="Impact" panose="020B0806030902050204" pitchFamily="34" charset="0"/>
              </a:rPr>
              <a:t>Procedimiento</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6" y="82393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24" name="TextBox 23">
            <a:extLst>
              <a:ext uri="{FF2B5EF4-FFF2-40B4-BE49-F238E27FC236}">
                <a16:creationId xmlns:a16="http://schemas.microsoft.com/office/drawing/2014/main" id="{5945022D-6A3D-472A-B800-555B9A29453A}"/>
              </a:ext>
            </a:extLst>
          </p:cNvPr>
          <p:cNvSpPr txBox="1"/>
          <p:nvPr/>
        </p:nvSpPr>
        <p:spPr>
          <a:xfrm>
            <a:off x="317845" y="2550714"/>
            <a:ext cx="9984233" cy="3015890"/>
          </a:xfrm>
          <a:prstGeom prst="rect">
            <a:avLst/>
          </a:prstGeom>
          <a:noFill/>
        </p:spPr>
        <p:txBody>
          <a:bodyPr wrap="square" rtlCol="0">
            <a:spAutoFit/>
          </a:bodyPr>
          <a:lstStyle/>
          <a:p>
            <a:pPr marL="308467" indent="-308467">
              <a:buFont typeface="Arial" panose="020B0604020202020204" pitchFamily="34" charset="0"/>
              <a:buChar char="•"/>
            </a:pPr>
            <a:r>
              <a:rPr lang="es-AR" sz="1727" b="1" dirty="0"/>
              <a:t>Paso 1</a:t>
            </a:r>
            <a:r>
              <a:rPr lang="es-AR" sz="1727" dirty="0"/>
              <a:t>: Cálculo del número de días sin protección de la vacuna para cada niño vacunado (número de días transcurridos entre la fecha indicada para la aplicación de la vacuna y la fecha en la que efectivamente se aplicó).</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2:</a:t>
            </a:r>
            <a:r>
              <a:rPr lang="es-AR" sz="1727" dirty="0"/>
              <a:t> Análisis de la distribución del número de días sin protección de la vacuna para cada niño vacunado, por mes de nacimiento.</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3:</a:t>
            </a:r>
            <a:r>
              <a:rPr lang="es-AR" sz="1727" dirty="0"/>
              <a:t> Cálculo de la cobertura de vacunación antes de los 15 días posteriores a la fecha indicada para la vacunación.</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4:</a:t>
            </a:r>
            <a:r>
              <a:rPr lang="es-AR" sz="1727" dirty="0"/>
              <a:t> Cálculo del número de días necesario para alcanzar la cobertura del 95%.</a:t>
            </a:r>
          </a:p>
        </p:txBody>
      </p:sp>
      <p:sp>
        <p:nvSpPr>
          <p:cNvPr id="16" name="TextBox 15">
            <a:extLst>
              <a:ext uri="{FF2B5EF4-FFF2-40B4-BE49-F238E27FC236}">
                <a16:creationId xmlns:a16="http://schemas.microsoft.com/office/drawing/2014/main" id="{75FE1421-55DE-4F7F-A51A-37FB5319E1F4}"/>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365397796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AF7F45-F2C8-4124-BA3F-664BB03F29C2}"/>
              </a:ext>
            </a:extLst>
          </p:cNvPr>
          <p:cNvPicPr>
            <a:picLocks noChangeAspect="1"/>
          </p:cNvPicPr>
          <p:nvPr/>
        </p:nvPicPr>
        <p:blipFill rotWithShape="1">
          <a:blip r:embed="rId2">
            <a:extLst>
              <a:ext uri="{28A0092B-C50C-407E-A947-70E740481C1C}">
                <a14:useLocalDpi xmlns:a14="http://schemas.microsoft.com/office/drawing/2010/main" val="0"/>
              </a:ext>
            </a:extLst>
          </a:blip>
          <a:srcRect l="23839" t="27337" r="25258" b="17060"/>
          <a:stretch/>
        </p:blipFill>
        <p:spPr>
          <a:xfrm>
            <a:off x="287500" y="433652"/>
            <a:ext cx="10056320" cy="6178985"/>
          </a:xfrm>
          <a:prstGeom prst="rect">
            <a:avLst/>
          </a:prstGeom>
        </p:spPr>
      </p:pic>
      <p:pic>
        <p:nvPicPr>
          <p:cNvPr id="6" name="Picture 5">
            <a:extLst>
              <a:ext uri="{FF2B5EF4-FFF2-40B4-BE49-F238E27FC236}">
                <a16:creationId xmlns:a16="http://schemas.microsoft.com/office/drawing/2014/main" id="{4851876E-C51A-4B15-BF05-344D2A3334C5}"/>
              </a:ext>
            </a:extLst>
          </p:cNvPr>
          <p:cNvPicPr>
            <a:picLocks noChangeAspect="1"/>
          </p:cNvPicPr>
          <p:nvPr/>
        </p:nvPicPr>
        <p:blipFill>
          <a:blip r:embed="rId3"/>
          <a:stretch>
            <a:fillRect/>
          </a:stretch>
        </p:blipFill>
        <p:spPr>
          <a:xfrm>
            <a:off x="6923504" y="1356727"/>
            <a:ext cx="3286391" cy="861143"/>
          </a:xfrm>
          <a:prstGeom prst="rect">
            <a:avLst/>
          </a:prstGeom>
          <a:solidFill>
            <a:schemeClr val="bg1"/>
          </a:solidFill>
          <a:ln>
            <a:solidFill>
              <a:schemeClr val="tx1"/>
            </a:solidFill>
          </a:ln>
        </p:spPr>
      </p:pic>
      <p:sp>
        <p:nvSpPr>
          <p:cNvPr id="7" name="TextBox 6">
            <a:extLst>
              <a:ext uri="{FF2B5EF4-FFF2-40B4-BE49-F238E27FC236}">
                <a16:creationId xmlns:a16="http://schemas.microsoft.com/office/drawing/2014/main" id="{B40209C1-889F-43A5-BC12-D6F59F72A1EB}"/>
              </a:ext>
            </a:extLst>
          </p:cNvPr>
          <p:cNvSpPr txBox="1"/>
          <p:nvPr/>
        </p:nvSpPr>
        <p:spPr>
          <a:xfrm>
            <a:off x="996667" y="1356727"/>
            <a:ext cx="3009166" cy="2832507"/>
          </a:xfrm>
          <a:prstGeom prst="rect">
            <a:avLst/>
          </a:prstGeom>
          <a:solidFill>
            <a:schemeClr val="bg1"/>
          </a:solidFill>
          <a:ln>
            <a:solidFill>
              <a:schemeClr val="tx1"/>
            </a:solidFill>
          </a:ln>
        </p:spPr>
        <p:txBody>
          <a:bodyPr wrap="square" rtlCol="0">
            <a:spAutoFit/>
          </a:bodyPr>
          <a:lstStyle/>
          <a:p>
            <a:pPr algn="ctr"/>
            <a:r>
              <a:rPr lang="es-AR" sz="1187" dirty="0"/>
              <a:t>La </a:t>
            </a:r>
            <a:r>
              <a:rPr lang="es-AR" sz="1187" b="1" dirty="0"/>
              <a:t>mediana de días </a:t>
            </a:r>
            <a:r>
              <a:rPr lang="es-AR" sz="1187" dirty="0"/>
              <a:t>de diferencia entre la fecha indicada y la fecha de vacunación fue:</a:t>
            </a:r>
          </a:p>
          <a:p>
            <a:pPr marL="185080" indent="-185080" algn="ctr">
              <a:buFont typeface="Arial" panose="020B0604020202020204" pitchFamily="34" charset="0"/>
              <a:buChar char="•"/>
            </a:pPr>
            <a:r>
              <a:rPr lang="es-AR" sz="1187" b="1" dirty="0"/>
              <a:t>29 días </a:t>
            </a:r>
            <a:r>
              <a:rPr lang="es-AR" sz="1187" dirty="0"/>
              <a:t>para la tercera dosis de quíntuple</a:t>
            </a:r>
            <a:r>
              <a:rPr lang="es-AR" sz="1187" b="1" dirty="0"/>
              <a:t>.</a:t>
            </a:r>
          </a:p>
          <a:p>
            <a:pPr marL="185080" indent="-185080" algn="ctr">
              <a:buFont typeface="Arial" panose="020B0604020202020204" pitchFamily="34" charset="0"/>
              <a:buChar char="•"/>
            </a:pPr>
            <a:r>
              <a:rPr lang="es-AR" sz="1187" b="1" dirty="0"/>
              <a:t>22 días </a:t>
            </a:r>
            <a:r>
              <a:rPr lang="es-AR" sz="1187" dirty="0"/>
              <a:t>para la primera dosis de triple viral</a:t>
            </a:r>
            <a:r>
              <a:rPr lang="es-AR" sz="1187" b="1" dirty="0"/>
              <a:t>.</a:t>
            </a:r>
          </a:p>
          <a:p>
            <a:pPr marL="185080" indent="-185080">
              <a:buFont typeface="Arial" panose="020B0604020202020204" pitchFamily="34" charset="0"/>
              <a:buChar char="•"/>
            </a:pPr>
            <a:endParaRPr lang="es-AR" sz="1187" dirty="0"/>
          </a:p>
          <a:p>
            <a:pPr algn="ctr"/>
            <a:r>
              <a:rPr lang="es-AR" sz="1187" dirty="0"/>
              <a:t>El </a:t>
            </a:r>
            <a:r>
              <a:rPr lang="es-AR" sz="1187" b="1" dirty="0"/>
              <a:t>95% de cobertura de vacunación </a:t>
            </a:r>
            <a:r>
              <a:rPr lang="es-AR" sz="1187" dirty="0"/>
              <a:t>se logró:</a:t>
            </a:r>
          </a:p>
          <a:p>
            <a:pPr marL="185080" indent="-185080">
              <a:buFont typeface="Arial" panose="020B0604020202020204" pitchFamily="34" charset="0"/>
              <a:buChar char="•"/>
            </a:pPr>
            <a:r>
              <a:rPr lang="es-AR" sz="1187" b="1" dirty="0"/>
              <a:t>179 días </a:t>
            </a:r>
            <a:r>
              <a:rPr lang="es-AR" sz="1187" dirty="0"/>
              <a:t>después del año de edad para triple viral.</a:t>
            </a:r>
          </a:p>
          <a:p>
            <a:pPr marL="185080" indent="-185080">
              <a:buFont typeface="Arial" panose="020B0604020202020204" pitchFamily="34" charset="0"/>
              <a:buChar char="•"/>
            </a:pPr>
            <a:r>
              <a:rPr lang="es-AR" sz="1187" b="1" dirty="0"/>
              <a:t>124 días </a:t>
            </a:r>
            <a:r>
              <a:rPr lang="es-AR" sz="1187" dirty="0"/>
              <a:t>después de los seis meses de edad para la tercera dosis de quíntuple.</a:t>
            </a:r>
          </a:p>
        </p:txBody>
      </p:sp>
    </p:spTree>
    <p:extLst>
      <p:ext uri="{BB962C8B-B14F-4D97-AF65-F5344CB8AC3E}">
        <p14:creationId xmlns:p14="http://schemas.microsoft.com/office/powerpoint/2010/main" val="32472744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53829" y="1646018"/>
            <a:ext cx="8512265" cy="491032"/>
          </a:xfrm>
          <a:prstGeom prst="rect">
            <a:avLst/>
          </a:prstGeom>
          <a:noFill/>
        </p:spPr>
        <p:txBody>
          <a:bodyPr wrap="square" rtlCol="0">
            <a:spAutoFit/>
          </a:bodyPr>
          <a:lstStyle/>
          <a:p>
            <a:pPr algn="ctr"/>
            <a:r>
              <a:rPr lang="es-AR" sz="2591" dirty="0">
                <a:latin typeface="Impact" panose="020B0806030902050204" pitchFamily="34" charset="0"/>
              </a:rPr>
              <a:t>Procedimiento para mejorar la oportunidad de vacunación</a:t>
            </a:r>
          </a:p>
        </p:txBody>
      </p:sp>
      <p:sp>
        <p:nvSpPr>
          <p:cNvPr id="18" name="CuadroTexto 3">
            <a:extLst>
              <a:ext uri="{FF2B5EF4-FFF2-40B4-BE49-F238E27FC236}">
                <a16:creationId xmlns:a16="http://schemas.microsoft.com/office/drawing/2014/main" id="{A683461F-05AE-4D18-BE27-C1C383103A94}"/>
              </a:ext>
            </a:extLst>
          </p:cNvPr>
          <p:cNvSpPr txBox="1"/>
          <p:nvPr/>
        </p:nvSpPr>
        <p:spPr>
          <a:xfrm>
            <a:off x="1271696" y="823936"/>
            <a:ext cx="8076533" cy="790088"/>
          </a:xfrm>
          <a:prstGeom prst="rect">
            <a:avLst/>
          </a:prstGeom>
          <a:noFill/>
        </p:spPr>
        <p:txBody>
          <a:bodyPr wrap="square" rtlCol="0">
            <a:spAutoFit/>
          </a:bodyPr>
          <a:lstStyle/>
          <a:p>
            <a:pPr algn="ctr"/>
            <a:r>
              <a:rPr lang="es-AR" sz="2267" dirty="0">
                <a:latin typeface="Impact" panose="020B0806030902050204" pitchFamily="34" charset="0"/>
              </a:rPr>
              <a:t>Uso del registro nominal de vacunación informatizado para el cálculo de la cobertura y oportunidad de la vacunación</a:t>
            </a:r>
          </a:p>
        </p:txBody>
      </p:sp>
      <p:sp>
        <p:nvSpPr>
          <p:cNvPr id="24" name="TextBox 23">
            <a:extLst>
              <a:ext uri="{FF2B5EF4-FFF2-40B4-BE49-F238E27FC236}">
                <a16:creationId xmlns:a16="http://schemas.microsoft.com/office/drawing/2014/main" id="{5945022D-6A3D-472A-B800-555B9A29453A}"/>
              </a:ext>
            </a:extLst>
          </p:cNvPr>
          <p:cNvSpPr txBox="1"/>
          <p:nvPr/>
        </p:nvSpPr>
        <p:spPr>
          <a:xfrm>
            <a:off x="317845" y="2550714"/>
            <a:ext cx="9984233" cy="3015890"/>
          </a:xfrm>
          <a:prstGeom prst="rect">
            <a:avLst/>
          </a:prstGeom>
          <a:noFill/>
        </p:spPr>
        <p:txBody>
          <a:bodyPr wrap="square" rtlCol="0">
            <a:spAutoFit/>
          </a:bodyPr>
          <a:lstStyle/>
          <a:p>
            <a:pPr marL="308467" indent="-308467">
              <a:buFont typeface="Arial" panose="020B0604020202020204" pitchFamily="34" charset="0"/>
              <a:buChar char="•"/>
            </a:pPr>
            <a:r>
              <a:rPr lang="es-AR" sz="1727" b="1" dirty="0"/>
              <a:t>Paso 1</a:t>
            </a:r>
            <a:r>
              <a:rPr lang="es-AR" sz="1727" dirty="0"/>
              <a:t>: Elaborar la agenda de vacunación semanal para las siguientes tres semanas.</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2:</a:t>
            </a:r>
            <a:r>
              <a:rPr lang="es-AR" sz="1727" dirty="0"/>
              <a:t> Contactar a la familia durante la primer semana siguiente a la fecha indicada para la vacunación, si el niño no era </a:t>
            </a:r>
            <a:r>
              <a:rPr lang="es-AR" sz="1727" dirty="0" err="1"/>
              <a:t>vacuando</a:t>
            </a:r>
            <a:r>
              <a:rPr lang="es-AR" sz="1727" dirty="0"/>
              <a:t>.</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3:</a:t>
            </a:r>
            <a:r>
              <a:rPr lang="es-AR" sz="1727" dirty="0"/>
              <a:t> Coordinar con la familia la vacunación en el servicio o en el domicilio durante la segunda semana a partir de la fecha indicada de vacunación, si no había sido vacunado en la semana posterior.</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b="1" dirty="0"/>
              <a:t>Paso 4:</a:t>
            </a:r>
            <a:r>
              <a:rPr lang="es-AR" sz="1727" dirty="0"/>
              <a:t> Realizar visita del equipo central de referencia de la Secretaría de Salud en el caso de una negativa a la vacunación.</a:t>
            </a:r>
          </a:p>
        </p:txBody>
      </p:sp>
      <p:sp>
        <p:nvSpPr>
          <p:cNvPr id="16" name="TextBox 15">
            <a:extLst>
              <a:ext uri="{FF2B5EF4-FFF2-40B4-BE49-F238E27FC236}">
                <a16:creationId xmlns:a16="http://schemas.microsoft.com/office/drawing/2014/main" id="{BDAC44D0-C88C-430A-9DD3-722FEAF6687E}"/>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276520945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5CC2EA-CC9F-4BF1-AD57-FD55DA0EBBC2}"/>
              </a:ext>
            </a:extLst>
          </p:cNvPr>
          <p:cNvPicPr>
            <a:picLocks noChangeAspect="1"/>
          </p:cNvPicPr>
          <p:nvPr/>
        </p:nvPicPr>
        <p:blipFill rotWithShape="1">
          <a:blip r:embed="rId2">
            <a:extLst>
              <a:ext uri="{28A0092B-C50C-407E-A947-70E740481C1C}">
                <a14:useLocalDpi xmlns:a14="http://schemas.microsoft.com/office/drawing/2010/main" val="0"/>
              </a:ext>
            </a:extLst>
          </a:blip>
          <a:srcRect l="24018" t="26699" r="25079" b="11675"/>
          <a:stretch/>
        </p:blipFill>
        <p:spPr>
          <a:xfrm>
            <a:off x="450156" y="108223"/>
            <a:ext cx="9986715" cy="6800769"/>
          </a:xfrm>
          <a:prstGeom prst="rect">
            <a:avLst/>
          </a:prstGeom>
        </p:spPr>
      </p:pic>
      <p:sp>
        <p:nvSpPr>
          <p:cNvPr id="8" name="TextBox 7">
            <a:extLst>
              <a:ext uri="{FF2B5EF4-FFF2-40B4-BE49-F238E27FC236}">
                <a16:creationId xmlns:a16="http://schemas.microsoft.com/office/drawing/2014/main" id="{875681C5-CB0A-437A-A861-F8EE638754DC}"/>
              </a:ext>
            </a:extLst>
          </p:cNvPr>
          <p:cNvSpPr txBox="1"/>
          <p:nvPr/>
        </p:nvSpPr>
        <p:spPr>
          <a:xfrm>
            <a:off x="307290" y="6443856"/>
            <a:ext cx="10129581" cy="457689"/>
          </a:xfrm>
          <a:prstGeom prst="rect">
            <a:avLst/>
          </a:prstGeom>
          <a:noFill/>
        </p:spPr>
        <p:txBody>
          <a:bodyPr wrap="square" rtlCol="0">
            <a:spAutoFit/>
          </a:bodyPr>
          <a:lstStyle/>
          <a:p>
            <a:r>
              <a:rPr lang="es-AR" sz="1187" dirty="0"/>
              <a:t>Fuente: Elaborado por el Observatorio de Salud de la Secretaría de Salud de Villa María, con base en datos del SIGIPSA. Municipalidad de Villa María, Córdoba, Argentina, agosto de 2017.</a:t>
            </a:r>
          </a:p>
        </p:txBody>
      </p:sp>
      <p:sp>
        <p:nvSpPr>
          <p:cNvPr id="9" name="TextBox 8">
            <a:extLst>
              <a:ext uri="{FF2B5EF4-FFF2-40B4-BE49-F238E27FC236}">
                <a16:creationId xmlns:a16="http://schemas.microsoft.com/office/drawing/2014/main" id="{C231161E-9432-4A31-881F-2573BDC9060C}"/>
              </a:ext>
            </a:extLst>
          </p:cNvPr>
          <p:cNvSpPr txBox="1"/>
          <p:nvPr/>
        </p:nvSpPr>
        <p:spPr>
          <a:xfrm>
            <a:off x="3513800" y="6244927"/>
            <a:ext cx="1006249" cy="275012"/>
          </a:xfrm>
          <a:prstGeom prst="rect">
            <a:avLst/>
          </a:prstGeom>
          <a:noFill/>
        </p:spPr>
        <p:txBody>
          <a:bodyPr wrap="square" rtlCol="0">
            <a:spAutoFit/>
          </a:bodyPr>
          <a:lstStyle/>
          <a:p>
            <a:pPr algn="ctr"/>
            <a:r>
              <a:rPr lang="es-AR" sz="1187" b="1" dirty="0"/>
              <a:t>Enero 2015</a:t>
            </a:r>
          </a:p>
        </p:txBody>
      </p:sp>
      <p:sp>
        <p:nvSpPr>
          <p:cNvPr id="10" name="TextBox 9">
            <a:extLst>
              <a:ext uri="{FF2B5EF4-FFF2-40B4-BE49-F238E27FC236}">
                <a16:creationId xmlns:a16="http://schemas.microsoft.com/office/drawing/2014/main" id="{186C34C9-C311-4084-81FA-0F203FB505C1}"/>
              </a:ext>
            </a:extLst>
          </p:cNvPr>
          <p:cNvSpPr txBox="1"/>
          <p:nvPr/>
        </p:nvSpPr>
        <p:spPr>
          <a:xfrm>
            <a:off x="6642758" y="6244927"/>
            <a:ext cx="1006249" cy="275012"/>
          </a:xfrm>
          <a:prstGeom prst="rect">
            <a:avLst/>
          </a:prstGeom>
          <a:noFill/>
        </p:spPr>
        <p:txBody>
          <a:bodyPr wrap="square" rtlCol="0">
            <a:spAutoFit/>
          </a:bodyPr>
          <a:lstStyle/>
          <a:p>
            <a:pPr algn="ctr"/>
            <a:r>
              <a:rPr lang="es-AR" sz="1187" b="1" dirty="0"/>
              <a:t>Enero 2017</a:t>
            </a:r>
          </a:p>
        </p:txBody>
      </p:sp>
      <p:sp>
        <p:nvSpPr>
          <p:cNvPr id="15" name="TextBox 14">
            <a:extLst>
              <a:ext uri="{FF2B5EF4-FFF2-40B4-BE49-F238E27FC236}">
                <a16:creationId xmlns:a16="http://schemas.microsoft.com/office/drawing/2014/main" id="{5B0BA416-EE1B-4231-A7B1-814809EF62D8}"/>
              </a:ext>
            </a:extLst>
          </p:cNvPr>
          <p:cNvSpPr txBox="1"/>
          <p:nvPr/>
        </p:nvSpPr>
        <p:spPr>
          <a:xfrm>
            <a:off x="1188957" y="1211357"/>
            <a:ext cx="2041249" cy="2467150"/>
          </a:xfrm>
          <a:prstGeom prst="rect">
            <a:avLst/>
          </a:prstGeom>
          <a:solidFill>
            <a:schemeClr val="bg1"/>
          </a:solidFill>
          <a:ln>
            <a:solidFill>
              <a:schemeClr val="tx1"/>
            </a:solidFill>
          </a:ln>
        </p:spPr>
        <p:txBody>
          <a:bodyPr wrap="square" rtlCol="0">
            <a:spAutoFit/>
          </a:bodyPr>
          <a:lstStyle/>
          <a:p>
            <a:pPr marL="185080" indent="-185080">
              <a:buFont typeface="Arial" panose="020B0604020202020204" pitchFamily="34" charset="0"/>
              <a:buChar char="•"/>
            </a:pPr>
            <a:r>
              <a:rPr lang="es-AR" sz="1187" dirty="0"/>
              <a:t>La mediana de días de diferencia entre la fecha indicada y la fecha de vacunación </a:t>
            </a:r>
            <a:r>
              <a:rPr lang="es-AR" sz="1187" b="1" dirty="0"/>
              <a:t>bajó de 29 días en 2015 y 2016 a 6,5 días en 2017</a:t>
            </a:r>
            <a:r>
              <a:rPr lang="es-AR" sz="1187" dirty="0"/>
              <a:t>.</a:t>
            </a:r>
          </a:p>
          <a:p>
            <a:pPr marL="185080" indent="-185080">
              <a:buFont typeface="Arial" panose="020B0604020202020204" pitchFamily="34" charset="0"/>
              <a:buChar char="•"/>
            </a:pPr>
            <a:r>
              <a:rPr lang="es-AR" sz="1187" dirty="0"/>
              <a:t>El 95% de cobertura de vacunación se logró 195 días después del año de edad en 2015, </a:t>
            </a:r>
            <a:r>
              <a:rPr lang="es-AR" sz="1187" b="1" dirty="0"/>
              <a:t>124 días después en 2016 y 19 días después den 2017</a:t>
            </a:r>
            <a:r>
              <a:rPr lang="es-AR" sz="1187" dirty="0"/>
              <a:t>.</a:t>
            </a:r>
          </a:p>
        </p:txBody>
      </p:sp>
      <p:sp>
        <p:nvSpPr>
          <p:cNvPr id="11" name="TextBox 10">
            <a:extLst>
              <a:ext uri="{FF2B5EF4-FFF2-40B4-BE49-F238E27FC236}">
                <a16:creationId xmlns:a16="http://schemas.microsoft.com/office/drawing/2014/main" id="{5BF373BC-6D6D-4233-BEAB-7DE31401B27E}"/>
              </a:ext>
            </a:extLst>
          </p:cNvPr>
          <p:cNvSpPr txBox="1"/>
          <p:nvPr/>
        </p:nvSpPr>
        <p:spPr>
          <a:xfrm>
            <a:off x="5372080" y="6269016"/>
            <a:ext cx="675624" cy="225318"/>
          </a:xfrm>
          <a:prstGeom prst="rect">
            <a:avLst/>
          </a:prstGeom>
          <a:solidFill>
            <a:schemeClr val="bg1"/>
          </a:solidFill>
        </p:spPr>
        <p:txBody>
          <a:bodyPr wrap="square" rtlCol="0">
            <a:spAutoFit/>
          </a:bodyPr>
          <a:lstStyle/>
          <a:p>
            <a:pPr algn="ctr"/>
            <a:endParaRPr lang="es-AR" sz="864" b="1" dirty="0"/>
          </a:p>
        </p:txBody>
      </p:sp>
      <p:sp>
        <p:nvSpPr>
          <p:cNvPr id="12" name="TextBox 11">
            <a:extLst>
              <a:ext uri="{FF2B5EF4-FFF2-40B4-BE49-F238E27FC236}">
                <a16:creationId xmlns:a16="http://schemas.microsoft.com/office/drawing/2014/main" id="{DEBD3F6C-0EAB-4086-8F89-376F40962661}"/>
              </a:ext>
            </a:extLst>
          </p:cNvPr>
          <p:cNvSpPr txBox="1"/>
          <p:nvPr/>
        </p:nvSpPr>
        <p:spPr>
          <a:xfrm>
            <a:off x="5094607" y="6244927"/>
            <a:ext cx="1006249" cy="275012"/>
          </a:xfrm>
          <a:prstGeom prst="rect">
            <a:avLst/>
          </a:prstGeom>
          <a:noFill/>
        </p:spPr>
        <p:txBody>
          <a:bodyPr wrap="square" rtlCol="0">
            <a:spAutoFit/>
          </a:bodyPr>
          <a:lstStyle/>
          <a:p>
            <a:pPr algn="ctr"/>
            <a:r>
              <a:rPr lang="es-AR" sz="1187" b="1" dirty="0"/>
              <a:t>Enero 2016</a:t>
            </a:r>
          </a:p>
        </p:txBody>
      </p:sp>
      <p:pic>
        <p:nvPicPr>
          <p:cNvPr id="4" name="Picture 3">
            <a:extLst>
              <a:ext uri="{FF2B5EF4-FFF2-40B4-BE49-F238E27FC236}">
                <a16:creationId xmlns:a16="http://schemas.microsoft.com/office/drawing/2014/main" id="{5FEF099E-BD63-41F9-A1A4-CD93F05B079C}"/>
              </a:ext>
            </a:extLst>
          </p:cNvPr>
          <p:cNvPicPr>
            <a:picLocks noChangeAspect="1"/>
          </p:cNvPicPr>
          <p:nvPr/>
        </p:nvPicPr>
        <p:blipFill>
          <a:blip r:embed="rId3"/>
          <a:stretch>
            <a:fillRect/>
          </a:stretch>
        </p:blipFill>
        <p:spPr>
          <a:xfrm>
            <a:off x="6100855" y="1211357"/>
            <a:ext cx="4038362" cy="861143"/>
          </a:xfrm>
          <a:prstGeom prst="rect">
            <a:avLst/>
          </a:prstGeom>
          <a:solidFill>
            <a:schemeClr val="bg1"/>
          </a:solidFill>
          <a:ln>
            <a:solidFill>
              <a:schemeClr val="tx1"/>
            </a:solidFill>
          </a:ln>
        </p:spPr>
      </p:pic>
    </p:spTree>
    <p:extLst>
      <p:ext uri="{BB962C8B-B14F-4D97-AF65-F5344CB8AC3E}">
        <p14:creationId xmlns:p14="http://schemas.microsoft.com/office/powerpoint/2010/main" val="284582575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E1777EB-F1E7-4151-B5C1-43C3A75E5755}"/>
              </a:ext>
            </a:extLst>
          </p:cNvPr>
          <p:cNvPicPr>
            <a:picLocks noChangeAspect="1"/>
          </p:cNvPicPr>
          <p:nvPr/>
        </p:nvPicPr>
        <p:blipFill rotWithShape="1">
          <a:blip r:embed="rId2">
            <a:extLst>
              <a:ext uri="{28A0092B-C50C-407E-A947-70E740481C1C}">
                <a14:useLocalDpi xmlns:a14="http://schemas.microsoft.com/office/drawing/2010/main" val="0"/>
              </a:ext>
            </a:extLst>
          </a:blip>
          <a:srcRect l="24172" t="27336" r="25259" b="17219"/>
          <a:stretch/>
        </p:blipFill>
        <p:spPr>
          <a:xfrm>
            <a:off x="526284" y="180231"/>
            <a:ext cx="9640831" cy="5945815"/>
          </a:xfrm>
          <a:prstGeom prst="rect">
            <a:avLst/>
          </a:prstGeom>
        </p:spPr>
      </p:pic>
      <p:sp>
        <p:nvSpPr>
          <p:cNvPr id="8" name="TextBox 7">
            <a:extLst>
              <a:ext uri="{FF2B5EF4-FFF2-40B4-BE49-F238E27FC236}">
                <a16:creationId xmlns:a16="http://schemas.microsoft.com/office/drawing/2014/main" id="{875681C5-CB0A-437A-A861-F8EE638754DC}"/>
              </a:ext>
            </a:extLst>
          </p:cNvPr>
          <p:cNvSpPr txBox="1"/>
          <p:nvPr/>
        </p:nvSpPr>
        <p:spPr>
          <a:xfrm>
            <a:off x="277118" y="6342314"/>
            <a:ext cx="10129581" cy="457689"/>
          </a:xfrm>
          <a:prstGeom prst="rect">
            <a:avLst/>
          </a:prstGeom>
          <a:noFill/>
        </p:spPr>
        <p:txBody>
          <a:bodyPr wrap="square" rtlCol="0">
            <a:spAutoFit/>
          </a:bodyPr>
          <a:lstStyle/>
          <a:p>
            <a:r>
              <a:rPr lang="es-AR" sz="1187" dirty="0"/>
              <a:t>Fuente: Elaborado por el Observatorio de Salud de la Secretaría de Salud de Villa María, con base en datos del SIGIPSA. Municipalidad de Villa María, Córdoba, Argentina, agosto de 2017.</a:t>
            </a:r>
          </a:p>
        </p:txBody>
      </p:sp>
      <p:sp>
        <p:nvSpPr>
          <p:cNvPr id="9" name="TextBox 8">
            <a:extLst>
              <a:ext uri="{FF2B5EF4-FFF2-40B4-BE49-F238E27FC236}">
                <a16:creationId xmlns:a16="http://schemas.microsoft.com/office/drawing/2014/main" id="{C231161E-9432-4A31-881F-2573BDC9060C}"/>
              </a:ext>
            </a:extLst>
          </p:cNvPr>
          <p:cNvSpPr txBox="1"/>
          <p:nvPr/>
        </p:nvSpPr>
        <p:spPr>
          <a:xfrm>
            <a:off x="3784619" y="6126047"/>
            <a:ext cx="1006249" cy="275012"/>
          </a:xfrm>
          <a:prstGeom prst="rect">
            <a:avLst/>
          </a:prstGeom>
          <a:noFill/>
        </p:spPr>
        <p:txBody>
          <a:bodyPr wrap="square" rtlCol="0">
            <a:spAutoFit/>
          </a:bodyPr>
          <a:lstStyle/>
          <a:p>
            <a:pPr algn="ctr"/>
            <a:r>
              <a:rPr lang="es-AR" sz="1187" b="1" dirty="0"/>
              <a:t>Enero 2016</a:t>
            </a:r>
          </a:p>
        </p:txBody>
      </p:sp>
      <p:sp>
        <p:nvSpPr>
          <p:cNvPr id="10" name="TextBox 9">
            <a:extLst>
              <a:ext uri="{FF2B5EF4-FFF2-40B4-BE49-F238E27FC236}">
                <a16:creationId xmlns:a16="http://schemas.microsoft.com/office/drawing/2014/main" id="{186C34C9-C311-4084-81FA-0F203FB505C1}"/>
              </a:ext>
            </a:extLst>
          </p:cNvPr>
          <p:cNvSpPr txBox="1"/>
          <p:nvPr/>
        </p:nvSpPr>
        <p:spPr>
          <a:xfrm>
            <a:off x="6118159" y="6089317"/>
            <a:ext cx="1006249" cy="275012"/>
          </a:xfrm>
          <a:prstGeom prst="rect">
            <a:avLst/>
          </a:prstGeom>
          <a:noFill/>
        </p:spPr>
        <p:txBody>
          <a:bodyPr wrap="square" rtlCol="0">
            <a:spAutoFit/>
          </a:bodyPr>
          <a:lstStyle/>
          <a:p>
            <a:pPr algn="ctr"/>
            <a:r>
              <a:rPr lang="es-AR" sz="1187" b="1" dirty="0"/>
              <a:t>Enero 2017</a:t>
            </a:r>
          </a:p>
        </p:txBody>
      </p:sp>
      <p:pic>
        <p:nvPicPr>
          <p:cNvPr id="14" name="Picture 13">
            <a:extLst>
              <a:ext uri="{FF2B5EF4-FFF2-40B4-BE49-F238E27FC236}">
                <a16:creationId xmlns:a16="http://schemas.microsoft.com/office/drawing/2014/main" id="{2ED7D662-9C3B-48F2-9B12-102980B8472D}"/>
              </a:ext>
            </a:extLst>
          </p:cNvPr>
          <p:cNvPicPr>
            <a:picLocks noChangeAspect="1"/>
          </p:cNvPicPr>
          <p:nvPr/>
        </p:nvPicPr>
        <p:blipFill>
          <a:blip r:embed="rId3"/>
          <a:stretch>
            <a:fillRect/>
          </a:stretch>
        </p:blipFill>
        <p:spPr>
          <a:xfrm>
            <a:off x="6972190" y="1192863"/>
            <a:ext cx="2938256" cy="2215359"/>
          </a:xfrm>
          <a:prstGeom prst="rect">
            <a:avLst/>
          </a:prstGeom>
          <a:solidFill>
            <a:schemeClr val="bg1"/>
          </a:solidFill>
          <a:ln>
            <a:solidFill>
              <a:schemeClr val="tx1"/>
            </a:solidFill>
          </a:ln>
        </p:spPr>
      </p:pic>
      <p:sp>
        <p:nvSpPr>
          <p:cNvPr id="15" name="TextBox 14">
            <a:extLst>
              <a:ext uri="{FF2B5EF4-FFF2-40B4-BE49-F238E27FC236}">
                <a16:creationId xmlns:a16="http://schemas.microsoft.com/office/drawing/2014/main" id="{5B0BA416-EE1B-4231-A7B1-814809EF62D8}"/>
              </a:ext>
            </a:extLst>
          </p:cNvPr>
          <p:cNvSpPr txBox="1"/>
          <p:nvPr/>
        </p:nvSpPr>
        <p:spPr>
          <a:xfrm>
            <a:off x="1158785" y="1109814"/>
            <a:ext cx="2213749" cy="2101794"/>
          </a:xfrm>
          <a:prstGeom prst="rect">
            <a:avLst/>
          </a:prstGeom>
          <a:solidFill>
            <a:schemeClr val="bg1"/>
          </a:solidFill>
          <a:ln>
            <a:solidFill>
              <a:schemeClr val="tx1"/>
            </a:solidFill>
          </a:ln>
        </p:spPr>
        <p:txBody>
          <a:bodyPr wrap="square" rtlCol="0">
            <a:spAutoFit/>
          </a:bodyPr>
          <a:lstStyle/>
          <a:p>
            <a:pPr marL="185080" indent="-185080">
              <a:buFont typeface="Arial" panose="020B0604020202020204" pitchFamily="34" charset="0"/>
              <a:buChar char="•"/>
            </a:pPr>
            <a:r>
              <a:rPr lang="es-AR" sz="1187" dirty="0"/>
              <a:t>La mediana de días de diferencia entre la fecha indicada y la fecha de vacunación </a:t>
            </a:r>
            <a:r>
              <a:rPr lang="es-AR" sz="1187" b="1" dirty="0"/>
              <a:t>bajó de 22 días en 2016 a 5 días en 2017</a:t>
            </a:r>
            <a:r>
              <a:rPr lang="es-AR" sz="1187" dirty="0"/>
              <a:t>.</a:t>
            </a:r>
          </a:p>
          <a:p>
            <a:pPr marL="185080" indent="-185080">
              <a:buFont typeface="Arial" panose="020B0604020202020204" pitchFamily="34" charset="0"/>
              <a:buChar char="•"/>
            </a:pPr>
            <a:r>
              <a:rPr lang="es-AR" sz="1187" dirty="0"/>
              <a:t>El 95% de cobertura de vacunación se logró </a:t>
            </a:r>
            <a:r>
              <a:rPr lang="es-AR" sz="1187" b="1" dirty="0"/>
              <a:t>179 días después del año de edad en 2015 y 16 días después den 2016.</a:t>
            </a:r>
          </a:p>
        </p:txBody>
      </p:sp>
    </p:spTree>
    <p:extLst>
      <p:ext uri="{BB962C8B-B14F-4D97-AF65-F5344CB8AC3E}">
        <p14:creationId xmlns:p14="http://schemas.microsoft.com/office/powerpoint/2010/main" val="416023845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794" t="25517" r="2652" b="11842"/>
          <a:stretch/>
        </p:blipFill>
        <p:spPr>
          <a:xfrm>
            <a:off x="286573" y="673442"/>
            <a:ext cx="10324901" cy="3767898"/>
          </a:xfrm>
          <a:prstGeom prst="rect">
            <a:avLst/>
          </a:prstGeom>
        </p:spPr>
      </p:pic>
      <p:sp>
        <p:nvSpPr>
          <p:cNvPr id="2" name="CuadroTexto 1"/>
          <p:cNvSpPr txBox="1"/>
          <p:nvPr/>
        </p:nvSpPr>
        <p:spPr>
          <a:xfrm>
            <a:off x="481767" y="206435"/>
            <a:ext cx="9934513" cy="557332"/>
          </a:xfrm>
          <a:prstGeom prst="rect">
            <a:avLst/>
          </a:prstGeom>
          <a:solidFill>
            <a:schemeClr val="bg1"/>
          </a:solidFill>
        </p:spPr>
        <p:txBody>
          <a:bodyPr wrap="square" rtlCol="0">
            <a:spAutoFit/>
          </a:bodyPr>
          <a:lstStyle/>
          <a:p>
            <a:pPr algn="ctr"/>
            <a:r>
              <a:rPr lang="es-AR" sz="1511" b="1" dirty="0"/>
              <a:t>Análisis de la tendencia de la cobertura de vacunación oportuna con la tercera dosis de quíntuple en nacidos residentes en la ciudad de Villa María, por mes de nacimiento (Enero 2015 = 1; Octubre 2016 = 22).</a:t>
            </a:r>
          </a:p>
        </p:txBody>
      </p:sp>
      <p:sp>
        <p:nvSpPr>
          <p:cNvPr id="5" name="CuadroTexto 4"/>
          <p:cNvSpPr txBox="1"/>
          <p:nvPr/>
        </p:nvSpPr>
        <p:spPr>
          <a:xfrm>
            <a:off x="1712966" y="771246"/>
            <a:ext cx="7472113" cy="324833"/>
          </a:xfrm>
          <a:prstGeom prst="rect">
            <a:avLst/>
          </a:prstGeom>
          <a:solidFill>
            <a:schemeClr val="bg1"/>
          </a:solidFill>
        </p:spPr>
        <p:txBody>
          <a:bodyPr wrap="square" rtlCol="0">
            <a:spAutoFit/>
          </a:bodyPr>
          <a:lstStyle/>
          <a:p>
            <a:pPr algn="ctr"/>
            <a:r>
              <a:rPr lang="es-AR" sz="1511" b="1" dirty="0"/>
              <a:t>Identificación de puntos de quiebre de la tendencia</a:t>
            </a:r>
          </a:p>
        </p:txBody>
      </p:sp>
      <p:sp>
        <p:nvSpPr>
          <p:cNvPr id="11" name="Flecha: hacia abajo 10"/>
          <p:cNvSpPr/>
          <p:nvPr/>
        </p:nvSpPr>
        <p:spPr>
          <a:xfrm>
            <a:off x="5604706" y="1748851"/>
            <a:ext cx="244117" cy="297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12" name="CuadroTexto 11"/>
          <p:cNvSpPr txBox="1"/>
          <p:nvPr/>
        </p:nvSpPr>
        <p:spPr>
          <a:xfrm>
            <a:off x="5228061" y="1193601"/>
            <a:ext cx="997407" cy="615361"/>
          </a:xfrm>
          <a:prstGeom prst="rect">
            <a:avLst/>
          </a:prstGeom>
          <a:solidFill>
            <a:schemeClr val="bg1"/>
          </a:solidFill>
          <a:ln>
            <a:solidFill>
              <a:schemeClr val="tx1"/>
            </a:solidFill>
          </a:ln>
        </p:spPr>
        <p:txBody>
          <a:bodyPr wrap="square" rtlCol="0">
            <a:spAutoFit/>
          </a:bodyPr>
          <a:lstStyle>
            <a:defPPr>
              <a:defRPr lang="en-US"/>
            </a:defPPr>
            <a:lvl1pPr algn="ctr">
              <a:defRPr sz="1050" b="1"/>
            </a:lvl1pPr>
          </a:lstStyle>
          <a:p>
            <a:r>
              <a:rPr lang="es-AR" sz="1133" dirty="0"/>
              <a:t>Inicio de la Intervención</a:t>
            </a:r>
          </a:p>
        </p:txBody>
      </p:sp>
      <p:sp>
        <p:nvSpPr>
          <p:cNvPr id="13" name="CuadroTexto 12"/>
          <p:cNvSpPr txBox="1"/>
          <p:nvPr/>
        </p:nvSpPr>
        <p:spPr>
          <a:xfrm>
            <a:off x="481767" y="4819012"/>
            <a:ext cx="2419946" cy="1736437"/>
          </a:xfrm>
          <a:prstGeom prst="rect">
            <a:avLst/>
          </a:prstGeom>
          <a:noFill/>
        </p:spPr>
        <p:txBody>
          <a:bodyPr wrap="square" rtlCol="0">
            <a:spAutoFit/>
          </a:bodyPr>
          <a:lstStyle/>
          <a:p>
            <a:r>
              <a:rPr lang="es-AR" sz="1187" b="1" dirty="0"/>
              <a:t>Media de las coberturas antes de la intervención:</a:t>
            </a:r>
          </a:p>
          <a:p>
            <a:endParaRPr lang="es-AR" sz="1187" b="1" dirty="0"/>
          </a:p>
          <a:p>
            <a:r>
              <a:rPr lang="es-AR" sz="1187" b="1" dirty="0"/>
              <a:t>Media de las coberturas después de la intervención:</a:t>
            </a:r>
          </a:p>
          <a:p>
            <a:endParaRPr lang="es-AR" sz="1187" b="1" dirty="0"/>
          </a:p>
          <a:p>
            <a:r>
              <a:rPr lang="es-AR" sz="1187" b="1" dirty="0"/>
              <a:t>Prueba t para dos muestras suponiendo varianzas desiguales:</a:t>
            </a:r>
          </a:p>
        </p:txBody>
      </p:sp>
      <p:sp>
        <p:nvSpPr>
          <p:cNvPr id="14" name="CuadroTexto 13"/>
          <p:cNvSpPr txBox="1"/>
          <p:nvPr/>
        </p:nvSpPr>
        <p:spPr>
          <a:xfrm>
            <a:off x="3261350" y="4918961"/>
            <a:ext cx="962941" cy="324833"/>
          </a:xfrm>
          <a:prstGeom prst="rect">
            <a:avLst/>
          </a:prstGeom>
          <a:noFill/>
        </p:spPr>
        <p:txBody>
          <a:bodyPr wrap="square" rtlCol="0">
            <a:spAutoFit/>
          </a:bodyPr>
          <a:lstStyle/>
          <a:p>
            <a:pPr algn="ctr"/>
            <a:r>
              <a:rPr lang="es-AR" sz="1511" b="1" dirty="0"/>
              <a:t>29,9%</a:t>
            </a:r>
          </a:p>
        </p:txBody>
      </p:sp>
      <p:sp>
        <p:nvSpPr>
          <p:cNvPr id="15" name="CuadroTexto 14"/>
          <p:cNvSpPr txBox="1"/>
          <p:nvPr/>
        </p:nvSpPr>
        <p:spPr>
          <a:xfrm>
            <a:off x="3261350" y="5395752"/>
            <a:ext cx="962941" cy="324833"/>
          </a:xfrm>
          <a:prstGeom prst="rect">
            <a:avLst/>
          </a:prstGeom>
          <a:noFill/>
        </p:spPr>
        <p:txBody>
          <a:bodyPr wrap="square" rtlCol="0">
            <a:spAutoFit/>
          </a:bodyPr>
          <a:lstStyle/>
          <a:p>
            <a:pPr algn="ctr"/>
            <a:r>
              <a:rPr lang="es-AR" sz="1511" b="1" dirty="0"/>
              <a:t>72,7%</a:t>
            </a:r>
          </a:p>
        </p:txBody>
      </p:sp>
      <p:sp>
        <p:nvSpPr>
          <p:cNvPr id="16" name="CuadroTexto 15"/>
          <p:cNvSpPr txBox="1"/>
          <p:nvPr/>
        </p:nvSpPr>
        <p:spPr>
          <a:xfrm>
            <a:off x="3201517" y="5944146"/>
            <a:ext cx="1082608" cy="557332"/>
          </a:xfrm>
          <a:prstGeom prst="rect">
            <a:avLst/>
          </a:prstGeom>
          <a:noFill/>
        </p:spPr>
        <p:txBody>
          <a:bodyPr wrap="square" rtlCol="0">
            <a:spAutoFit/>
          </a:bodyPr>
          <a:lstStyle/>
          <a:p>
            <a:pPr algn="ctr"/>
            <a:r>
              <a:rPr lang="es-AR" sz="1511" b="1" dirty="0"/>
              <a:t>P&lt;&lt;0,0001</a:t>
            </a:r>
          </a:p>
        </p:txBody>
      </p:sp>
      <p:pic>
        <p:nvPicPr>
          <p:cNvPr id="17" name="Picture 16">
            <a:extLst>
              <a:ext uri="{FF2B5EF4-FFF2-40B4-BE49-F238E27FC236}">
                <a16:creationId xmlns:a16="http://schemas.microsoft.com/office/drawing/2014/main" id="{34F03E4B-D1BF-4767-8708-5BBE20A52368}"/>
              </a:ext>
            </a:extLst>
          </p:cNvPr>
          <p:cNvPicPr>
            <a:picLocks noChangeAspect="1"/>
          </p:cNvPicPr>
          <p:nvPr/>
        </p:nvPicPr>
        <p:blipFill>
          <a:blip r:embed="rId3"/>
          <a:stretch>
            <a:fillRect/>
          </a:stretch>
        </p:blipFill>
        <p:spPr>
          <a:xfrm>
            <a:off x="5539142" y="4048863"/>
            <a:ext cx="4505094" cy="2844000"/>
          </a:xfrm>
          <a:prstGeom prst="rect">
            <a:avLst/>
          </a:prstGeom>
        </p:spPr>
      </p:pic>
    </p:spTree>
    <p:extLst>
      <p:ext uri="{BB962C8B-B14F-4D97-AF65-F5344CB8AC3E}">
        <p14:creationId xmlns:p14="http://schemas.microsoft.com/office/powerpoint/2010/main" val="180019999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576636-4CC5-46B7-8D28-B588363D515F}"/>
              </a:ext>
            </a:extLst>
          </p:cNvPr>
          <p:cNvGrpSpPr/>
          <p:nvPr/>
        </p:nvGrpSpPr>
        <p:grpSpPr>
          <a:xfrm>
            <a:off x="322011" y="252239"/>
            <a:ext cx="10049377" cy="6567962"/>
            <a:chOff x="322010" y="504064"/>
            <a:chExt cx="10049377" cy="6567962"/>
          </a:xfrm>
        </p:grpSpPr>
        <p:pic>
          <p:nvPicPr>
            <p:cNvPr id="6" name="Picture 5">
              <a:extLst>
                <a:ext uri="{FF2B5EF4-FFF2-40B4-BE49-F238E27FC236}">
                  <a16:creationId xmlns:a16="http://schemas.microsoft.com/office/drawing/2014/main" id="{DAED5EF9-4130-4FB2-8E24-099B07B0128D}"/>
                </a:ext>
              </a:extLst>
            </p:cNvPr>
            <p:cNvPicPr>
              <a:picLocks noChangeAspect="1"/>
            </p:cNvPicPr>
            <p:nvPr/>
          </p:nvPicPr>
          <p:blipFill>
            <a:blip r:embed="rId2"/>
            <a:stretch>
              <a:fillRect/>
            </a:stretch>
          </p:blipFill>
          <p:spPr>
            <a:xfrm>
              <a:off x="322010" y="504064"/>
              <a:ext cx="10049377" cy="6567962"/>
            </a:xfrm>
            <a:prstGeom prst="rect">
              <a:avLst/>
            </a:prstGeom>
          </p:spPr>
        </p:pic>
        <p:sp>
          <p:nvSpPr>
            <p:cNvPr id="5" name="TextBox 4">
              <a:extLst>
                <a:ext uri="{FF2B5EF4-FFF2-40B4-BE49-F238E27FC236}">
                  <a16:creationId xmlns:a16="http://schemas.microsoft.com/office/drawing/2014/main" id="{FAF37327-3AED-46BA-BE9F-FA00C68B85B3}"/>
                </a:ext>
              </a:extLst>
            </p:cNvPr>
            <p:cNvSpPr txBox="1"/>
            <p:nvPr/>
          </p:nvSpPr>
          <p:spPr>
            <a:xfrm>
              <a:off x="421253" y="593799"/>
              <a:ext cx="9850889" cy="889474"/>
            </a:xfrm>
            <a:prstGeom prst="rect">
              <a:avLst/>
            </a:prstGeom>
            <a:solidFill>
              <a:schemeClr val="bg1"/>
            </a:solidFill>
          </p:spPr>
          <p:txBody>
            <a:bodyPr wrap="square" rtlCol="0">
              <a:spAutoFit/>
            </a:bodyPr>
            <a:lstStyle/>
            <a:p>
              <a:pPr algn="ctr"/>
              <a:r>
                <a:rPr lang="es-AR" sz="1295" b="1" dirty="0"/>
                <a:t>QUÍNTUPLE, SEGUNDA DOSIS</a:t>
              </a:r>
            </a:p>
            <a:p>
              <a:pPr algn="ctr"/>
              <a:r>
                <a:rPr lang="es-AR" sz="1295" b="1" dirty="0"/>
                <a:t>Número de días transcurridos desde el nacimiento hasta la vacunación con la segunda dosis de quíntuple hasta vacunar al 50% (p50) y al 95% (p95) de la población objetivo, según mes de nacimiento. Residentes en Villa María, Córdoba, Argentina, octubre 2017</a:t>
              </a:r>
            </a:p>
          </p:txBody>
        </p:sp>
      </p:grpSp>
    </p:spTree>
    <p:extLst>
      <p:ext uri="{BB962C8B-B14F-4D97-AF65-F5344CB8AC3E}">
        <p14:creationId xmlns:p14="http://schemas.microsoft.com/office/powerpoint/2010/main" val="94588943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5614DD1-D870-4788-8D26-C0C9B7AB4675}"/>
              </a:ext>
            </a:extLst>
          </p:cNvPr>
          <p:cNvGrpSpPr/>
          <p:nvPr/>
        </p:nvGrpSpPr>
        <p:grpSpPr>
          <a:xfrm>
            <a:off x="322011" y="252239"/>
            <a:ext cx="10049377" cy="6567962"/>
            <a:chOff x="322012" y="496650"/>
            <a:chExt cx="10049377" cy="6567962"/>
          </a:xfrm>
        </p:grpSpPr>
        <p:pic>
          <p:nvPicPr>
            <p:cNvPr id="2" name="Picture 1">
              <a:extLst>
                <a:ext uri="{FF2B5EF4-FFF2-40B4-BE49-F238E27FC236}">
                  <a16:creationId xmlns:a16="http://schemas.microsoft.com/office/drawing/2014/main" id="{832FCABB-23E5-4EED-B2B3-D4CDA9A31008}"/>
                </a:ext>
              </a:extLst>
            </p:cNvPr>
            <p:cNvPicPr>
              <a:picLocks noChangeAspect="1"/>
            </p:cNvPicPr>
            <p:nvPr/>
          </p:nvPicPr>
          <p:blipFill>
            <a:blip r:embed="rId2"/>
            <a:stretch>
              <a:fillRect/>
            </a:stretch>
          </p:blipFill>
          <p:spPr>
            <a:xfrm>
              <a:off x="322012" y="496650"/>
              <a:ext cx="10049377" cy="6567962"/>
            </a:xfrm>
            <a:prstGeom prst="rect">
              <a:avLst/>
            </a:prstGeom>
          </p:spPr>
        </p:pic>
        <p:sp>
          <p:nvSpPr>
            <p:cNvPr id="3" name="TextBox 2">
              <a:extLst>
                <a:ext uri="{FF2B5EF4-FFF2-40B4-BE49-F238E27FC236}">
                  <a16:creationId xmlns:a16="http://schemas.microsoft.com/office/drawing/2014/main" id="{179BF4BC-57B5-4E3B-9824-E5B294F8730F}"/>
                </a:ext>
              </a:extLst>
            </p:cNvPr>
            <p:cNvSpPr txBox="1"/>
            <p:nvPr/>
          </p:nvSpPr>
          <p:spPr>
            <a:xfrm>
              <a:off x="421253" y="593799"/>
              <a:ext cx="9850889" cy="889474"/>
            </a:xfrm>
            <a:prstGeom prst="rect">
              <a:avLst/>
            </a:prstGeom>
            <a:solidFill>
              <a:schemeClr val="bg1"/>
            </a:solidFill>
          </p:spPr>
          <p:txBody>
            <a:bodyPr wrap="square" rtlCol="0">
              <a:spAutoFit/>
            </a:bodyPr>
            <a:lstStyle/>
            <a:p>
              <a:pPr algn="ctr"/>
              <a:r>
                <a:rPr lang="es-AR" sz="1295" b="1" dirty="0"/>
                <a:t>QUÍNTUPLE, TERCERA DOSIS</a:t>
              </a:r>
            </a:p>
            <a:p>
              <a:pPr algn="ctr"/>
              <a:r>
                <a:rPr lang="es-AR" sz="1295" b="1" dirty="0"/>
                <a:t>Número de días transcurridos desde el nacimiento hasta la vacunación con la segunda dosis de quíntuple hasta vacunar al 50% (p50) y al 95% (p95) de la población objetivo, según mes de nacimiento. Residentes en Villa María, Córdoba, Argentina, octubre 2017</a:t>
              </a:r>
            </a:p>
          </p:txBody>
        </p:sp>
      </p:grpSp>
    </p:spTree>
    <p:extLst>
      <p:ext uri="{BB962C8B-B14F-4D97-AF65-F5344CB8AC3E}">
        <p14:creationId xmlns:p14="http://schemas.microsoft.com/office/powerpoint/2010/main" val="104031550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E0298FB-E3F3-4C4E-939E-DFFAA35BDACB}"/>
              </a:ext>
            </a:extLst>
          </p:cNvPr>
          <p:cNvGrpSpPr/>
          <p:nvPr/>
        </p:nvGrpSpPr>
        <p:grpSpPr>
          <a:xfrm>
            <a:off x="322011" y="252239"/>
            <a:ext cx="10049377" cy="6567962"/>
            <a:chOff x="322011" y="252239"/>
            <a:chExt cx="10049377" cy="6567962"/>
          </a:xfrm>
        </p:grpSpPr>
        <p:pic>
          <p:nvPicPr>
            <p:cNvPr id="2" name="Picture 1">
              <a:extLst>
                <a:ext uri="{FF2B5EF4-FFF2-40B4-BE49-F238E27FC236}">
                  <a16:creationId xmlns:a16="http://schemas.microsoft.com/office/drawing/2014/main" id="{4B518482-9F46-48A6-B509-F4A4EE3E7F2B}"/>
                </a:ext>
              </a:extLst>
            </p:cNvPr>
            <p:cNvPicPr>
              <a:picLocks noChangeAspect="1"/>
            </p:cNvPicPr>
            <p:nvPr/>
          </p:nvPicPr>
          <p:blipFill>
            <a:blip r:embed="rId2"/>
            <a:stretch>
              <a:fillRect/>
            </a:stretch>
          </p:blipFill>
          <p:spPr>
            <a:xfrm>
              <a:off x="322011" y="252239"/>
              <a:ext cx="10049377" cy="6567962"/>
            </a:xfrm>
            <a:prstGeom prst="rect">
              <a:avLst/>
            </a:prstGeom>
          </p:spPr>
        </p:pic>
        <p:sp>
          <p:nvSpPr>
            <p:cNvPr id="3" name="TextBox 2">
              <a:extLst>
                <a:ext uri="{FF2B5EF4-FFF2-40B4-BE49-F238E27FC236}">
                  <a16:creationId xmlns:a16="http://schemas.microsoft.com/office/drawing/2014/main" id="{0F56049B-45CD-4609-96F6-B874C9D2084D}"/>
                </a:ext>
              </a:extLst>
            </p:cNvPr>
            <p:cNvSpPr txBox="1"/>
            <p:nvPr/>
          </p:nvSpPr>
          <p:spPr>
            <a:xfrm>
              <a:off x="1098229" y="296325"/>
              <a:ext cx="9073008" cy="889474"/>
            </a:xfrm>
            <a:prstGeom prst="rect">
              <a:avLst/>
            </a:prstGeom>
            <a:solidFill>
              <a:schemeClr val="bg1"/>
            </a:solidFill>
          </p:spPr>
          <p:txBody>
            <a:bodyPr wrap="square" rtlCol="0">
              <a:spAutoFit/>
            </a:bodyPr>
            <a:lstStyle/>
            <a:p>
              <a:pPr algn="ctr"/>
              <a:r>
                <a:rPr lang="es-AR" sz="1295" b="1" dirty="0"/>
                <a:t>TRIPLE VIRAL</a:t>
              </a:r>
            </a:p>
            <a:p>
              <a:pPr algn="ctr"/>
              <a:r>
                <a:rPr lang="es-AR" sz="1295" b="1" dirty="0"/>
                <a:t>Número de días transcurridos desde el nacimiento hasta la vacunación con la segunda dosis de quíntuple hasta vacunar al 50% (p50) y al 95% (p95) de la población objetivo, según mes de nacimiento. Residentes en Villa María, Córdoba, Argentina, octubre 2017</a:t>
              </a:r>
            </a:p>
          </p:txBody>
        </p:sp>
      </p:grpSp>
    </p:spTree>
    <p:extLst>
      <p:ext uri="{BB962C8B-B14F-4D97-AF65-F5344CB8AC3E}">
        <p14:creationId xmlns:p14="http://schemas.microsoft.com/office/powerpoint/2010/main" val="382118820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F33E95-F3DF-4A40-A554-5E1ADE324652}"/>
              </a:ext>
            </a:extLst>
          </p:cNvPr>
          <p:cNvPicPr>
            <a:picLocks noChangeAspect="1"/>
          </p:cNvPicPr>
          <p:nvPr/>
        </p:nvPicPr>
        <p:blipFill>
          <a:blip r:embed="rId2"/>
          <a:stretch>
            <a:fillRect/>
          </a:stretch>
        </p:blipFill>
        <p:spPr>
          <a:xfrm>
            <a:off x="322011" y="324247"/>
            <a:ext cx="10049377" cy="6567962"/>
          </a:xfrm>
          <a:prstGeom prst="rect">
            <a:avLst/>
          </a:prstGeom>
        </p:spPr>
      </p:pic>
    </p:spTree>
    <p:extLst>
      <p:ext uri="{BB962C8B-B14F-4D97-AF65-F5344CB8AC3E}">
        <p14:creationId xmlns:p14="http://schemas.microsoft.com/office/powerpoint/2010/main" val="226975472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400547" y="3636615"/>
            <a:ext cx="7848872" cy="1886286"/>
          </a:xfrm>
          <a:prstGeom prst="rect">
            <a:avLst/>
          </a:prstGeom>
          <a:noFill/>
        </p:spPr>
        <p:txBody>
          <a:bodyPr wrap="square" rtlCol="0">
            <a:spAutoFit/>
          </a:bodyPr>
          <a:lstStyle/>
          <a:p>
            <a:pPr algn="ctr"/>
            <a:r>
              <a:rPr lang="es-AR" sz="3886" dirty="0">
                <a:latin typeface="Impact" panose="020B0806030902050204" pitchFamily="34" charset="0"/>
              </a:rPr>
              <a:t>Análisis de situación y resultados de las actividades: cobertura de vacunación en escolares</a:t>
            </a:r>
          </a:p>
        </p:txBody>
      </p:sp>
      <p:sp>
        <p:nvSpPr>
          <p:cNvPr id="13" name="CuadroTexto 3">
            <a:extLst>
              <a:ext uri="{FF2B5EF4-FFF2-40B4-BE49-F238E27FC236}">
                <a16:creationId xmlns:a16="http://schemas.microsoft.com/office/drawing/2014/main" id="{249CDDBD-554B-450E-A65E-A90910FA545B}"/>
              </a:ext>
            </a:extLst>
          </p:cNvPr>
          <p:cNvSpPr txBox="1"/>
          <p:nvPr/>
        </p:nvSpPr>
        <p:spPr>
          <a:xfrm>
            <a:off x="375191" y="2390881"/>
            <a:ext cx="9899581" cy="756874"/>
          </a:xfrm>
          <a:prstGeom prst="rect">
            <a:avLst/>
          </a:prstGeom>
          <a:noFill/>
        </p:spPr>
        <p:txBody>
          <a:bodyPr wrap="square" rtlCol="0">
            <a:spAutoFit/>
          </a:bodyPr>
          <a:lstStyle/>
          <a:p>
            <a:pPr algn="ctr"/>
            <a:r>
              <a:rPr lang="es-AR" sz="2159" dirty="0">
                <a:latin typeface="Impact" panose="020B0806030902050204" pitchFamily="34" charset="0"/>
              </a:rPr>
              <a:t>Apoyo al fortalecimiento de la cobertura y oportunidad de la vacunación en la niñez: trabajo realizado en Villa María, Córdoba, 2016-2017</a:t>
            </a:r>
          </a:p>
        </p:txBody>
      </p:sp>
      <p:cxnSp>
        <p:nvCxnSpPr>
          <p:cNvPr id="5" name="Straight Connector 4">
            <a:extLst>
              <a:ext uri="{FF2B5EF4-FFF2-40B4-BE49-F238E27FC236}">
                <a16:creationId xmlns:a16="http://schemas.microsoft.com/office/drawing/2014/main" id="{4DA1D53F-E4B5-4278-BB89-07D818D9F05C}"/>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757A283-A31D-4CC3-B3A4-59E37018FBFD}"/>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7" name="CuadroTexto 3">
            <a:extLst>
              <a:ext uri="{FF2B5EF4-FFF2-40B4-BE49-F238E27FC236}">
                <a16:creationId xmlns:a16="http://schemas.microsoft.com/office/drawing/2014/main" id="{8248282A-EB33-4D60-84C0-54E9C4E164F1}"/>
              </a:ext>
            </a:extLst>
          </p:cNvPr>
          <p:cNvSpPr txBox="1"/>
          <p:nvPr/>
        </p:nvSpPr>
        <p:spPr>
          <a:xfrm>
            <a:off x="492541" y="701940"/>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8" name="CuadroTexto 3">
            <a:extLst>
              <a:ext uri="{FF2B5EF4-FFF2-40B4-BE49-F238E27FC236}">
                <a16:creationId xmlns:a16="http://schemas.microsoft.com/office/drawing/2014/main" id="{8120B860-0C7F-443E-A0CE-C7C5B9472B68}"/>
              </a:ext>
            </a:extLst>
          </p:cNvPr>
          <p:cNvSpPr txBox="1"/>
          <p:nvPr/>
        </p:nvSpPr>
        <p:spPr>
          <a:xfrm>
            <a:off x="1068850" y="1158588"/>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9" name="7 Imagen" descr="LOGOCONIletrasnegrasa.png">
            <a:extLst>
              <a:ext uri="{FF2B5EF4-FFF2-40B4-BE49-F238E27FC236}">
                <a16:creationId xmlns:a16="http://schemas.microsoft.com/office/drawing/2014/main" id="{3A4AE343-9472-45DE-A636-22184B5A2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13" y="5938309"/>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4" descr="ANLIS">
            <a:extLst>
              <a:ext uri="{FF2B5EF4-FFF2-40B4-BE49-F238E27FC236}">
                <a16:creationId xmlns:a16="http://schemas.microsoft.com/office/drawing/2014/main" id="{286FBAE7-C7FF-4856-99BA-87E8F5B94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50" y="6081707"/>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08292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ABA537-E853-479A-A668-7CB944CD3E1F}"/>
              </a:ext>
            </a:extLst>
          </p:cNvPr>
          <p:cNvPicPr>
            <a:picLocks noChangeAspect="1"/>
          </p:cNvPicPr>
          <p:nvPr/>
        </p:nvPicPr>
        <p:blipFill>
          <a:blip r:embed="rId2"/>
          <a:stretch>
            <a:fillRect/>
          </a:stretch>
        </p:blipFill>
        <p:spPr>
          <a:xfrm>
            <a:off x="306682" y="180231"/>
            <a:ext cx="10080035" cy="6588000"/>
          </a:xfrm>
          <a:prstGeom prst="rect">
            <a:avLst/>
          </a:prstGeom>
        </p:spPr>
      </p:pic>
      <p:sp>
        <p:nvSpPr>
          <p:cNvPr id="5" name="TextBox 4">
            <a:extLst>
              <a:ext uri="{FF2B5EF4-FFF2-40B4-BE49-F238E27FC236}">
                <a16:creationId xmlns:a16="http://schemas.microsoft.com/office/drawing/2014/main" id="{5809C023-6594-40EC-BCDE-0B6C2D98B8EC}"/>
              </a:ext>
            </a:extLst>
          </p:cNvPr>
          <p:cNvSpPr txBox="1"/>
          <p:nvPr/>
        </p:nvSpPr>
        <p:spPr>
          <a:xfrm>
            <a:off x="522163" y="212504"/>
            <a:ext cx="9649072" cy="954107"/>
          </a:xfrm>
          <a:prstGeom prst="rect">
            <a:avLst/>
          </a:prstGeom>
          <a:solidFill>
            <a:schemeClr val="bg1"/>
          </a:solidFill>
        </p:spPr>
        <p:txBody>
          <a:bodyPr wrap="square" rtlCol="0">
            <a:spAutoFit/>
          </a:bodyPr>
          <a:lstStyle/>
          <a:p>
            <a:pPr algn="ctr"/>
            <a:r>
              <a:rPr lang="es-AR" sz="1400" b="1" dirty="0"/>
              <a:t>Aplicación de las vacunas del ingreso escolar (Triple Bacteriana, Triple Viral y </a:t>
            </a:r>
            <a:r>
              <a:rPr lang="es-AR" sz="1400" b="1" dirty="0" err="1"/>
              <a:t>Sabín</a:t>
            </a:r>
            <a:r>
              <a:rPr lang="es-AR" sz="1400" b="1" dirty="0"/>
              <a:t> Oral) en escolares de primer grado en las 29 escuelas de la ciudad de Villa María, provincia de Córdoba, Argentina, al mes de septiembre de 2017. Total de niños registrados, número y porcentaje con todas las vacunas registradas al 26 de septiembre de 2017.</a:t>
            </a:r>
          </a:p>
        </p:txBody>
      </p:sp>
    </p:spTree>
    <p:extLst>
      <p:ext uri="{BB962C8B-B14F-4D97-AF65-F5344CB8AC3E}">
        <p14:creationId xmlns:p14="http://schemas.microsoft.com/office/powerpoint/2010/main" val="142447498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4D49C7-1F4E-46C2-B57C-816BE322F5CE}"/>
              </a:ext>
            </a:extLst>
          </p:cNvPr>
          <p:cNvPicPr>
            <a:picLocks noChangeAspect="1"/>
          </p:cNvPicPr>
          <p:nvPr/>
        </p:nvPicPr>
        <p:blipFill>
          <a:blip r:embed="rId2"/>
          <a:stretch>
            <a:fillRect/>
          </a:stretch>
        </p:blipFill>
        <p:spPr>
          <a:xfrm>
            <a:off x="234132" y="212503"/>
            <a:ext cx="10190199" cy="6660000"/>
          </a:xfrm>
          <a:prstGeom prst="rect">
            <a:avLst/>
          </a:prstGeom>
        </p:spPr>
      </p:pic>
      <p:sp>
        <p:nvSpPr>
          <p:cNvPr id="5" name="TextBox 4">
            <a:extLst>
              <a:ext uri="{FF2B5EF4-FFF2-40B4-BE49-F238E27FC236}">
                <a16:creationId xmlns:a16="http://schemas.microsoft.com/office/drawing/2014/main" id="{03CE6E75-DA6A-480A-8827-7951C5F8EBDC}"/>
              </a:ext>
            </a:extLst>
          </p:cNvPr>
          <p:cNvSpPr txBox="1"/>
          <p:nvPr/>
        </p:nvSpPr>
        <p:spPr>
          <a:xfrm>
            <a:off x="283461" y="319428"/>
            <a:ext cx="10031792" cy="738664"/>
          </a:xfrm>
          <a:prstGeom prst="rect">
            <a:avLst/>
          </a:prstGeom>
          <a:solidFill>
            <a:schemeClr val="bg1"/>
          </a:solidFill>
        </p:spPr>
        <p:txBody>
          <a:bodyPr wrap="square" rtlCol="0">
            <a:spAutoFit/>
          </a:bodyPr>
          <a:lstStyle/>
          <a:p>
            <a:pPr algn="ctr"/>
            <a:r>
              <a:rPr lang="es-AR" sz="1400" b="1" dirty="0"/>
              <a:t>Aplicación de las vacunas del ingreso escolar (Triple Bacteriana, Triple Viral y </a:t>
            </a:r>
            <a:r>
              <a:rPr lang="es-AR" sz="1400" b="1" dirty="0" err="1"/>
              <a:t>Sabín</a:t>
            </a:r>
            <a:r>
              <a:rPr lang="es-AR" sz="1400" b="1" dirty="0"/>
              <a:t> Oral) en escolares de primer grado en las 29 escuelas de la ciudad de Villa María, provincia de Córdoba, Argentina, al mes de septiembre de 2017. Total de niños registrados, número y porcentaje con todas las vacunas registradas al 22 de noviembre de 2017.</a:t>
            </a:r>
          </a:p>
        </p:txBody>
      </p:sp>
    </p:spTree>
    <p:extLst>
      <p:ext uri="{BB962C8B-B14F-4D97-AF65-F5344CB8AC3E}">
        <p14:creationId xmlns:p14="http://schemas.microsoft.com/office/powerpoint/2010/main" val="234534808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2E8ADC-D2F9-4BD3-8FAD-908A329EC22A}"/>
              </a:ext>
            </a:extLst>
          </p:cNvPr>
          <p:cNvPicPr>
            <a:picLocks noChangeAspect="1"/>
          </p:cNvPicPr>
          <p:nvPr/>
        </p:nvPicPr>
        <p:blipFill rotWithShape="1">
          <a:blip r:embed="rId2">
            <a:extLst>
              <a:ext uri="{28A0092B-C50C-407E-A947-70E740481C1C}">
                <a14:useLocalDpi xmlns:a14="http://schemas.microsoft.com/office/drawing/2010/main" val="0"/>
              </a:ext>
            </a:extLst>
          </a:blip>
          <a:srcRect l="2210" t="4791" r="2035" b="4773"/>
          <a:stretch/>
        </p:blipFill>
        <p:spPr>
          <a:xfrm>
            <a:off x="234125" y="180230"/>
            <a:ext cx="10130824" cy="6624000"/>
          </a:xfrm>
          <a:prstGeom prst="rect">
            <a:avLst/>
          </a:prstGeom>
        </p:spPr>
      </p:pic>
    </p:spTree>
    <p:extLst>
      <p:ext uri="{BB962C8B-B14F-4D97-AF65-F5344CB8AC3E}">
        <p14:creationId xmlns:p14="http://schemas.microsoft.com/office/powerpoint/2010/main" val="348581074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EEF8F-DEEB-4604-A221-70022A2474A6}"/>
              </a:ext>
            </a:extLst>
          </p:cNvPr>
          <p:cNvPicPr>
            <a:picLocks noChangeAspect="1"/>
          </p:cNvPicPr>
          <p:nvPr/>
        </p:nvPicPr>
        <p:blipFill>
          <a:blip r:embed="rId2"/>
          <a:stretch>
            <a:fillRect/>
          </a:stretch>
        </p:blipFill>
        <p:spPr>
          <a:xfrm>
            <a:off x="306140" y="252238"/>
            <a:ext cx="10080035" cy="6588000"/>
          </a:xfrm>
          <a:prstGeom prst="rect">
            <a:avLst/>
          </a:prstGeom>
        </p:spPr>
      </p:pic>
      <p:sp>
        <p:nvSpPr>
          <p:cNvPr id="5" name="TextBox 4">
            <a:extLst>
              <a:ext uri="{FF2B5EF4-FFF2-40B4-BE49-F238E27FC236}">
                <a16:creationId xmlns:a16="http://schemas.microsoft.com/office/drawing/2014/main" id="{B7CA1480-D7CF-43AA-A382-221170B6E89F}"/>
              </a:ext>
            </a:extLst>
          </p:cNvPr>
          <p:cNvSpPr txBox="1"/>
          <p:nvPr/>
        </p:nvSpPr>
        <p:spPr>
          <a:xfrm>
            <a:off x="402269" y="274749"/>
            <a:ext cx="9887776" cy="892552"/>
          </a:xfrm>
          <a:prstGeom prst="rect">
            <a:avLst/>
          </a:prstGeom>
          <a:solidFill>
            <a:schemeClr val="bg1"/>
          </a:solidFill>
        </p:spPr>
        <p:txBody>
          <a:bodyPr wrap="square" rtlCol="0">
            <a:spAutoFit/>
          </a:bodyPr>
          <a:lstStyle/>
          <a:p>
            <a:pPr algn="ctr"/>
            <a:r>
              <a:rPr lang="es-AR" sz="1300" b="1" dirty="0"/>
              <a:t>Aplicación de las vacunas de los once años (Triple Bacteriana acelular, Virus del Papiloma Humano y </a:t>
            </a:r>
            <a:r>
              <a:rPr lang="es-AR" sz="1300" b="1" dirty="0" err="1"/>
              <a:t>Antimeningocócicca</a:t>
            </a:r>
            <a:r>
              <a:rPr lang="es-AR" sz="1300" b="1" dirty="0"/>
              <a:t> conjugada) en las 29 escuelas de la ciudad de Villa María, provincia de Córdoba, Argentina, al mes de octubre de 2017. Total de niños registrados, número y porcentaje con todas las vacunas registradas al 11 de octubre de 2017.</a:t>
            </a:r>
          </a:p>
        </p:txBody>
      </p:sp>
    </p:spTree>
    <p:extLst>
      <p:ext uri="{BB962C8B-B14F-4D97-AF65-F5344CB8AC3E}">
        <p14:creationId xmlns:p14="http://schemas.microsoft.com/office/powerpoint/2010/main" val="240226708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A390C5C7-BB23-446C-A601-866492D60BB6}"/>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5F766F-FD8A-4C19-BC3B-4F242A344229}"/>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13" name="CuadroTexto 3">
            <a:extLst>
              <a:ext uri="{FF2B5EF4-FFF2-40B4-BE49-F238E27FC236}">
                <a16:creationId xmlns:a16="http://schemas.microsoft.com/office/drawing/2014/main" id="{998DC800-BAFF-45E5-B425-29BC4DD81159}"/>
              </a:ext>
            </a:extLst>
          </p:cNvPr>
          <p:cNvSpPr txBox="1"/>
          <p:nvPr/>
        </p:nvSpPr>
        <p:spPr>
          <a:xfrm>
            <a:off x="412084" y="899667"/>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16" name="CuadroTexto 3">
            <a:extLst>
              <a:ext uri="{FF2B5EF4-FFF2-40B4-BE49-F238E27FC236}">
                <a16:creationId xmlns:a16="http://schemas.microsoft.com/office/drawing/2014/main" id="{49024D08-5213-4054-BB39-AB8A4C25272C}"/>
              </a:ext>
            </a:extLst>
          </p:cNvPr>
          <p:cNvSpPr txBox="1"/>
          <p:nvPr/>
        </p:nvSpPr>
        <p:spPr>
          <a:xfrm>
            <a:off x="1068851" y="1525691"/>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12" name="7 Imagen" descr="LOGOCONIletrasnegrasa.png">
            <a:extLst>
              <a:ext uri="{FF2B5EF4-FFF2-40B4-BE49-F238E27FC236}">
                <a16:creationId xmlns:a16="http://schemas.microsoft.com/office/drawing/2014/main" id="{D4C2C77D-D580-4D05-930F-B179D1F53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4" descr="ANLIS">
            <a:extLst>
              <a:ext uri="{FF2B5EF4-FFF2-40B4-BE49-F238E27FC236}">
                <a16:creationId xmlns:a16="http://schemas.microsoft.com/office/drawing/2014/main" id="{4C2C464D-61EE-43C7-B00F-D653796B2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3">
            <a:extLst>
              <a:ext uri="{FF2B5EF4-FFF2-40B4-BE49-F238E27FC236}">
                <a16:creationId xmlns:a16="http://schemas.microsoft.com/office/drawing/2014/main" id="{0F63CD57-9D1A-4BC4-9FB3-CE2A0B1F405B}"/>
              </a:ext>
            </a:extLst>
          </p:cNvPr>
          <p:cNvSpPr txBox="1"/>
          <p:nvPr/>
        </p:nvSpPr>
        <p:spPr>
          <a:xfrm>
            <a:off x="1314252" y="2831929"/>
            <a:ext cx="7848872" cy="1886286"/>
          </a:xfrm>
          <a:prstGeom prst="rect">
            <a:avLst/>
          </a:prstGeom>
          <a:noFill/>
        </p:spPr>
        <p:txBody>
          <a:bodyPr wrap="square" rtlCol="0">
            <a:spAutoFit/>
          </a:bodyPr>
          <a:lstStyle/>
          <a:p>
            <a:pPr algn="ctr"/>
            <a:r>
              <a:rPr lang="es-AR" sz="3886" dirty="0">
                <a:latin typeface="Impact" panose="020B0806030902050204" pitchFamily="34" charset="0"/>
              </a:rPr>
              <a:t>Análisis de situación y resultados de la vacunación hasta el año de edad: Concordia y Gualeguaychú</a:t>
            </a:r>
          </a:p>
        </p:txBody>
      </p:sp>
    </p:spTree>
    <p:extLst>
      <p:ext uri="{BB962C8B-B14F-4D97-AF65-F5344CB8AC3E}">
        <p14:creationId xmlns:p14="http://schemas.microsoft.com/office/powerpoint/2010/main" val="192114478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1F08D4-680A-438E-AB8C-8ABDED2C4D0C}"/>
              </a:ext>
            </a:extLst>
          </p:cNvPr>
          <p:cNvPicPr>
            <a:picLocks noChangeAspect="1"/>
          </p:cNvPicPr>
          <p:nvPr/>
        </p:nvPicPr>
        <p:blipFill>
          <a:blip r:embed="rId2"/>
          <a:stretch>
            <a:fillRect/>
          </a:stretch>
        </p:blipFill>
        <p:spPr>
          <a:xfrm>
            <a:off x="1139558" y="1428647"/>
            <a:ext cx="8165119" cy="5336469"/>
          </a:xfrm>
          <a:prstGeom prst="rect">
            <a:avLst/>
          </a:prstGeom>
        </p:spPr>
      </p:pic>
      <p:sp>
        <p:nvSpPr>
          <p:cNvPr id="3" name="CuadroTexto 3">
            <a:extLst>
              <a:ext uri="{FF2B5EF4-FFF2-40B4-BE49-F238E27FC236}">
                <a16:creationId xmlns:a16="http://schemas.microsoft.com/office/drawing/2014/main" id="{A962F244-AB8C-4CD7-B241-503BBDDD0349}"/>
              </a:ext>
            </a:extLst>
          </p:cNvPr>
          <p:cNvSpPr txBox="1"/>
          <p:nvPr/>
        </p:nvSpPr>
        <p:spPr>
          <a:xfrm>
            <a:off x="2386250" y="271931"/>
            <a:ext cx="8059581" cy="889731"/>
          </a:xfrm>
          <a:prstGeom prst="rect">
            <a:avLst/>
          </a:prstGeom>
          <a:noFill/>
        </p:spPr>
        <p:txBody>
          <a:bodyPr wrap="square" rtlCol="0">
            <a:spAutoFit/>
          </a:bodyPr>
          <a:lstStyle/>
          <a:p>
            <a:pPr algn="ctr"/>
            <a:r>
              <a:rPr lang="es-AR" sz="2591" dirty="0">
                <a:latin typeface="Impact" panose="020B0806030902050204" pitchFamily="34" charset="0"/>
              </a:rPr>
              <a:t>Fortalecimiento de la cobertura y oportunidad de la vacunación en la niñez en Concordia, Entre Ríos, 2017</a:t>
            </a:r>
          </a:p>
        </p:txBody>
      </p:sp>
      <p:pic>
        <p:nvPicPr>
          <p:cNvPr id="4" name="Picture 3">
            <a:extLst>
              <a:ext uri="{FF2B5EF4-FFF2-40B4-BE49-F238E27FC236}">
                <a16:creationId xmlns:a16="http://schemas.microsoft.com/office/drawing/2014/main" id="{0C879713-C8BE-46F9-80E6-12E0A2789D8E}"/>
              </a:ext>
            </a:extLst>
          </p:cNvPr>
          <p:cNvPicPr>
            <a:picLocks noChangeAspect="1"/>
          </p:cNvPicPr>
          <p:nvPr/>
        </p:nvPicPr>
        <p:blipFill rotWithShape="1">
          <a:blip r:embed="rId3">
            <a:extLst>
              <a:ext uri="{28A0092B-C50C-407E-A947-70E740481C1C}">
                <a14:useLocalDpi xmlns:a14="http://schemas.microsoft.com/office/drawing/2010/main" val="0"/>
              </a:ext>
            </a:extLst>
          </a:blip>
          <a:srcRect l="17206" t="10608" r="64690" b="77921"/>
          <a:stretch/>
        </p:blipFill>
        <p:spPr>
          <a:xfrm>
            <a:off x="317847" y="375455"/>
            <a:ext cx="1935834" cy="690000"/>
          </a:xfrm>
          <a:prstGeom prst="rect">
            <a:avLst/>
          </a:prstGeom>
        </p:spPr>
      </p:pic>
    </p:spTree>
    <p:extLst>
      <p:ext uri="{BB962C8B-B14F-4D97-AF65-F5344CB8AC3E}">
        <p14:creationId xmlns:p14="http://schemas.microsoft.com/office/powerpoint/2010/main" val="370451752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E6B3C4-DC3E-4CB4-A3C7-ED928676DD44}"/>
              </a:ext>
            </a:extLst>
          </p:cNvPr>
          <p:cNvPicPr>
            <a:picLocks noChangeAspect="1"/>
          </p:cNvPicPr>
          <p:nvPr/>
        </p:nvPicPr>
        <p:blipFill>
          <a:blip r:embed="rId2"/>
          <a:stretch>
            <a:fillRect/>
          </a:stretch>
        </p:blipFill>
        <p:spPr>
          <a:xfrm>
            <a:off x="322012" y="496650"/>
            <a:ext cx="10049377" cy="6567962"/>
          </a:xfrm>
          <a:prstGeom prst="rect">
            <a:avLst/>
          </a:prstGeom>
        </p:spPr>
      </p:pic>
    </p:spTree>
    <p:extLst>
      <p:ext uri="{BB962C8B-B14F-4D97-AF65-F5344CB8AC3E}">
        <p14:creationId xmlns:p14="http://schemas.microsoft.com/office/powerpoint/2010/main" val="77506882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875D01-DF40-484E-BBC7-98B0BF539BB5}"/>
              </a:ext>
            </a:extLst>
          </p:cNvPr>
          <p:cNvPicPr>
            <a:picLocks noChangeAspect="1"/>
          </p:cNvPicPr>
          <p:nvPr/>
        </p:nvPicPr>
        <p:blipFill>
          <a:blip r:embed="rId2"/>
          <a:stretch>
            <a:fillRect/>
          </a:stretch>
        </p:blipFill>
        <p:spPr>
          <a:xfrm>
            <a:off x="322012" y="496650"/>
            <a:ext cx="10049377" cy="6567962"/>
          </a:xfrm>
          <a:prstGeom prst="rect">
            <a:avLst/>
          </a:prstGeom>
        </p:spPr>
      </p:pic>
    </p:spTree>
    <p:extLst>
      <p:ext uri="{BB962C8B-B14F-4D97-AF65-F5344CB8AC3E}">
        <p14:creationId xmlns:p14="http://schemas.microsoft.com/office/powerpoint/2010/main" val="279883878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43DC88-0A69-464F-A267-892750311E30}"/>
              </a:ext>
            </a:extLst>
          </p:cNvPr>
          <p:cNvSpPr>
            <a:spLocks noGrp="1"/>
          </p:cNvSpPr>
          <p:nvPr>
            <p:ph type="title"/>
          </p:nvPr>
        </p:nvSpPr>
        <p:spPr>
          <a:xfrm>
            <a:off x="1353199" y="1593237"/>
            <a:ext cx="7959684" cy="1413600"/>
          </a:xfrm>
        </p:spPr>
        <p:txBody>
          <a:bodyPr>
            <a:noAutofit/>
          </a:bodyPr>
          <a:lstStyle/>
          <a:p>
            <a:pPr algn="ctr"/>
            <a:r>
              <a:rPr lang="es-AR" sz="2105" b="1" dirty="0">
                <a:latin typeface="Arial Black" panose="020B0A04020102020204" pitchFamily="34" charset="0"/>
              </a:rPr>
              <a:t>Cobertura de vacunación con vacuna quíntuple pentavalente en nacidos en enero y febrero de 2016 residentes en Gualeguaychú, hasta el 29 de agosto de 2017</a:t>
            </a:r>
          </a:p>
        </p:txBody>
      </p:sp>
      <p:sp>
        <p:nvSpPr>
          <p:cNvPr id="3" name="Marcador de contenido 2">
            <a:extLst>
              <a:ext uri="{FF2B5EF4-FFF2-40B4-BE49-F238E27FC236}">
                <a16:creationId xmlns:a16="http://schemas.microsoft.com/office/drawing/2014/main" id="{A271664E-EC9F-47EC-B190-BA1D49E2EB50}"/>
              </a:ext>
            </a:extLst>
          </p:cNvPr>
          <p:cNvSpPr>
            <a:spLocks noGrp="1"/>
          </p:cNvSpPr>
          <p:nvPr>
            <p:ph idx="1"/>
          </p:nvPr>
        </p:nvSpPr>
        <p:spPr>
          <a:xfrm>
            <a:off x="685125" y="3327858"/>
            <a:ext cx="9295830" cy="3593711"/>
          </a:xfrm>
        </p:spPr>
        <p:txBody>
          <a:bodyPr>
            <a:normAutofit fontScale="92500" lnSpcReduction="20000"/>
          </a:bodyPr>
          <a:lstStyle/>
          <a:p>
            <a:r>
              <a:rPr lang="es-AR" b="1" dirty="0"/>
              <a:t>121</a:t>
            </a:r>
            <a:r>
              <a:rPr lang="es-AR" sz="1579" dirty="0"/>
              <a:t> nacidos en enero, y </a:t>
            </a:r>
            <a:r>
              <a:rPr lang="es-AR" b="1" dirty="0"/>
              <a:t>135</a:t>
            </a:r>
            <a:r>
              <a:rPr lang="es-AR" sz="1579" dirty="0"/>
              <a:t> nacidos en febrero, residentes en Gualeguaychú, que tienen registrada en el NOMIVAC la aplicación de por lo menos una dosis de vacunas.</a:t>
            </a:r>
          </a:p>
          <a:p>
            <a:r>
              <a:rPr lang="es-AR" sz="1579" dirty="0"/>
              <a:t>Las coberturas de vacunación con la vacuna quíntuple pentavalente, entre estos 121 y 135 niños, según lo registrado hasta el 29 de agosto de 2017, son las siguientes:</a:t>
            </a:r>
          </a:p>
          <a:p>
            <a:endParaRPr lang="es-AR" sz="1579" dirty="0"/>
          </a:p>
          <a:p>
            <a:pPr lvl="1"/>
            <a:r>
              <a:rPr lang="es-AR" sz="2456" b="1" dirty="0"/>
              <a:t>69,4%</a:t>
            </a:r>
            <a:r>
              <a:rPr lang="es-AR" sz="1579" dirty="0"/>
              <a:t>, para los nacidos en enero; y </a:t>
            </a:r>
            <a:r>
              <a:rPr lang="es-AR" sz="2456" b="1" dirty="0"/>
              <a:t>77,8%</a:t>
            </a:r>
            <a:r>
              <a:rPr lang="es-AR" sz="1579" dirty="0"/>
              <a:t>, para los nacidos en febrero, para la primera dosis.</a:t>
            </a:r>
          </a:p>
          <a:p>
            <a:pPr lvl="1"/>
            <a:endParaRPr lang="es-AR" sz="1579" dirty="0"/>
          </a:p>
          <a:p>
            <a:pPr lvl="1"/>
            <a:r>
              <a:rPr lang="es-AR" sz="2456" b="1" dirty="0"/>
              <a:t>62,8%</a:t>
            </a:r>
            <a:r>
              <a:rPr lang="es-AR" sz="1579" dirty="0"/>
              <a:t>, para los nacidos en enero; y  </a:t>
            </a:r>
            <a:r>
              <a:rPr lang="es-AR" sz="2456" b="1" dirty="0"/>
              <a:t>67,4</a:t>
            </a:r>
            <a:r>
              <a:rPr lang="es-AR" sz="1579" dirty="0"/>
              <a:t>, para los nacidos en febrero, para la segunda dosis.</a:t>
            </a:r>
          </a:p>
          <a:p>
            <a:pPr lvl="1"/>
            <a:endParaRPr lang="es-AR" sz="1579" dirty="0"/>
          </a:p>
          <a:p>
            <a:pPr lvl="1"/>
            <a:r>
              <a:rPr lang="es-AR" sz="2456" b="1" dirty="0"/>
              <a:t>40,5%</a:t>
            </a:r>
            <a:r>
              <a:rPr lang="es-AR" sz="1579" dirty="0"/>
              <a:t>, para los nacidos en enero; y </a:t>
            </a:r>
            <a:r>
              <a:rPr lang="es-AR" sz="1053" dirty="0"/>
              <a:t> </a:t>
            </a:r>
            <a:r>
              <a:rPr lang="es-AR" sz="2456" b="1" dirty="0"/>
              <a:t>21,5</a:t>
            </a:r>
            <a:r>
              <a:rPr lang="es-AR" sz="1579" dirty="0"/>
              <a:t>, para los nacidos en febrero, para la tercera dosis.</a:t>
            </a:r>
          </a:p>
        </p:txBody>
      </p:sp>
      <p:sp>
        <p:nvSpPr>
          <p:cNvPr id="4" name="CuadroTexto 3">
            <a:extLst>
              <a:ext uri="{FF2B5EF4-FFF2-40B4-BE49-F238E27FC236}">
                <a16:creationId xmlns:a16="http://schemas.microsoft.com/office/drawing/2014/main" id="{0993FF60-3F09-4B79-88DE-72393D14FA89}"/>
              </a:ext>
            </a:extLst>
          </p:cNvPr>
          <p:cNvSpPr txBox="1"/>
          <p:nvPr/>
        </p:nvSpPr>
        <p:spPr>
          <a:xfrm>
            <a:off x="2386250" y="271930"/>
            <a:ext cx="8059581" cy="889731"/>
          </a:xfrm>
          <a:prstGeom prst="rect">
            <a:avLst/>
          </a:prstGeom>
          <a:noFill/>
        </p:spPr>
        <p:txBody>
          <a:bodyPr wrap="square" rtlCol="0">
            <a:spAutoFit/>
          </a:bodyPr>
          <a:lstStyle/>
          <a:p>
            <a:pPr algn="ctr"/>
            <a:r>
              <a:rPr lang="es-AR" sz="2591" dirty="0">
                <a:latin typeface="Impact" panose="020B0806030902050204" pitchFamily="34" charset="0"/>
              </a:rPr>
              <a:t>Fortalecimiento de la cobertura y oportunidad de la vacunación en la niñez en Gualeguaychú, Entre Ríos, 2017</a:t>
            </a:r>
          </a:p>
        </p:txBody>
      </p:sp>
      <p:pic>
        <p:nvPicPr>
          <p:cNvPr id="5" name="Picture 4">
            <a:extLst>
              <a:ext uri="{FF2B5EF4-FFF2-40B4-BE49-F238E27FC236}">
                <a16:creationId xmlns:a16="http://schemas.microsoft.com/office/drawing/2014/main" id="{E466C5DD-1064-431E-9827-DC88B45072B4}"/>
              </a:ext>
            </a:extLst>
          </p:cNvPr>
          <p:cNvPicPr>
            <a:picLocks noChangeAspect="1"/>
          </p:cNvPicPr>
          <p:nvPr/>
        </p:nvPicPr>
        <p:blipFill rotWithShape="1">
          <a:blip r:embed="rId2">
            <a:extLst>
              <a:ext uri="{28A0092B-C50C-407E-A947-70E740481C1C}">
                <a14:useLocalDpi xmlns:a14="http://schemas.microsoft.com/office/drawing/2010/main" val="0"/>
              </a:ext>
            </a:extLst>
          </a:blip>
          <a:srcRect l="17206" t="10608" r="64690" b="77921"/>
          <a:stretch/>
        </p:blipFill>
        <p:spPr>
          <a:xfrm>
            <a:off x="317847" y="375455"/>
            <a:ext cx="1935834" cy="690000"/>
          </a:xfrm>
          <a:prstGeom prst="rect">
            <a:avLst/>
          </a:prstGeom>
        </p:spPr>
      </p:pic>
    </p:spTree>
    <p:extLst>
      <p:ext uri="{BB962C8B-B14F-4D97-AF65-F5344CB8AC3E}">
        <p14:creationId xmlns:p14="http://schemas.microsoft.com/office/powerpoint/2010/main" val="35212653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9A02F7-CB81-40F3-BE3B-62BB36A7BC98}"/>
              </a:ext>
            </a:extLst>
          </p:cNvPr>
          <p:cNvPicPr>
            <a:picLocks noChangeAspect="1"/>
          </p:cNvPicPr>
          <p:nvPr/>
        </p:nvPicPr>
        <p:blipFill>
          <a:blip r:embed="rId2"/>
          <a:stretch>
            <a:fillRect/>
          </a:stretch>
        </p:blipFill>
        <p:spPr>
          <a:xfrm>
            <a:off x="322012" y="496650"/>
            <a:ext cx="10049377" cy="6567962"/>
          </a:xfrm>
          <a:prstGeom prst="rect">
            <a:avLst/>
          </a:prstGeom>
        </p:spPr>
      </p:pic>
    </p:spTree>
    <p:extLst>
      <p:ext uri="{BB962C8B-B14F-4D97-AF65-F5344CB8AC3E}">
        <p14:creationId xmlns:p14="http://schemas.microsoft.com/office/powerpoint/2010/main" val="56918107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DB2067-3E52-4CD3-BF91-D82D0B725ACE}"/>
              </a:ext>
            </a:extLst>
          </p:cNvPr>
          <p:cNvPicPr>
            <a:picLocks noChangeAspect="1"/>
          </p:cNvPicPr>
          <p:nvPr/>
        </p:nvPicPr>
        <p:blipFill>
          <a:blip r:embed="rId2"/>
          <a:stretch>
            <a:fillRect/>
          </a:stretch>
        </p:blipFill>
        <p:spPr>
          <a:xfrm>
            <a:off x="322012" y="496650"/>
            <a:ext cx="10049377" cy="6567962"/>
          </a:xfrm>
          <a:prstGeom prst="rect">
            <a:avLst/>
          </a:prstGeom>
        </p:spPr>
      </p:pic>
    </p:spTree>
    <p:extLst>
      <p:ext uri="{BB962C8B-B14F-4D97-AF65-F5344CB8AC3E}">
        <p14:creationId xmlns:p14="http://schemas.microsoft.com/office/powerpoint/2010/main" val="214212188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A390C5C7-BB23-446C-A601-866492D60BB6}"/>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5F766F-FD8A-4C19-BC3B-4F242A344229}"/>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13" name="CuadroTexto 3">
            <a:extLst>
              <a:ext uri="{FF2B5EF4-FFF2-40B4-BE49-F238E27FC236}">
                <a16:creationId xmlns:a16="http://schemas.microsoft.com/office/drawing/2014/main" id="{998DC800-BAFF-45E5-B425-29BC4DD81159}"/>
              </a:ext>
            </a:extLst>
          </p:cNvPr>
          <p:cNvSpPr txBox="1"/>
          <p:nvPr/>
        </p:nvSpPr>
        <p:spPr>
          <a:xfrm>
            <a:off x="412084" y="899667"/>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16" name="CuadroTexto 3">
            <a:extLst>
              <a:ext uri="{FF2B5EF4-FFF2-40B4-BE49-F238E27FC236}">
                <a16:creationId xmlns:a16="http://schemas.microsoft.com/office/drawing/2014/main" id="{49024D08-5213-4054-BB39-AB8A4C25272C}"/>
              </a:ext>
            </a:extLst>
          </p:cNvPr>
          <p:cNvSpPr txBox="1"/>
          <p:nvPr/>
        </p:nvSpPr>
        <p:spPr>
          <a:xfrm>
            <a:off x="1068851" y="1525691"/>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12" name="7 Imagen" descr="LOGOCONIletrasnegrasa.png">
            <a:extLst>
              <a:ext uri="{FF2B5EF4-FFF2-40B4-BE49-F238E27FC236}">
                <a16:creationId xmlns:a16="http://schemas.microsoft.com/office/drawing/2014/main" id="{D4C2C77D-D580-4D05-930F-B179D1F53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4" descr="ANLIS">
            <a:extLst>
              <a:ext uri="{FF2B5EF4-FFF2-40B4-BE49-F238E27FC236}">
                <a16:creationId xmlns:a16="http://schemas.microsoft.com/office/drawing/2014/main" id="{4C2C464D-61EE-43C7-B00F-D653796B2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3">
            <a:extLst>
              <a:ext uri="{FF2B5EF4-FFF2-40B4-BE49-F238E27FC236}">
                <a16:creationId xmlns:a16="http://schemas.microsoft.com/office/drawing/2014/main" id="{0F63CD57-9D1A-4BC4-9FB3-CE2A0B1F405B}"/>
              </a:ext>
            </a:extLst>
          </p:cNvPr>
          <p:cNvSpPr txBox="1"/>
          <p:nvPr/>
        </p:nvSpPr>
        <p:spPr>
          <a:xfrm>
            <a:off x="1314252" y="2831929"/>
            <a:ext cx="7848872" cy="1886286"/>
          </a:xfrm>
          <a:prstGeom prst="rect">
            <a:avLst/>
          </a:prstGeom>
          <a:noFill/>
        </p:spPr>
        <p:txBody>
          <a:bodyPr wrap="square" rtlCol="0">
            <a:spAutoFit/>
          </a:bodyPr>
          <a:lstStyle/>
          <a:p>
            <a:pPr algn="ctr"/>
            <a:r>
              <a:rPr lang="es-AR" sz="3886" dirty="0">
                <a:latin typeface="Impact" panose="020B0806030902050204" pitchFamily="34" charset="0"/>
              </a:rPr>
              <a:t>Análisis de situación y resultados de la vacunación al ingreso escolar: Entre Ríos</a:t>
            </a:r>
          </a:p>
        </p:txBody>
      </p:sp>
    </p:spTree>
    <p:extLst>
      <p:ext uri="{BB962C8B-B14F-4D97-AF65-F5344CB8AC3E}">
        <p14:creationId xmlns:p14="http://schemas.microsoft.com/office/powerpoint/2010/main" val="269784292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868546-EF28-4CE8-AE65-37AB211B4464}"/>
              </a:ext>
            </a:extLst>
          </p:cNvPr>
          <p:cNvSpPr>
            <a:spLocks noGrp="1"/>
          </p:cNvSpPr>
          <p:nvPr>
            <p:ph idx="1"/>
          </p:nvPr>
        </p:nvSpPr>
        <p:spPr>
          <a:xfrm>
            <a:off x="534987" y="1476375"/>
            <a:ext cx="9623425" cy="5256584"/>
          </a:xfrm>
        </p:spPr>
        <p:txBody>
          <a:bodyPr/>
          <a:lstStyle/>
          <a:p>
            <a:r>
              <a:rPr lang="es-AR" sz="1800" dirty="0"/>
              <a:t>El Ministerio de Educación tiene 20.990 registros de escolares que ingresaron en 2017.</a:t>
            </a:r>
          </a:p>
          <a:p>
            <a:endParaRPr lang="es-AR" sz="1800" dirty="0"/>
          </a:p>
          <a:p>
            <a:r>
              <a:rPr lang="es-AR" sz="1800" dirty="0"/>
              <a:t>Del total de 20.990 escolares ingresados en 2017, se logró identificar en el Registro Nominalizado de Inmunizaciones </a:t>
            </a:r>
            <a:r>
              <a:rPr lang="es-AR" sz="1800" dirty="0" err="1"/>
              <a:t>NomiVac</a:t>
            </a:r>
            <a:r>
              <a:rPr lang="es-AR" sz="1800" dirty="0"/>
              <a:t> a 8.996 escolares que recibieron por lo menos una vacuna, lo cual representa menos de la mitad, es decir, 42,86% del total.</a:t>
            </a:r>
          </a:p>
          <a:p>
            <a:endParaRPr lang="es-AR" sz="1800" dirty="0"/>
          </a:p>
          <a:p>
            <a:r>
              <a:rPr lang="es-AR" sz="1800" dirty="0"/>
              <a:t>Los no identificados pueden deberse a múltiples razones, incluyendo, en primer término, diferencias en los números de documento, que fue la variable que, en ambas bases, se utilizó para el cruce de las bases de datos.</a:t>
            </a:r>
          </a:p>
          <a:p>
            <a:endParaRPr lang="es-AR" sz="1800" dirty="0"/>
          </a:p>
          <a:p>
            <a:r>
              <a:rPr lang="es-AR" sz="1800" dirty="0"/>
              <a:t>Del total de 8.996 escolares que sí se encontraron en ambas bases de datos, 6.330 tienen registrado en </a:t>
            </a:r>
            <a:r>
              <a:rPr lang="es-AR" sz="1800" dirty="0" err="1"/>
              <a:t>NomiVac</a:t>
            </a:r>
            <a:r>
              <a:rPr lang="es-AR" sz="1800" dirty="0"/>
              <a:t> la aplicación de las tres vacunas, lo que representa una cobertura de vacunación completa al ingreso escolar de 70,36%.</a:t>
            </a:r>
          </a:p>
          <a:p>
            <a:endParaRPr lang="es-AR" sz="1800" dirty="0"/>
          </a:p>
          <a:p>
            <a:r>
              <a:rPr lang="es-AR" sz="1800" dirty="0"/>
              <a:t>Analizando cada una de las tres vacunas individualmente, del total de 8.996, hay registro de aplicación de OPV para 8.277 (92,01%), de triple bacteriana para 8.050 (89,48%) y de triple viral para 8.141 (90,50%).</a:t>
            </a:r>
          </a:p>
        </p:txBody>
      </p:sp>
      <p:sp>
        <p:nvSpPr>
          <p:cNvPr id="6" name="CuadroTexto 3">
            <a:extLst>
              <a:ext uri="{FF2B5EF4-FFF2-40B4-BE49-F238E27FC236}">
                <a16:creationId xmlns:a16="http://schemas.microsoft.com/office/drawing/2014/main" id="{4DFF702D-F8C4-44BE-9AF6-C12FA7974C70}"/>
              </a:ext>
            </a:extLst>
          </p:cNvPr>
          <p:cNvSpPr txBox="1"/>
          <p:nvPr/>
        </p:nvSpPr>
        <p:spPr>
          <a:xfrm>
            <a:off x="378148" y="180231"/>
            <a:ext cx="9937104" cy="1077218"/>
          </a:xfrm>
          <a:prstGeom prst="rect">
            <a:avLst/>
          </a:prstGeom>
          <a:noFill/>
        </p:spPr>
        <p:txBody>
          <a:bodyPr wrap="square" rtlCol="0">
            <a:spAutoFit/>
          </a:bodyPr>
          <a:lstStyle/>
          <a:p>
            <a:pPr algn="ctr"/>
            <a:r>
              <a:rPr lang="es-AR" sz="3200" dirty="0">
                <a:latin typeface="Impact" panose="020B0806030902050204" pitchFamily="34" charset="0"/>
              </a:rPr>
              <a:t>Análisis de situación y resultados de la vacunación al ingreso escolar: Entre Ríos</a:t>
            </a:r>
          </a:p>
        </p:txBody>
      </p:sp>
    </p:spTree>
    <p:extLst>
      <p:ext uri="{BB962C8B-B14F-4D97-AF65-F5344CB8AC3E}">
        <p14:creationId xmlns:p14="http://schemas.microsoft.com/office/powerpoint/2010/main" val="405886967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F172DC-7C3A-47E3-B918-DA47D8CE5665}"/>
              </a:ext>
            </a:extLst>
          </p:cNvPr>
          <p:cNvPicPr>
            <a:picLocks noChangeAspect="1"/>
          </p:cNvPicPr>
          <p:nvPr/>
        </p:nvPicPr>
        <p:blipFill>
          <a:blip r:embed="rId2"/>
          <a:stretch>
            <a:fillRect/>
          </a:stretch>
        </p:blipFill>
        <p:spPr>
          <a:xfrm>
            <a:off x="411481" y="324247"/>
            <a:ext cx="9870438" cy="6451015"/>
          </a:xfrm>
          <a:prstGeom prst="rect">
            <a:avLst/>
          </a:prstGeom>
        </p:spPr>
      </p:pic>
    </p:spTree>
    <p:extLst>
      <p:ext uri="{BB962C8B-B14F-4D97-AF65-F5344CB8AC3E}">
        <p14:creationId xmlns:p14="http://schemas.microsoft.com/office/powerpoint/2010/main" val="281272187"/>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A390C5C7-BB23-446C-A601-866492D60BB6}"/>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5F766F-FD8A-4C19-BC3B-4F242A344229}"/>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
        <p:nvSpPr>
          <p:cNvPr id="13" name="CuadroTexto 3">
            <a:extLst>
              <a:ext uri="{FF2B5EF4-FFF2-40B4-BE49-F238E27FC236}">
                <a16:creationId xmlns:a16="http://schemas.microsoft.com/office/drawing/2014/main" id="{998DC800-BAFF-45E5-B425-29BC4DD81159}"/>
              </a:ext>
            </a:extLst>
          </p:cNvPr>
          <p:cNvSpPr txBox="1"/>
          <p:nvPr/>
        </p:nvSpPr>
        <p:spPr>
          <a:xfrm>
            <a:off x="412084" y="899667"/>
            <a:ext cx="9825802" cy="491032"/>
          </a:xfrm>
          <a:prstGeom prst="rect">
            <a:avLst/>
          </a:prstGeom>
          <a:noFill/>
        </p:spPr>
        <p:txBody>
          <a:bodyPr wrap="square" rtlCol="0">
            <a:spAutoFit/>
          </a:bodyPr>
          <a:lstStyle/>
          <a:p>
            <a:pPr algn="ctr"/>
            <a:r>
              <a:rPr lang="es-AR" sz="2591" dirty="0">
                <a:latin typeface="Impact" panose="020B0806030902050204" pitchFamily="34" charset="0"/>
              </a:rPr>
              <a:t>1er Encuentro Provincial de Inmunizadores 2017</a:t>
            </a:r>
          </a:p>
        </p:txBody>
      </p:sp>
      <p:sp>
        <p:nvSpPr>
          <p:cNvPr id="16" name="CuadroTexto 3">
            <a:extLst>
              <a:ext uri="{FF2B5EF4-FFF2-40B4-BE49-F238E27FC236}">
                <a16:creationId xmlns:a16="http://schemas.microsoft.com/office/drawing/2014/main" id="{49024D08-5213-4054-BB39-AB8A4C25272C}"/>
              </a:ext>
            </a:extLst>
          </p:cNvPr>
          <p:cNvSpPr txBox="1"/>
          <p:nvPr/>
        </p:nvSpPr>
        <p:spPr>
          <a:xfrm>
            <a:off x="1068851" y="1525691"/>
            <a:ext cx="8512265" cy="756874"/>
          </a:xfrm>
          <a:prstGeom prst="rect">
            <a:avLst/>
          </a:prstGeom>
          <a:noFill/>
        </p:spPr>
        <p:txBody>
          <a:bodyPr wrap="square" rtlCol="0">
            <a:spAutoFit/>
          </a:bodyPr>
          <a:lstStyle/>
          <a:p>
            <a:pPr algn="ctr"/>
            <a:r>
              <a:rPr lang="es-AR" sz="2159" dirty="0">
                <a:latin typeface="Impact" panose="020B0806030902050204" pitchFamily="34" charset="0"/>
              </a:rPr>
              <a:t>Mejora de la cobertura y oportunidad de la vacunación mediante el uso de los Registros Nominalizados de Inmunización</a:t>
            </a:r>
          </a:p>
        </p:txBody>
      </p:sp>
      <p:pic>
        <p:nvPicPr>
          <p:cNvPr id="12" name="7 Imagen" descr="LOGOCONIletrasnegrasa.png">
            <a:extLst>
              <a:ext uri="{FF2B5EF4-FFF2-40B4-BE49-F238E27FC236}">
                <a16:creationId xmlns:a16="http://schemas.microsoft.com/office/drawing/2014/main" id="{D4C2C77D-D580-4D05-930F-B179D1F53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4" descr="ANLIS">
            <a:extLst>
              <a:ext uri="{FF2B5EF4-FFF2-40B4-BE49-F238E27FC236}">
                <a16:creationId xmlns:a16="http://schemas.microsoft.com/office/drawing/2014/main" id="{4C2C464D-61EE-43C7-B00F-D653796B2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3">
            <a:extLst>
              <a:ext uri="{FF2B5EF4-FFF2-40B4-BE49-F238E27FC236}">
                <a16:creationId xmlns:a16="http://schemas.microsoft.com/office/drawing/2014/main" id="{A2147487-1C18-42C3-8649-F60F6624F68B}"/>
              </a:ext>
            </a:extLst>
          </p:cNvPr>
          <p:cNvSpPr txBox="1"/>
          <p:nvPr/>
        </p:nvSpPr>
        <p:spPr>
          <a:xfrm>
            <a:off x="1060790" y="3407169"/>
            <a:ext cx="8512265" cy="756810"/>
          </a:xfrm>
          <a:prstGeom prst="rect">
            <a:avLst/>
          </a:prstGeom>
          <a:noFill/>
        </p:spPr>
        <p:txBody>
          <a:bodyPr wrap="square" rtlCol="0">
            <a:spAutoFit/>
          </a:bodyPr>
          <a:lstStyle/>
          <a:p>
            <a:pPr algn="ctr"/>
            <a:r>
              <a:rPr lang="es-AR" sz="4318" dirty="0">
                <a:latin typeface="Impact" panose="020B0806030902050204" pitchFamily="34" charset="0"/>
              </a:rPr>
              <a:t>Conclusiones y perspectivas</a:t>
            </a:r>
          </a:p>
        </p:txBody>
      </p:sp>
    </p:spTree>
    <p:extLst>
      <p:ext uri="{BB962C8B-B14F-4D97-AF65-F5344CB8AC3E}">
        <p14:creationId xmlns:p14="http://schemas.microsoft.com/office/powerpoint/2010/main" val="188990935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995B4F-79FB-4F86-ABEC-64D392CE58C7}"/>
              </a:ext>
            </a:extLst>
          </p:cNvPr>
          <p:cNvSpPr txBox="1"/>
          <p:nvPr/>
        </p:nvSpPr>
        <p:spPr>
          <a:xfrm>
            <a:off x="356181" y="1851272"/>
            <a:ext cx="9984233" cy="4247317"/>
          </a:xfrm>
          <a:prstGeom prst="rect">
            <a:avLst/>
          </a:prstGeom>
          <a:noFill/>
        </p:spPr>
        <p:txBody>
          <a:bodyPr wrap="square" rtlCol="0">
            <a:spAutoFit/>
          </a:bodyPr>
          <a:lstStyle/>
          <a:p>
            <a:pPr marL="308467" indent="-308467">
              <a:buFont typeface="Arial" panose="020B0604020202020204" pitchFamily="34" charset="0"/>
              <a:buChar char="•"/>
            </a:pPr>
            <a:r>
              <a:rPr lang="es-AR" sz="1800" dirty="0"/>
              <a:t>Los registros nominalizados de vacunación disponibles en Argentina permiten:</a:t>
            </a:r>
          </a:p>
          <a:p>
            <a:pPr marL="802015" lvl="1" indent="-308467">
              <a:buFont typeface="Arial" panose="020B0604020202020204" pitchFamily="34" charset="0"/>
              <a:buChar char="•"/>
            </a:pPr>
            <a:r>
              <a:rPr lang="es-AR" sz="1800" dirty="0"/>
              <a:t>Identificar los niños que deben concurrir a vacunarse o los que no concurrieron a hacerlo;</a:t>
            </a:r>
          </a:p>
          <a:p>
            <a:pPr marL="802015" lvl="1" indent="-308467">
              <a:buFont typeface="Arial" panose="020B0604020202020204" pitchFamily="34" charset="0"/>
              <a:buChar char="•"/>
            </a:pPr>
            <a:r>
              <a:rPr lang="es-AR" sz="1800" dirty="0"/>
              <a:t>Ayudar al personal de salud a conocer el estado de vacunación de las personas que atienden;</a:t>
            </a:r>
          </a:p>
          <a:p>
            <a:pPr marL="802015" lvl="1" indent="-308467">
              <a:buFont typeface="Arial" panose="020B0604020202020204" pitchFamily="34" charset="0"/>
              <a:buChar char="•"/>
            </a:pPr>
            <a:r>
              <a:rPr lang="es-AR" sz="1800" dirty="0"/>
              <a:t>Identificar los grupos de población en riesgo para la búsqueda activa y vacunación; y</a:t>
            </a:r>
          </a:p>
          <a:p>
            <a:pPr marL="802015" lvl="1" indent="-308467">
              <a:buFont typeface="Arial" panose="020B0604020202020204" pitchFamily="34" charset="0"/>
              <a:buChar char="•"/>
            </a:pPr>
            <a:r>
              <a:rPr lang="es-AR" sz="1800" dirty="0"/>
              <a:t>Determinar las coberturas de vacunación y evaluar los programas.</a:t>
            </a:r>
          </a:p>
          <a:p>
            <a:pPr marL="308467" indent="-308467">
              <a:buFont typeface="Arial" panose="020B0604020202020204" pitchFamily="34" charset="0"/>
              <a:buChar char="•"/>
            </a:pPr>
            <a:endParaRPr lang="es-AR" sz="1800" dirty="0"/>
          </a:p>
          <a:p>
            <a:pPr marL="308467" indent="-308467">
              <a:buFont typeface="Arial" panose="020B0604020202020204" pitchFamily="34" charset="0"/>
              <a:buChar char="•"/>
            </a:pPr>
            <a:r>
              <a:rPr lang="es-AR" sz="1800" dirty="0"/>
              <a:t>Las bajas coberturas y el retraso en la vacunación pueden reducirse mediante la generación de alertas de vacunación incompleta que faciliten a los equipos de salud la organización del trabajo.</a:t>
            </a:r>
          </a:p>
          <a:p>
            <a:pPr marL="308467" indent="-308467">
              <a:buFont typeface="Arial" panose="020B0604020202020204" pitchFamily="34" charset="0"/>
              <a:buChar char="•"/>
            </a:pPr>
            <a:endParaRPr lang="es-AR" sz="1800" dirty="0"/>
          </a:p>
          <a:p>
            <a:pPr marL="308467" indent="-308467">
              <a:buFont typeface="Arial" panose="020B0604020202020204" pitchFamily="34" charset="0"/>
              <a:buChar char="•"/>
            </a:pPr>
            <a:r>
              <a:rPr lang="es-AR" sz="1800" dirty="0"/>
              <a:t>La aplicación de los sistemas nominalizados para la evaluación de cobertura y oportunidad, y la organización de actividades de búsqueda activa precoces resultan en un impacto rápido e importante en las coberturas y en la oportunidad de la vacunación.</a:t>
            </a:r>
          </a:p>
        </p:txBody>
      </p:sp>
      <p:cxnSp>
        <p:nvCxnSpPr>
          <p:cNvPr id="13" name="Straight Connector 12">
            <a:extLst>
              <a:ext uri="{FF2B5EF4-FFF2-40B4-BE49-F238E27FC236}">
                <a16:creationId xmlns:a16="http://schemas.microsoft.com/office/drawing/2014/main" id="{FB79713B-1CB2-4A40-A66B-646F6282B9E4}"/>
              </a:ext>
            </a:extLst>
          </p:cNvPr>
          <p:cNvCxnSpPr/>
          <p:nvPr/>
        </p:nvCxnSpPr>
        <p:spPr>
          <a:xfrm>
            <a:off x="412084" y="529485"/>
            <a:ext cx="6708332" cy="0"/>
          </a:xfrm>
          <a:prstGeom prst="line">
            <a:avLst/>
          </a:prstGeom>
          <a:ln w="158750" cmpd="tri"/>
        </p:spPr>
        <p:style>
          <a:lnRef idx="1">
            <a:schemeClr val="accent1"/>
          </a:lnRef>
          <a:fillRef idx="0">
            <a:schemeClr val="accent1"/>
          </a:fillRef>
          <a:effectRef idx="0">
            <a:schemeClr val="accent1"/>
          </a:effectRef>
          <a:fontRef idx="minor">
            <a:schemeClr val="tx1"/>
          </a:fontRef>
        </p:style>
      </p:cxnSp>
      <p:sp>
        <p:nvSpPr>
          <p:cNvPr id="15" name="CuadroTexto 3">
            <a:extLst>
              <a:ext uri="{FF2B5EF4-FFF2-40B4-BE49-F238E27FC236}">
                <a16:creationId xmlns:a16="http://schemas.microsoft.com/office/drawing/2014/main" id="{3966EDBE-9EC9-466C-A458-47600E67E30F}"/>
              </a:ext>
            </a:extLst>
          </p:cNvPr>
          <p:cNvSpPr txBox="1"/>
          <p:nvPr/>
        </p:nvSpPr>
        <p:spPr>
          <a:xfrm>
            <a:off x="1021734" y="808302"/>
            <a:ext cx="8512265" cy="756810"/>
          </a:xfrm>
          <a:prstGeom prst="rect">
            <a:avLst/>
          </a:prstGeom>
          <a:noFill/>
        </p:spPr>
        <p:txBody>
          <a:bodyPr wrap="square" rtlCol="0">
            <a:spAutoFit/>
          </a:bodyPr>
          <a:lstStyle/>
          <a:p>
            <a:pPr algn="ctr"/>
            <a:r>
              <a:rPr lang="es-AR" sz="4318" dirty="0">
                <a:latin typeface="Impact" panose="020B0806030902050204" pitchFamily="34" charset="0"/>
              </a:rPr>
              <a:t>Conclusiones y perspectivas</a:t>
            </a:r>
          </a:p>
        </p:txBody>
      </p:sp>
      <p:sp>
        <p:nvSpPr>
          <p:cNvPr id="11" name="TextBox 10">
            <a:extLst>
              <a:ext uri="{FF2B5EF4-FFF2-40B4-BE49-F238E27FC236}">
                <a16:creationId xmlns:a16="http://schemas.microsoft.com/office/drawing/2014/main" id="{1CAA7C83-B145-4E8C-9028-E67FF754A38B}"/>
              </a:ext>
            </a:extLst>
          </p:cNvPr>
          <p:cNvSpPr txBox="1"/>
          <p:nvPr/>
        </p:nvSpPr>
        <p:spPr>
          <a:xfrm>
            <a:off x="7359997" y="222819"/>
            <a:ext cx="3095417" cy="557332"/>
          </a:xfrm>
          <a:prstGeom prst="rect">
            <a:avLst/>
          </a:prstGeom>
          <a:noFill/>
        </p:spPr>
        <p:txBody>
          <a:bodyPr wrap="square" rtlCol="0">
            <a:spAutoFit/>
          </a:bodyPr>
          <a:lstStyle/>
          <a:p>
            <a:pPr algn="ctr"/>
            <a:r>
              <a:rPr lang="es-AR" sz="1511" b="1" i="1" dirty="0"/>
              <a:t>Paraná, Entre Ríos,</a:t>
            </a:r>
          </a:p>
          <a:p>
            <a:pPr algn="ctr"/>
            <a:r>
              <a:rPr lang="es-AR" sz="1511" b="1" i="1" dirty="0"/>
              <a:t>24 de noviembre de 2017</a:t>
            </a:r>
          </a:p>
        </p:txBody>
      </p:sp>
    </p:spTree>
    <p:extLst>
      <p:ext uri="{BB962C8B-B14F-4D97-AF65-F5344CB8AC3E}">
        <p14:creationId xmlns:p14="http://schemas.microsoft.com/office/powerpoint/2010/main" val="179433097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583758" y="99492"/>
            <a:ext cx="9605486" cy="1022331"/>
          </a:xfrm>
          <a:prstGeom prst="rect">
            <a:avLst/>
          </a:prstGeom>
          <a:solidFill>
            <a:schemeClr val="bg1"/>
          </a:solidFill>
        </p:spPr>
        <p:txBody>
          <a:bodyPr wrap="square" rtlCol="0">
            <a:spAutoFit/>
          </a:bodyPr>
          <a:lstStyle/>
          <a:p>
            <a:pPr algn="ctr"/>
            <a:r>
              <a:rPr lang="es-AR" sz="1511" b="1" dirty="0"/>
              <a:t>Vacunación oportuna* con tercera dosis de vacuna quíntuple en nacidos residentes en la ciudad de Villa María, por mes de nacimiento. Número y porcentaje de vacunación oportuna, comparación entre 2015 y 2016 entre vacunados en los servicios de la Secretaría de Salud  y de servicios de vacunación privados. Villa María, Córdoba, Argentina, 1 de junio de 2017</a:t>
            </a:r>
          </a:p>
        </p:txBody>
      </p:sp>
      <p:grpSp>
        <p:nvGrpSpPr>
          <p:cNvPr id="2" name="Group 1">
            <a:extLst>
              <a:ext uri="{FF2B5EF4-FFF2-40B4-BE49-F238E27FC236}">
                <a16:creationId xmlns:a16="http://schemas.microsoft.com/office/drawing/2014/main" id="{CEE6665B-5E85-415C-9145-45A318660DB5}"/>
              </a:ext>
            </a:extLst>
          </p:cNvPr>
          <p:cNvGrpSpPr>
            <a:grpSpLocks noChangeAspect="1"/>
          </p:cNvGrpSpPr>
          <p:nvPr/>
        </p:nvGrpSpPr>
        <p:grpSpPr>
          <a:xfrm>
            <a:off x="583758" y="1260351"/>
            <a:ext cx="9115977" cy="5508000"/>
            <a:chOff x="145689" y="1239550"/>
            <a:chExt cx="10268791" cy="6204541"/>
          </a:xfrm>
        </p:grpSpPr>
        <p:pic>
          <p:nvPicPr>
            <p:cNvPr id="4" name="Imagen 3"/>
            <p:cNvPicPr>
              <a:picLocks noChangeAspect="1"/>
            </p:cNvPicPr>
            <p:nvPr/>
          </p:nvPicPr>
          <p:blipFill rotWithShape="1">
            <a:blip r:embed="rId2"/>
            <a:srcRect l="3058" t="4031" r="33825"/>
            <a:stretch/>
          </p:blipFill>
          <p:spPr>
            <a:xfrm>
              <a:off x="145689" y="1649911"/>
              <a:ext cx="5003842" cy="4974277"/>
            </a:xfrm>
            <a:prstGeom prst="rect">
              <a:avLst/>
            </a:prstGeom>
          </p:spPr>
        </p:pic>
        <p:pic>
          <p:nvPicPr>
            <p:cNvPr id="5" name="Imagen 4"/>
            <p:cNvPicPr>
              <a:picLocks noChangeAspect="1"/>
            </p:cNvPicPr>
            <p:nvPr/>
          </p:nvPicPr>
          <p:blipFill rotWithShape="1">
            <a:blip r:embed="rId3"/>
            <a:srcRect l="1686" t="2093" r="32137" b="1529"/>
            <a:stretch/>
          </p:blipFill>
          <p:spPr>
            <a:xfrm>
              <a:off x="5149531" y="1649911"/>
              <a:ext cx="5224242" cy="5062781"/>
            </a:xfrm>
            <a:prstGeom prst="rect">
              <a:avLst/>
            </a:prstGeom>
          </p:spPr>
        </p:pic>
        <p:sp>
          <p:nvSpPr>
            <p:cNvPr id="8" name="CuadroTexto 7"/>
            <p:cNvSpPr txBox="1"/>
            <p:nvPr/>
          </p:nvSpPr>
          <p:spPr>
            <a:xfrm>
              <a:off x="955241" y="1239550"/>
              <a:ext cx="3852807" cy="346698"/>
            </a:xfrm>
            <a:prstGeom prst="rect">
              <a:avLst/>
            </a:prstGeom>
            <a:noFill/>
          </p:spPr>
          <p:txBody>
            <a:bodyPr wrap="square" rtlCol="0">
              <a:spAutoFit/>
            </a:bodyPr>
            <a:lstStyle/>
            <a:p>
              <a:pPr algn="ctr"/>
              <a:r>
                <a:rPr lang="es-AR" sz="1400" b="1" dirty="0"/>
                <a:t>Servicios de la Secretaría de Salud</a:t>
              </a:r>
            </a:p>
          </p:txBody>
        </p:sp>
        <p:sp>
          <p:nvSpPr>
            <p:cNvPr id="9" name="CuadroTexto 8"/>
            <p:cNvSpPr txBox="1"/>
            <p:nvPr/>
          </p:nvSpPr>
          <p:spPr>
            <a:xfrm>
              <a:off x="6125081" y="1239550"/>
              <a:ext cx="3852807" cy="346698"/>
            </a:xfrm>
            <a:prstGeom prst="rect">
              <a:avLst/>
            </a:prstGeom>
            <a:noFill/>
          </p:spPr>
          <p:txBody>
            <a:bodyPr wrap="square" rtlCol="0">
              <a:spAutoFit/>
            </a:bodyPr>
            <a:lstStyle/>
            <a:p>
              <a:pPr algn="ctr"/>
              <a:r>
                <a:rPr lang="es-AR" sz="1400" b="1" dirty="0"/>
                <a:t>Servicios de Vacunación Privados</a:t>
              </a:r>
            </a:p>
          </p:txBody>
        </p:sp>
        <p:sp>
          <p:nvSpPr>
            <p:cNvPr id="10" name="CuadroTexto 1">
              <a:extLst/>
            </p:cNvPr>
            <p:cNvSpPr txBox="1"/>
            <p:nvPr/>
          </p:nvSpPr>
          <p:spPr>
            <a:xfrm>
              <a:off x="358523" y="6970350"/>
              <a:ext cx="10055957" cy="473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187" dirty="0"/>
                <a:t>Fuente: Elaborado por el Observatorio de Salud de la Secretaría de Salud de Villa María, con base en datos del Sistema Integral para la Gestión de Información de Salud (SIGIPSA) de la provincia de Córdoba. Municipalidad de Villa María, Córdoba, Argentina, 1 de junio de 2017.</a:t>
              </a:r>
            </a:p>
          </p:txBody>
        </p:sp>
        <p:sp>
          <p:nvSpPr>
            <p:cNvPr id="11" name="CuadroTexto 1">
              <a:extLst/>
            </p:cNvPr>
            <p:cNvSpPr txBox="1"/>
            <p:nvPr/>
          </p:nvSpPr>
          <p:spPr>
            <a:xfrm>
              <a:off x="358523" y="6734896"/>
              <a:ext cx="10055957" cy="3184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187" dirty="0"/>
                <a:t>* Dentro de los 14 días posteriores a la fecha indicada de vacunación. </a:t>
              </a:r>
            </a:p>
          </p:txBody>
        </p:sp>
      </p:grpSp>
    </p:spTree>
    <p:extLst>
      <p:ext uri="{BB962C8B-B14F-4D97-AF65-F5344CB8AC3E}">
        <p14:creationId xmlns:p14="http://schemas.microsoft.com/office/powerpoint/2010/main" val="134545954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7D921990-7D28-4DB4-96A6-5E8D9355712A}"/>
              </a:ext>
            </a:extLst>
          </p:cNvPr>
          <p:cNvSpPr>
            <a:spLocks noChangeArrowheads="1"/>
          </p:cNvSpPr>
          <p:nvPr/>
        </p:nvSpPr>
        <p:spPr bwMode="auto">
          <a:xfrm>
            <a:off x="720725" y="252239"/>
            <a:ext cx="9251950" cy="121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2400" b="1" dirty="0">
                <a:cs typeface="Times New Roman" panose="02020603050405020304" pitchFamily="18" charset="0"/>
              </a:rPr>
              <a:t>1er Encuentro Provincial de Inmunizadores 2017</a:t>
            </a:r>
          </a:p>
          <a:p>
            <a:pPr algn="ctr" eaLnBrk="1" hangingPunct="1">
              <a:spcBef>
                <a:spcPct val="0"/>
              </a:spcBef>
              <a:buFontTx/>
              <a:buNone/>
            </a:pPr>
            <a:r>
              <a:rPr lang="es-AR" altLang="es-AR" sz="2400" b="1" dirty="0">
                <a:cs typeface="Times New Roman" panose="02020603050405020304" pitchFamily="18" charset="0"/>
              </a:rPr>
              <a:t>Centro de Convenciones de Paraná, Entre Ríos</a:t>
            </a:r>
          </a:p>
          <a:p>
            <a:pPr algn="ctr" eaLnBrk="1" hangingPunct="1">
              <a:spcBef>
                <a:spcPct val="0"/>
              </a:spcBef>
              <a:buFontTx/>
              <a:buNone/>
            </a:pPr>
            <a:r>
              <a:rPr lang="es-AR" altLang="es-AR" sz="2400" b="1" dirty="0">
                <a:cs typeface="Times New Roman" panose="02020603050405020304" pitchFamily="18" charset="0"/>
              </a:rPr>
              <a:t>23 y 24 de Noviembre de 2017</a:t>
            </a:r>
          </a:p>
        </p:txBody>
      </p:sp>
      <p:pic>
        <p:nvPicPr>
          <p:cNvPr id="3075" name="7 Imagen" descr="LOGOCONIletrasnegrasa.png">
            <a:extLst>
              <a:ext uri="{FF2B5EF4-FFF2-40B4-BE49-F238E27FC236}">
                <a16:creationId xmlns:a16="http://schemas.microsoft.com/office/drawing/2014/main" id="{6530D2B2-FE4C-4CBC-9D1E-3F0912778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4" descr="ANLIS">
            <a:extLst>
              <a:ext uri="{FF2B5EF4-FFF2-40B4-BE49-F238E27FC236}">
                <a16:creationId xmlns:a16="http://schemas.microsoft.com/office/drawing/2014/main" id="{9C6EFEC6-2C70-4193-8E77-F665E9B8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B33440F-B6F6-4476-834E-B9C36C4F90C3}"/>
              </a:ext>
            </a:extLst>
          </p:cNvPr>
          <p:cNvSpPr txBox="1"/>
          <p:nvPr/>
        </p:nvSpPr>
        <p:spPr>
          <a:xfrm>
            <a:off x="6426820" y="5357039"/>
            <a:ext cx="3816424" cy="1661993"/>
          </a:xfrm>
          <a:prstGeom prst="rect">
            <a:avLst/>
          </a:prstGeom>
          <a:noFill/>
        </p:spPr>
        <p:txBody>
          <a:bodyPr wrap="square" rtlCol="0">
            <a:spAutoFit/>
          </a:bodyPr>
          <a:lstStyle/>
          <a:p>
            <a:pPr algn="ctr"/>
            <a:r>
              <a:rPr lang="en-US" sz="1400" dirty="0">
                <a:solidFill>
                  <a:schemeClr val="tx2">
                    <a:lumMod val="75000"/>
                  </a:schemeClr>
                </a:solidFill>
              </a:rPr>
              <a:t>Juan Carlos Bossio</a:t>
            </a:r>
          </a:p>
          <a:p>
            <a:pPr algn="ctr"/>
            <a:r>
              <a:rPr lang="en-US" sz="1400" b="1" dirty="0">
                <a:solidFill>
                  <a:schemeClr val="tx2">
                    <a:lumMod val="75000"/>
                  </a:schemeClr>
                </a:solidFill>
                <a:hlinkClick r:id="rId4"/>
              </a:rPr>
              <a:t>jcbossio@arnet.com.ar</a:t>
            </a:r>
            <a:r>
              <a:rPr lang="en-US" sz="1400" b="1" dirty="0">
                <a:solidFill>
                  <a:schemeClr val="tx2">
                    <a:lumMod val="75000"/>
                  </a:schemeClr>
                </a:solidFill>
              </a:rPr>
              <a:t>; </a:t>
            </a:r>
            <a:r>
              <a:rPr lang="en-US" sz="1400" b="1" dirty="0">
                <a:solidFill>
                  <a:schemeClr val="tx2">
                    <a:lumMod val="75000"/>
                  </a:schemeClr>
                </a:solidFill>
                <a:hlinkClick r:id="rId5"/>
              </a:rPr>
              <a:t>jcbossio29@gmail.com</a:t>
            </a:r>
            <a:endParaRPr lang="en-US" sz="1400" b="1" dirty="0">
              <a:solidFill>
                <a:schemeClr val="tx2">
                  <a:lumMod val="75000"/>
                </a:schemeClr>
              </a:solidFill>
            </a:endParaRPr>
          </a:p>
          <a:p>
            <a:pPr algn="ctr"/>
            <a:r>
              <a:rPr lang="en-US" sz="1200" dirty="0">
                <a:solidFill>
                  <a:schemeClr val="tx2">
                    <a:lumMod val="75000"/>
                  </a:schemeClr>
                </a:solidFill>
              </a:rPr>
              <a:t>Departamento </a:t>
            </a:r>
            <a:r>
              <a:rPr lang="en-US" sz="1200" dirty="0" err="1">
                <a:solidFill>
                  <a:schemeClr val="tx2">
                    <a:lumMod val="75000"/>
                  </a:schemeClr>
                </a:solidFill>
              </a:rPr>
              <a:t>Programas</a:t>
            </a:r>
            <a:r>
              <a:rPr lang="en-US" sz="1200" dirty="0">
                <a:solidFill>
                  <a:schemeClr val="tx2">
                    <a:lumMod val="75000"/>
                  </a:schemeClr>
                </a:solidFill>
              </a:rPr>
              <a:t> de Salud</a:t>
            </a:r>
          </a:p>
          <a:p>
            <a:pPr algn="ctr"/>
            <a:r>
              <a:rPr lang="en-US" sz="1200" dirty="0">
                <a:solidFill>
                  <a:schemeClr val="tx2">
                    <a:lumMod val="75000"/>
                  </a:schemeClr>
                </a:solidFill>
              </a:rPr>
              <a:t>Instituto Nacional de </a:t>
            </a:r>
            <a:r>
              <a:rPr lang="en-US" sz="1200" dirty="0" err="1">
                <a:solidFill>
                  <a:schemeClr val="tx2">
                    <a:lumMod val="75000"/>
                  </a:schemeClr>
                </a:solidFill>
              </a:rPr>
              <a:t>Enfermedades</a:t>
            </a:r>
            <a:r>
              <a:rPr lang="en-US" sz="1200" dirty="0">
                <a:solidFill>
                  <a:schemeClr val="tx2">
                    <a:lumMod val="75000"/>
                  </a:schemeClr>
                </a:solidFill>
              </a:rPr>
              <a:t> </a:t>
            </a:r>
            <a:r>
              <a:rPr lang="en-US" sz="1200" dirty="0" err="1">
                <a:solidFill>
                  <a:schemeClr val="tx2">
                    <a:lumMod val="75000"/>
                  </a:schemeClr>
                </a:solidFill>
              </a:rPr>
              <a:t>Respiratorias</a:t>
            </a:r>
            <a:r>
              <a:rPr lang="en-US" sz="1200" dirty="0">
                <a:solidFill>
                  <a:schemeClr val="tx2">
                    <a:lumMod val="75000"/>
                  </a:schemeClr>
                </a:solidFill>
              </a:rPr>
              <a:t> (INER) “Emilio Coni”</a:t>
            </a:r>
          </a:p>
          <a:p>
            <a:pPr algn="ctr"/>
            <a:r>
              <a:rPr lang="en-US" sz="1200" dirty="0" err="1">
                <a:solidFill>
                  <a:schemeClr val="tx2">
                    <a:lumMod val="75000"/>
                  </a:schemeClr>
                </a:solidFill>
              </a:rPr>
              <a:t>Administración</a:t>
            </a:r>
            <a:r>
              <a:rPr lang="en-US" sz="1200" dirty="0">
                <a:solidFill>
                  <a:schemeClr val="tx2">
                    <a:lumMod val="75000"/>
                  </a:schemeClr>
                </a:solidFill>
              </a:rPr>
              <a:t> Nacional de </a:t>
            </a:r>
            <a:r>
              <a:rPr lang="en-US" sz="1200" dirty="0" err="1">
                <a:solidFill>
                  <a:schemeClr val="tx2">
                    <a:lumMod val="75000"/>
                  </a:schemeClr>
                </a:solidFill>
              </a:rPr>
              <a:t>Laboratorios</a:t>
            </a:r>
            <a:r>
              <a:rPr lang="en-US" sz="1200" dirty="0">
                <a:solidFill>
                  <a:schemeClr val="tx2">
                    <a:lumMod val="75000"/>
                  </a:schemeClr>
                </a:solidFill>
              </a:rPr>
              <a:t> e </a:t>
            </a:r>
            <a:r>
              <a:rPr lang="en-US" sz="1200" dirty="0" err="1">
                <a:solidFill>
                  <a:schemeClr val="tx2">
                    <a:lumMod val="75000"/>
                  </a:schemeClr>
                </a:solidFill>
              </a:rPr>
              <a:t>Institutos</a:t>
            </a:r>
            <a:r>
              <a:rPr lang="en-US" sz="1200" dirty="0">
                <a:solidFill>
                  <a:schemeClr val="tx2">
                    <a:lumMod val="75000"/>
                  </a:schemeClr>
                </a:solidFill>
              </a:rPr>
              <a:t> de Salud (ANLIS) “Carlos G. </a:t>
            </a:r>
            <a:r>
              <a:rPr lang="en-US" sz="1200" dirty="0" err="1">
                <a:solidFill>
                  <a:schemeClr val="tx2">
                    <a:lumMod val="75000"/>
                  </a:schemeClr>
                </a:solidFill>
              </a:rPr>
              <a:t>Malbrán</a:t>
            </a:r>
            <a:r>
              <a:rPr lang="en-US" sz="1200" dirty="0">
                <a:solidFill>
                  <a:schemeClr val="tx2">
                    <a:lumMod val="75000"/>
                  </a:schemeClr>
                </a:solidFill>
              </a:rPr>
              <a:t>”</a:t>
            </a:r>
            <a:endParaRPr lang="es-AR" sz="1200" dirty="0">
              <a:solidFill>
                <a:schemeClr val="tx2">
                  <a:lumMod val="75000"/>
                </a:schemeClr>
              </a:solidFill>
            </a:endParaRPr>
          </a:p>
        </p:txBody>
      </p:sp>
      <p:sp>
        <p:nvSpPr>
          <p:cNvPr id="7" name="CuadroTexto 3">
            <a:extLst>
              <a:ext uri="{FF2B5EF4-FFF2-40B4-BE49-F238E27FC236}">
                <a16:creationId xmlns:a16="http://schemas.microsoft.com/office/drawing/2014/main" id="{176413B7-1E21-4A56-B21A-C371B5105289}"/>
              </a:ext>
            </a:extLst>
          </p:cNvPr>
          <p:cNvSpPr txBox="1"/>
          <p:nvPr/>
        </p:nvSpPr>
        <p:spPr>
          <a:xfrm>
            <a:off x="1048396" y="2132931"/>
            <a:ext cx="7885471" cy="2554545"/>
          </a:xfrm>
          <a:prstGeom prst="rect">
            <a:avLst/>
          </a:prstGeom>
          <a:noFill/>
        </p:spPr>
        <p:txBody>
          <a:bodyPr wrap="square" rtlCol="0">
            <a:spAutoFit/>
          </a:bodyPr>
          <a:lstStyle/>
          <a:p>
            <a:pPr algn="ctr"/>
            <a:r>
              <a:rPr lang="es-AR" sz="4000" dirty="0">
                <a:latin typeface="Impact" panose="020B0806030902050204" pitchFamily="34" charset="0"/>
              </a:rPr>
              <a:t>Mejora de la cobertura y oportunidad de la vacunación mediante el uso de los Registros Nominalizados de Inmunización</a:t>
            </a:r>
          </a:p>
        </p:txBody>
      </p:sp>
    </p:spTree>
    <p:extLst>
      <p:ext uri="{BB962C8B-B14F-4D97-AF65-F5344CB8AC3E}">
        <p14:creationId xmlns:p14="http://schemas.microsoft.com/office/powerpoint/2010/main" val="4093118036"/>
      </p:ext>
    </p:extLst>
  </p:cSld>
  <p:clrMapOvr>
    <a:masterClrMapping/>
  </p:clrMapOvr>
  <p:transition>
    <p:fade/>
  </p:transition>
</p:sld>
</file>

<file path=ppt/theme/theme1.xml><?xml version="1.0" encoding="utf-8"?>
<a:theme xmlns:a="http://schemas.openxmlformats.org/drawingml/2006/main" name="Diseño predeterminad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s-ES" sz="21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s-ES" sz="21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5948</TotalTime>
  <Words>3496</Words>
  <Application>Microsoft Office PowerPoint</Application>
  <PresentationFormat>Custom</PresentationFormat>
  <Paragraphs>259</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Arial Black</vt:lpstr>
      <vt:lpstr>Impact</vt:lpstr>
      <vt:lpstr>Times New Roman</vt:lpstr>
      <vt:lpstr>Diseño predeterminado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Cobertura de vacunación con vacuna quíntuple pentavalente en nacidos en enero y febrero de 2016 residentes en Gualeguaychú, hasta el 29 de agosto de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seba</dc:creator>
  <cp:lastModifiedBy>Juan Carlos Bossio</cp:lastModifiedBy>
  <cp:revision>83</cp:revision>
  <dcterms:created xsi:type="dcterms:W3CDTF">2016-02-26T15:33:44Z</dcterms:created>
  <dcterms:modified xsi:type="dcterms:W3CDTF">2017-11-24T09:31:17Z</dcterms:modified>
</cp:coreProperties>
</file>