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9" r:id="rId2"/>
    <p:sldId id="293" r:id="rId3"/>
    <p:sldId id="290" r:id="rId4"/>
    <p:sldId id="291" r:id="rId5"/>
    <p:sldId id="292" r:id="rId6"/>
    <p:sldId id="294" r:id="rId7"/>
    <p:sldId id="295" r:id="rId8"/>
    <p:sldId id="297" r:id="rId9"/>
    <p:sldId id="301" r:id="rId10"/>
    <p:sldId id="302" r:id="rId11"/>
    <p:sldId id="304" r:id="rId12"/>
    <p:sldId id="305" r:id="rId13"/>
    <p:sldId id="313" r:id="rId14"/>
    <p:sldId id="306" r:id="rId15"/>
    <p:sldId id="307" r:id="rId16"/>
    <p:sldId id="309" r:id="rId17"/>
    <p:sldId id="308" r:id="rId18"/>
    <p:sldId id="310" r:id="rId19"/>
    <p:sldId id="311" r:id="rId20"/>
    <p:sldId id="312" r:id="rId21"/>
  </p:sldIdLst>
  <p:sldSz cx="10693400" cy="7561263"/>
  <p:notesSz cx="6858000" cy="9144000"/>
  <p:defaultTextStyle>
    <a:defPPr>
      <a:defRPr lang="es-ES"/>
    </a:defPPr>
    <a:lvl1pPr algn="l" rtl="0" eaLnBrk="0" fontAlgn="base" hangingPunct="0">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1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1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1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1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382">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D030"/>
    <a:srgbClr val="D7541F"/>
    <a:srgbClr val="66FF66"/>
    <a:srgbClr val="950D78"/>
    <a:srgbClr val="BB1197"/>
    <a:srgbClr val="E917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368" y="53"/>
      </p:cViewPr>
      <p:guideLst>
        <p:guide orient="horz" pos="2382"/>
        <p:guide pos="336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D0408F8-7179-4982-97A5-E6BFAF8D162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s-ES"/>
          </a:p>
        </p:txBody>
      </p:sp>
      <p:sp>
        <p:nvSpPr>
          <p:cNvPr id="3075" name="Rectangle 3">
            <a:extLst>
              <a:ext uri="{FF2B5EF4-FFF2-40B4-BE49-F238E27FC236}">
                <a16:creationId xmlns:a16="http://schemas.microsoft.com/office/drawing/2014/main" id="{87193821-549D-489E-B158-C999C3FE742E}"/>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s-ES"/>
          </a:p>
        </p:txBody>
      </p:sp>
      <p:sp>
        <p:nvSpPr>
          <p:cNvPr id="2052" name="Rectangle 4">
            <a:extLst>
              <a:ext uri="{FF2B5EF4-FFF2-40B4-BE49-F238E27FC236}">
                <a16:creationId xmlns:a16="http://schemas.microsoft.com/office/drawing/2014/main" id="{EA00CD7F-90C2-4C4D-BD10-D45168D32DF9}"/>
              </a:ext>
            </a:extLst>
          </p:cNvPr>
          <p:cNvSpPr>
            <a:spLocks noRot="1" noChangeArrowheads="1" noTextEdit="1"/>
          </p:cNvSpPr>
          <p:nvPr>
            <p:ph type="sldImg" idx="2"/>
          </p:nvPr>
        </p:nvSpPr>
        <p:spPr bwMode="auto">
          <a:xfrm>
            <a:off x="1004888" y="685800"/>
            <a:ext cx="4848225"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84346172-5A29-42D5-825B-4473BDCB51D0}"/>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3078" name="Rectangle 6">
            <a:extLst>
              <a:ext uri="{FF2B5EF4-FFF2-40B4-BE49-F238E27FC236}">
                <a16:creationId xmlns:a16="http://schemas.microsoft.com/office/drawing/2014/main" id="{E09E448E-9C0D-46EA-83F5-593730209141}"/>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s-ES"/>
          </a:p>
        </p:txBody>
      </p:sp>
      <p:sp>
        <p:nvSpPr>
          <p:cNvPr id="3079" name="Rectangle 7">
            <a:extLst>
              <a:ext uri="{FF2B5EF4-FFF2-40B4-BE49-F238E27FC236}">
                <a16:creationId xmlns:a16="http://schemas.microsoft.com/office/drawing/2014/main" id="{707A79AD-4BFA-436D-B496-205CA5442B08}"/>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19564F32-240C-4F05-9729-56DBC7FFDFE6}" type="slidenum">
              <a:rPr lang="es-ES" altLang="es-AR"/>
              <a:pPr>
                <a:defRPr/>
              </a:pPr>
              <a:t>‹#›</a:t>
            </a:fld>
            <a:endParaRPr lang="es-ES" altLang="es-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801688" y="2349500"/>
            <a:ext cx="9090025" cy="1620838"/>
          </a:xfrm>
        </p:spPr>
        <p:txBody>
          <a:bodyPr/>
          <a:lstStyle/>
          <a:p>
            <a:r>
              <a:rPr lang="es-ES"/>
              <a:t>Haga clic para modificar el estilo de título del patrón</a:t>
            </a:r>
          </a:p>
        </p:txBody>
      </p:sp>
      <p:sp>
        <p:nvSpPr>
          <p:cNvPr id="3" name="2 Subtítulo"/>
          <p:cNvSpPr>
            <a:spLocks noGrp="1"/>
          </p:cNvSpPr>
          <p:nvPr>
            <p:ph type="subTitle" idx="1"/>
          </p:nvPr>
        </p:nvSpPr>
        <p:spPr>
          <a:xfrm>
            <a:off x="1603375" y="4284663"/>
            <a:ext cx="7486650" cy="193198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4">
            <a:extLst>
              <a:ext uri="{FF2B5EF4-FFF2-40B4-BE49-F238E27FC236}">
                <a16:creationId xmlns:a16="http://schemas.microsoft.com/office/drawing/2014/main" id="{3B4E72D9-E637-4C00-A21D-E6BDE5081122}"/>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49C9541E-4BFC-480E-8B83-5326497C4663}"/>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0908DE54-E32C-4C8B-BCC3-AB69610FE158}"/>
              </a:ext>
            </a:extLst>
          </p:cNvPr>
          <p:cNvSpPr>
            <a:spLocks noGrp="1" noChangeArrowheads="1"/>
          </p:cNvSpPr>
          <p:nvPr>
            <p:ph type="sldNum" sz="quarter" idx="12"/>
          </p:nvPr>
        </p:nvSpPr>
        <p:spPr>
          <a:ln/>
        </p:spPr>
        <p:txBody>
          <a:bodyPr/>
          <a:lstStyle>
            <a:lvl1pPr>
              <a:defRPr/>
            </a:lvl1pPr>
          </a:lstStyle>
          <a:p>
            <a:pPr>
              <a:defRPr/>
            </a:pPr>
            <a:fld id="{02C58479-AF6C-4BF8-9014-EE88633C86E7}" type="slidenum">
              <a:rPr lang="es-ES" altLang="es-AR"/>
              <a:pPr>
                <a:defRPr/>
              </a:pPr>
              <a:t>‹#›</a:t>
            </a:fld>
            <a:endParaRPr lang="es-ES" altLang="es-AR"/>
          </a:p>
        </p:txBody>
      </p:sp>
    </p:spTree>
    <p:extLst>
      <p:ext uri="{BB962C8B-B14F-4D97-AF65-F5344CB8AC3E}">
        <p14:creationId xmlns:p14="http://schemas.microsoft.com/office/powerpoint/2010/main" val="284892991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B3C462E0-AE7C-492D-83AF-214C576A2CAF}"/>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FFF07AF3-64F9-4EB2-9F1D-6CF8FCD6883D}"/>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C351F98B-1EB7-47C4-A678-63B9CCDA2DBC}"/>
              </a:ext>
            </a:extLst>
          </p:cNvPr>
          <p:cNvSpPr>
            <a:spLocks noGrp="1" noChangeArrowheads="1"/>
          </p:cNvSpPr>
          <p:nvPr>
            <p:ph type="sldNum" sz="quarter" idx="12"/>
          </p:nvPr>
        </p:nvSpPr>
        <p:spPr>
          <a:ln/>
        </p:spPr>
        <p:txBody>
          <a:bodyPr/>
          <a:lstStyle>
            <a:lvl1pPr>
              <a:defRPr/>
            </a:lvl1pPr>
          </a:lstStyle>
          <a:p>
            <a:pPr>
              <a:defRPr/>
            </a:pPr>
            <a:fld id="{C51ADDF5-57A9-48AA-8883-E2D199C09FC4}" type="slidenum">
              <a:rPr lang="es-ES" altLang="es-AR"/>
              <a:pPr>
                <a:defRPr/>
              </a:pPr>
              <a:t>‹#›</a:t>
            </a:fld>
            <a:endParaRPr lang="es-ES" altLang="es-AR"/>
          </a:p>
        </p:txBody>
      </p:sp>
    </p:spTree>
    <p:extLst>
      <p:ext uri="{BB962C8B-B14F-4D97-AF65-F5344CB8AC3E}">
        <p14:creationId xmlns:p14="http://schemas.microsoft.com/office/powerpoint/2010/main" val="213664233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44550" y="4859338"/>
            <a:ext cx="9090025" cy="15017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844550" y="3205163"/>
            <a:ext cx="9090025"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a:extLst>
              <a:ext uri="{FF2B5EF4-FFF2-40B4-BE49-F238E27FC236}">
                <a16:creationId xmlns:a16="http://schemas.microsoft.com/office/drawing/2014/main" id="{A2B41E1E-0179-4F01-88C5-203347261666}"/>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9D0BC056-5D7E-4E96-B9D9-11A1278DC9F7}"/>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8B5C400D-7F5A-419C-A9EB-D21DE0864B4C}"/>
              </a:ext>
            </a:extLst>
          </p:cNvPr>
          <p:cNvSpPr>
            <a:spLocks noGrp="1" noChangeArrowheads="1"/>
          </p:cNvSpPr>
          <p:nvPr>
            <p:ph type="sldNum" sz="quarter" idx="12"/>
          </p:nvPr>
        </p:nvSpPr>
        <p:spPr>
          <a:ln/>
        </p:spPr>
        <p:txBody>
          <a:bodyPr/>
          <a:lstStyle>
            <a:lvl1pPr>
              <a:defRPr/>
            </a:lvl1pPr>
          </a:lstStyle>
          <a:p>
            <a:pPr>
              <a:defRPr/>
            </a:pPr>
            <a:fld id="{01FAC7B4-4837-44AB-AEB2-FB05F3C48064}" type="slidenum">
              <a:rPr lang="es-ES" altLang="es-AR"/>
              <a:pPr>
                <a:defRPr/>
              </a:pPr>
              <a:t>‹#›</a:t>
            </a:fld>
            <a:endParaRPr lang="es-ES" altLang="es-AR"/>
          </a:p>
        </p:txBody>
      </p:sp>
    </p:spTree>
    <p:extLst>
      <p:ext uri="{BB962C8B-B14F-4D97-AF65-F5344CB8AC3E}">
        <p14:creationId xmlns:p14="http://schemas.microsoft.com/office/powerpoint/2010/main" val="415522007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534988" y="1763713"/>
            <a:ext cx="4735512" cy="4991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5422900" y="1763713"/>
            <a:ext cx="4735513" cy="4991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a:extLst>
              <a:ext uri="{FF2B5EF4-FFF2-40B4-BE49-F238E27FC236}">
                <a16:creationId xmlns:a16="http://schemas.microsoft.com/office/drawing/2014/main" id="{086B7D94-4E5E-4303-8D72-68BD8E95B90C}"/>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5">
            <a:extLst>
              <a:ext uri="{FF2B5EF4-FFF2-40B4-BE49-F238E27FC236}">
                <a16:creationId xmlns:a16="http://schemas.microsoft.com/office/drawing/2014/main" id="{98E4F528-CC6B-4890-A3DE-56130750D0D2}"/>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6">
            <a:extLst>
              <a:ext uri="{FF2B5EF4-FFF2-40B4-BE49-F238E27FC236}">
                <a16:creationId xmlns:a16="http://schemas.microsoft.com/office/drawing/2014/main" id="{69D4B898-29D5-41E8-B23B-2B2D2C6A98BC}"/>
              </a:ext>
            </a:extLst>
          </p:cNvPr>
          <p:cNvSpPr>
            <a:spLocks noGrp="1" noChangeArrowheads="1"/>
          </p:cNvSpPr>
          <p:nvPr>
            <p:ph type="sldNum" sz="quarter" idx="12"/>
          </p:nvPr>
        </p:nvSpPr>
        <p:spPr>
          <a:ln/>
        </p:spPr>
        <p:txBody>
          <a:bodyPr/>
          <a:lstStyle>
            <a:lvl1pPr>
              <a:defRPr/>
            </a:lvl1pPr>
          </a:lstStyle>
          <a:p>
            <a:pPr>
              <a:defRPr/>
            </a:pPr>
            <a:fld id="{3091CA0B-75CF-4E1A-A8A4-CA97F32AF0E8}" type="slidenum">
              <a:rPr lang="es-ES" altLang="es-AR"/>
              <a:pPr>
                <a:defRPr/>
              </a:pPr>
              <a:t>‹#›</a:t>
            </a:fld>
            <a:endParaRPr lang="es-ES" altLang="es-AR"/>
          </a:p>
        </p:txBody>
      </p:sp>
    </p:spTree>
    <p:extLst>
      <p:ext uri="{BB962C8B-B14F-4D97-AF65-F5344CB8AC3E}">
        <p14:creationId xmlns:p14="http://schemas.microsoft.com/office/powerpoint/2010/main" val="319985215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534988" y="1692275"/>
            <a:ext cx="4724400"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534988" y="2397125"/>
            <a:ext cx="4724400"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5432425" y="1692275"/>
            <a:ext cx="472598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5432425" y="2397125"/>
            <a:ext cx="4725988"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a:extLst>
              <a:ext uri="{FF2B5EF4-FFF2-40B4-BE49-F238E27FC236}">
                <a16:creationId xmlns:a16="http://schemas.microsoft.com/office/drawing/2014/main" id="{4371AFC0-55DE-458D-8D49-34EA72DC2B60}"/>
              </a:ext>
            </a:extLst>
          </p:cNvPr>
          <p:cNvSpPr>
            <a:spLocks noGrp="1" noChangeArrowheads="1"/>
          </p:cNvSpPr>
          <p:nvPr>
            <p:ph type="dt" sz="half" idx="10"/>
          </p:nvPr>
        </p:nvSpPr>
        <p:spPr>
          <a:ln/>
        </p:spPr>
        <p:txBody>
          <a:bodyPr/>
          <a:lstStyle>
            <a:lvl1pPr>
              <a:defRPr/>
            </a:lvl1pPr>
          </a:lstStyle>
          <a:p>
            <a:pPr>
              <a:defRPr/>
            </a:pPr>
            <a:endParaRPr lang="es-ES"/>
          </a:p>
        </p:txBody>
      </p:sp>
      <p:sp>
        <p:nvSpPr>
          <p:cNvPr id="8" name="Rectangle 5">
            <a:extLst>
              <a:ext uri="{FF2B5EF4-FFF2-40B4-BE49-F238E27FC236}">
                <a16:creationId xmlns:a16="http://schemas.microsoft.com/office/drawing/2014/main" id="{8B8FA523-DB0A-4199-BB18-5416C6F1CACF}"/>
              </a:ext>
            </a:extLst>
          </p:cNvPr>
          <p:cNvSpPr>
            <a:spLocks noGrp="1" noChangeArrowheads="1"/>
          </p:cNvSpPr>
          <p:nvPr>
            <p:ph type="ftr" sz="quarter" idx="11"/>
          </p:nvPr>
        </p:nvSpPr>
        <p:spPr>
          <a:ln/>
        </p:spPr>
        <p:txBody>
          <a:bodyPr/>
          <a:lstStyle>
            <a:lvl1pPr>
              <a:defRPr/>
            </a:lvl1pPr>
          </a:lstStyle>
          <a:p>
            <a:pPr>
              <a:defRPr/>
            </a:pPr>
            <a:endParaRPr lang="es-ES"/>
          </a:p>
        </p:txBody>
      </p:sp>
      <p:sp>
        <p:nvSpPr>
          <p:cNvPr id="9" name="Rectangle 6">
            <a:extLst>
              <a:ext uri="{FF2B5EF4-FFF2-40B4-BE49-F238E27FC236}">
                <a16:creationId xmlns:a16="http://schemas.microsoft.com/office/drawing/2014/main" id="{900586A2-FF9B-49E3-8E23-3D3D293D805E}"/>
              </a:ext>
            </a:extLst>
          </p:cNvPr>
          <p:cNvSpPr>
            <a:spLocks noGrp="1" noChangeArrowheads="1"/>
          </p:cNvSpPr>
          <p:nvPr>
            <p:ph type="sldNum" sz="quarter" idx="12"/>
          </p:nvPr>
        </p:nvSpPr>
        <p:spPr>
          <a:ln/>
        </p:spPr>
        <p:txBody>
          <a:bodyPr/>
          <a:lstStyle>
            <a:lvl1pPr>
              <a:defRPr/>
            </a:lvl1pPr>
          </a:lstStyle>
          <a:p>
            <a:pPr>
              <a:defRPr/>
            </a:pPr>
            <a:fld id="{80CD1994-687F-4E9A-BB68-A819D94B97FF}" type="slidenum">
              <a:rPr lang="es-ES" altLang="es-AR"/>
              <a:pPr>
                <a:defRPr/>
              </a:pPr>
              <a:t>‹#›</a:t>
            </a:fld>
            <a:endParaRPr lang="es-ES" altLang="es-AR"/>
          </a:p>
        </p:txBody>
      </p:sp>
    </p:spTree>
    <p:extLst>
      <p:ext uri="{BB962C8B-B14F-4D97-AF65-F5344CB8AC3E}">
        <p14:creationId xmlns:p14="http://schemas.microsoft.com/office/powerpoint/2010/main" val="354857538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
            <a:extLst>
              <a:ext uri="{FF2B5EF4-FFF2-40B4-BE49-F238E27FC236}">
                <a16:creationId xmlns:a16="http://schemas.microsoft.com/office/drawing/2014/main" id="{6806C0A9-5482-47FA-9405-E8DEA80EDF11}"/>
              </a:ext>
            </a:extLst>
          </p:cNvPr>
          <p:cNvSpPr>
            <a:spLocks noGrp="1" noChangeArrowheads="1"/>
          </p:cNvSpPr>
          <p:nvPr>
            <p:ph type="dt" sz="half" idx="10"/>
          </p:nvPr>
        </p:nvSpPr>
        <p:spPr>
          <a:ln/>
        </p:spPr>
        <p:txBody>
          <a:bodyPr/>
          <a:lstStyle>
            <a:lvl1pPr>
              <a:defRPr/>
            </a:lvl1pPr>
          </a:lstStyle>
          <a:p>
            <a:pPr>
              <a:defRPr/>
            </a:pPr>
            <a:endParaRPr lang="es-ES"/>
          </a:p>
        </p:txBody>
      </p:sp>
      <p:sp>
        <p:nvSpPr>
          <p:cNvPr id="4" name="Rectangle 5">
            <a:extLst>
              <a:ext uri="{FF2B5EF4-FFF2-40B4-BE49-F238E27FC236}">
                <a16:creationId xmlns:a16="http://schemas.microsoft.com/office/drawing/2014/main" id="{D3C55068-E9F7-4C4A-A031-6B8AFB40C2D3}"/>
              </a:ext>
            </a:extLst>
          </p:cNvPr>
          <p:cNvSpPr>
            <a:spLocks noGrp="1" noChangeArrowheads="1"/>
          </p:cNvSpPr>
          <p:nvPr>
            <p:ph type="ftr" sz="quarter" idx="11"/>
          </p:nvPr>
        </p:nvSpPr>
        <p:spPr>
          <a:ln/>
        </p:spPr>
        <p:txBody>
          <a:bodyPr/>
          <a:lstStyle>
            <a:lvl1pPr>
              <a:defRPr/>
            </a:lvl1pPr>
          </a:lstStyle>
          <a:p>
            <a:pPr>
              <a:defRPr/>
            </a:pPr>
            <a:endParaRPr lang="es-ES"/>
          </a:p>
        </p:txBody>
      </p:sp>
      <p:sp>
        <p:nvSpPr>
          <p:cNvPr id="5" name="Rectangle 6">
            <a:extLst>
              <a:ext uri="{FF2B5EF4-FFF2-40B4-BE49-F238E27FC236}">
                <a16:creationId xmlns:a16="http://schemas.microsoft.com/office/drawing/2014/main" id="{6EB28103-1193-4920-B26A-6B51173D7FDE}"/>
              </a:ext>
            </a:extLst>
          </p:cNvPr>
          <p:cNvSpPr>
            <a:spLocks noGrp="1" noChangeArrowheads="1"/>
          </p:cNvSpPr>
          <p:nvPr>
            <p:ph type="sldNum" sz="quarter" idx="12"/>
          </p:nvPr>
        </p:nvSpPr>
        <p:spPr>
          <a:ln/>
        </p:spPr>
        <p:txBody>
          <a:bodyPr/>
          <a:lstStyle>
            <a:lvl1pPr>
              <a:defRPr/>
            </a:lvl1pPr>
          </a:lstStyle>
          <a:p>
            <a:pPr>
              <a:defRPr/>
            </a:pPr>
            <a:fld id="{829BB11F-3C94-4715-B6C5-3E2FBEE7D7DE}" type="slidenum">
              <a:rPr lang="es-ES" altLang="es-AR"/>
              <a:pPr>
                <a:defRPr/>
              </a:pPr>
              <a:t>‹#›</a:t>
            </a:fld>
            <a:endParaRPr lang="es-ES" altLang="es-AR"/>
          </a:p>
        </p:txBody>
      </p:sp>
    </p:spTree>
    <p:extLst>
      <p:ext uri="{BB962C8B-B14F-4D97-AF65-F5344CB8AC3E}">
        <p14:creationId xmlns:p14="http://schemas.microsoft.com/office/powerpoint/2010/main" val="12035456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A566B6F-803F-43E0-B64A-460EBE75473B}"/>
              </a:ext>
            </a:extLst>
          </p:cNvPr>
          <p:cNvSpPr>
            <a:spLocks noGrp="1" noChangeArrowheads="1"/>
          </p:cNvSpPr>
          <p:nvPr>
            <p:ph type="dt" sz="half" idx="10"/>
          </p:nvPr>
        </p:nvSpPr>
        <p:spPr>
          <a:ln/>
        </p:spPr>
        <p:txBody>
          <a:bodyPr/>
          <a:lstStyle>
            <a:lvl1pPr>
              <a:defRPr/>
            </a:lvl1pPr>
          </a:lstStyle>
          <a:p>
            <a:pPr>
              <a:defRPr/>
            </a:pPr>
            <a:endParaRPr lang="es-ES"/>
          </a:p>
        </p:txBody>
      </p:sp>
      <p:sp>
        <p:nvSpPr>
          <p:cNvPr id="3" name="Rectangle 5">
            <a:extLst>
              <a:ext uri="{FF2B5EF4-FFF2-40B4-BE49-F238E27FC236}">
                <a16:creationId xmlns:a16="http://schemas.microsoft.com/office/drawing/2014/main" id="{60C6F3F5-250B-4AA6-8270-44F009FD690B}"/>
              </a:ext>
            </a:extLst>
          </p:cNvPr>
          <p:cNvSpPr>
            <a:spLocks noGrp="1" noChangeArrowheads="1"/>
          </p:cNvSpPr>
          <p:nvPr>
            <p:ph type="ftr" sz="quarter" idx="11"/>
          </p:nvPr>
        </p:nvSpPr>
        <p:spPr>
          <a:ln/>
        </p:spPr>
        <p:txBody>
          <a:bodyPr/>
          <a:lstStyle>
            <a:lvl1pPr>
              <a:defRPr/>
            </a:lvl1pPr>
          </a:lstStyle>
          <a:p>
            <a:pPr>
              <a:defRPr/>
            </a:pPr>
            <a:endParaRPr lang="es-ES"/>
          </a:p>
        </p:txBody>
      </p:sp>
      <p:sp>
        <p:nvSpPr>
          <p:cNvPr id="4" name="Rectangle 6">
            <a:extLst>
              <a:ext uri="{FF2B5EF4-FFF2-40B4-BE49-F238E27FC236}">
                <a16:creationId xmlns:a16="http://schemas.microsoft.com/office/drawing/2014/main" id="{CFEDE2C0-847E-42ED-B962-E97086AA6696}"/>
              </a:ext>
            </a:extLst>
          </p:cNvPr>
          <p:cNvSpPr>
            <a:spLocks noGrp="1" noChangeArrowheads="1"/>
          </p:cNvSpPr>
          <p:nvPr>
            <p:ph type="sldNum" sz="quarter" idx="12"/>
          </p:nvPr>
        </p:nvSpPr>
        <p:spPr>
          <a:ln/>
        </p:spPr>
        <p:txBody>
          <a:bodyPr/>
          <a:lstStyle>
            <a:lvl1pPr>
              <a:defRPr/>
            </a:lvl1pPr>
          </a:lstStyle>
          <a:p>
            <a:pPr>
              <a:defRPr/>
            </a:pPr>
            <a:fld id="{9AEA8D51-40F8-476B-A3E2-18BB1692370F}" type="slidenum">
              <a:rPr lang="es-ES" altLang="es-AR"/>
              <a:pPr>
                <a:defRPr/>
              </a:pPr>
              <a:t>‹#›</a:t>
            </a:fld>
            <a:endParaRPr lang="es-ES" altLang="es-AR"/>
          </a:p>
        </p:txBody>
      </p:sp>
    </p:spTree>
    <p:extLst>
      <p:ext uri="{BB962C8B-B14F-4D97-AF65-F5344CB8AC3E}">
        <p14:creationId xmlns:p14="http://schemas.microsoft.com/office/powerpoint/2010/main" val="428998750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4988" y="301625"/>
            <a:ext cx="3517900" cy="1281113"/>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181475" y="301625"/>
            <a:ext cx="5976938" cy="64531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534988" y="1582738"/>
            <a:ext cx="3517900"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C54FF32A-4DD9-49F0-9188-C3E18B29B132}"/>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5">
            <a:extLst>
              <a:ext uri="{FF2B5EF4-FFF2-40B4-BE49-F238E27FC236}">
                <a16:creationId xmlns:a16="http://schemas.microsoft.com/office/drawing/2014/main" id="{DB8439FB-237C-4137-9CC3-7919FD4CB074}"/>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6">
            <a:extLst>
              <a:ext uri="{FF2B5EF4-FFF2-40B4-BE49-F238E27FC236}">
                <a16:creationId xmlns:a16="http://schemas.microsoft.com/office/drawing/2014/main" id="{067965A9-D8F3-4889-836B-7FD78FA1A05B}"/>
              </a:ext>
            </a:extLst>
          </p:cNvPr>
          <p:cNvSpPr>
            <a:spLocks noGrp="1" noChangeArrowheads="1"/>
          </p:cNvSpPr>
          <p:nvPr>
            <p:ph type="sldNum" sz="quarter" idx="12"/>
          </p:nvPr>
        </p:nvSpPr>
        <p:spPr>
          <a:ln/>
        </p:spPr>
        <p:txBody>
          <a:bodyPr/>
          <a:lstStyle>
            <a:lvl1pPr>
              <a:defRPr/>
            </a:lvl1pPr>
          </a:lstStyle>
          <a:p>
            <a:pPr>
              <a:defRPr/>
            </a:pPr>
            <a:fld id="{15F9F0B1-BB06-415B-A1CA-FF285A105016}" type="slidenum">
              <a:rPr lang="es-ES" altLang="es-AR"/>
              <a:pPr>
                <a:defRPr/>
              </a:pPr>
              <a:t>‹#›</a:t>
            </a:fld>
            <a:endParaRPr lang="es-ES" altLang="es-AR"/>
          </a:p>
        </p:txBody>
      </p:sp>
    </p:spTree>
    <p:extLst>
      <p:ext uri="{BB962C8B-B14F-4D97-AF65-F5344CB8AC3E}">
        <p14:creationId xmlns:p14="http://schemas.microsoft.com/office/powerpoint/2010/main" val="324390609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095500" y="5292725"/>
            <a:ext cx="6416675" cy="625475"/>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095500" y="676275"/>
            <a:ext cx="6416675" cy="45354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2095500" y="5918200"/>
            <a:ext cx="6416675" cy="887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ADB4C0E1-2D1A-4790-9C9A-69B779B740AC}"/>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5">
            <a:extLst>
              <a:ext uri="{FF2B5EF4-FFF2-40B4-BE49-F238E27FC236}">
                <a16:creationId xmlns:a16="http://schemas.microsoft.com/office/drawing/2014/main" id="{178D2844-243B-4012-8B21-0892D30F709B}"/>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6">
            <a:extLst>
              <a:ext uri="{FF2B5EF4-FFF2-40B4-BE49-F238E27FC236}">
                <a16:creationId xmlns:a16="http://schemas.microsoft.com/office/drawing/2014/main" id="{FE8B857A-3E27-4C22-BBE6-99AFE05FFF9E}"/>
              </a:ext>
            </a:extLst>
          </p:cNvPr>
          <p:cNvSpPr>
            <a:spLocks noGrp="1" noChangeArrowheads="1"/>
          </p:cNvSpPr>
          <p:nvPr>
            <p:ph type="sldNum" sz="quarter" idx="12"/>
          </p:nvPr>
        </p:nvSpPr>
        <p:spPr>
          <a:ln/>
        </p:spPr>
        <p:txBody>
          <a:bodyPr/>
          <a:lstStyle>
            <a:lvl1pPr>
              <a:defRPr/>
            </a:lvl1pPr>
          </a:lstStyle>
          <a:p>
            <a:pPr>
              <a:defRPr/>
            </a:pPr>
            <a:fld id="{AB2115AC-B354-40B2-A29B-D7CA151C28A7}" type="slidenum">
              <a:rPr lang="es-ES" altLang="es-AR"/>
              <a:pPr>
                <a:defRPr/>
              </a:pPr>
              <a:t>‹#›</a:t>
            </a:fld>
            <a:endParaRPr lang="es-ES" altLang="es-AR"/>
          </a:p>
        </p:txBody>
      </p:sp>
    </p:spTree>
    <p:extLst>
      <p:ext uri="{BB962C8B-B14F-4D97-AF65-F5344CB8AC3E}">
        <p14:creationId xmlns:p14="http://schemas.microsoft.com/office/powerpoint/2010/main" val="308403689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9806BD54-6CA0-4788-B407-FDF58FA57FD0}"/>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4A7DA42A-CD62-4938-A689-D3738A672290}"/>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5A06E438-82F7-459E-B54C-A9F73AE87D23}"/>
              </a:ext>
            </a:extLst>
          </p:cNvPr>
          <p:cNvSpPr>
            <a:spLocks noGrp="1" noChangeArrowheads="1"/>
          </p:cNvSpPr>
          <p:nvPr>
            <p:ph type="sldNum" sz="quarter" idx="12"/>
          </p:nvPr>
        </p:nvSpPr>
        <p:spPr>
          <a:ln/>
        </p:spPr>
        <p:txBody>
          <a:bodyPr/>
          <a:lstStyle>
            <a:lvl1pPr>
              <a:defRPr/>
            </a:lvl1pPr>
          </a:lstStyle>
          <a:p>
            <a:pPr>
              <a:defRPr/>
            </a:pPr>
            <a:fld id="{843EBE37-E5C4-4C52-B8BC-F684CA425A66}" type="slidenum">
              <a:rPr lang="es-ES" altLang="es-AR"/>
              <a:pPr>
                <a:defRPr/>
              </a:pPr>
              <a:t>‹#›</a:t>
            </a:fld>
            <a:endParaRPr lang="es-ES" altLang="es-AR"/>
          </a:p>
        </p:txBody>
      </p:sp>
    </p:spTree>
    <p:extLst>
      <p:ext uri="{BB962C8B-B14F-4D97-AF65-F5344CB8AC3E}">
        <p14:creationId xmlns:p14="http://schemas.microsoft.com/office/powerpoint/2010/main" val="223454415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753350" y="303213"/>
            <a:ext cx="2405063" cy="645160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534988" y="303213"/>
            <a:ext cx="7065962" cy="64516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0247DB81-1C10-44F5-AEE6-BA9DA7DE3B6B}"/>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DED5C411-EDDA-491A-9B86-069ED14D8297}"/>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69FEC41D-495F-4DCE-B8D3-D4A6F6A60566}"/>
              </a:ext>
            </a:extLst>
          </p:cNvPr>
          <p:cNvSpPr>
            <a:spLocks noGrp="1" noChangeArrowheads="1"/>
          </p:cNvSpPr>
          <p:nvPr>
            <p:ph type="sldNum" sz="quarter" idx="12"/>
          </p:nvPr>
        </p:nvSpPr>
        <p:spPr>
          <a:ln/>
        </p:spPr>
        <p:txBody>
          <a:bodyPr/>
          <a:lstStyle>
            <a:lvl1pPr>
              <a:defRPr/>
            </a:lvl1pPr>
          </a:lstStyle>
          <a:p>
            <a:pPr>
              <a:defRPr/>
            </a:pPr>
            <a:fld id="{E082ABBD-766B-4BEE-A0C3-027E053F8A64}" type="slidenum">
              <a:rPr lang="es-ES" altLang="es-AR"/>
              <a:pPr>
                <a:defRPr/>
              </a:pPr>
              <a:t>‹#›</a:t>
            </a:fld>
            <a:endParaRPr lang="es-ES" altLang="es-AR"/>
          </a:p>
        </p:txBody>
      </p:sp>
    </p:spTree>
    <p:extLst>
      <p:ext uri="{BB962C8B-B14F-4D97-AF65-F5344CB8AC3E}">
        <p14:creationId xmlns:p14="http://schemas.microsoft.com/office/powerpoint/2010/main" val="265170423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E623FDD-7A7A-4622-88FC-28FE2AE12B5A}"/>
              </a:ext>
            </a:extLst>
          </p:cNvPr>
          <p:cNvSpPr>
            <a:spLocks noGrp="1" noChangeArrowheads="1"/>
          </p:cNvSpPr>
          <p:nvPr>
            <p:ph type="title"/>
          </p:nvPr>
        </p:nvSpPr>
        <p:spPr bwMode="auto">
          <a:xfrm>
            <a:off x="534988" y="303213"/>
            <a:ext cx="962342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4306" tIns="52153" rIns="104306" bIns="52153" numCol="1" anchor="ctr" anchorCtr="0" compatLnSpc="1">
            <a:prstTxWarp prst="textNoShape">
              <a:avLst/>
            </a:prstTxWarp>
          </a:bodyPr>
          <a:lstStyle/>
          <a:p>
            <a:pPr lvl="0"/>
            <a:r>
              <a:rPr lang="es-ES" altLang="es-AR"/>
              <a:t>Haga clic para cambiar el estilo de título	</a:t>
            </a:r>
          </a:p>
        </p:txBody>
      </p:sp>
      <p:sp>
        <p:nvSpPr>
          <p:cNvPr id="1027" name="Rectangle 3">
            <a:extLst>
              <a:ext uri="{FF2B5EF4-FFF2-40B4-BE49-F238E27FC236}">
                <a16:creationId xmlns:a16="http://schemas.microsoft.com/office/drawing/2014/main" id="{43E44522-B307-4C22-A3C5-6F437AE9AEE6}"/>
              </a:ext>
            </a:extLst>
          </p:cNvPr>
          <p:cNvSpPr>
            <a:spLocks noGrp="1" noChangeArrowheads="1"/>
          </p:cNvSpPr>
          <p:nvPr>
            <p:ph type="body" idx="1"/>
          </p:nvPr>
        </p:nvSpPr>
        <p:spPr bwMode="auto">
          <a:xfrm>
            <a:off x="534988" y="1763713"/>
            <a:ext cx="96234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4306" tIns="52153" rIns="104306" bIns="52153" numCol="1" anchor="t" anchorCtr="0" compatLnSpc="1">
            <a:prstTxWarp prst="textNoShape">
              <a:avLst/>
            </a:prstTxWarp>
          </a:bodyPr>
          <a:lstStyle/>
          <a:p>
            <a:pPr lvl="0"/>
            <a:r>
              <a:rPr lang="es-ES" altLang="es-AR"/>
              <a:t>Haga clic para modificar el estilo de texto del patrón</a:t>
            </a:r>
          </a:p>
          <a:p>
            <a:pPr lvl="1"/>
            <a:r>
              <a:rPr lang="es-ES" altLang="es-AR"/>
              <a:t>Segundo nivel</a:t>
            </a:r>
          </a:p>
          <a:p>
            <a:pPr lvl="2"/>
            <a:r>
              <a:rPr lang="es-ES" altLang="es-AR"/>
              <a:t>Tercer nivel</a:t>
            </a:r>
          </a:p>
          <a:p>
            <a:pPr lvl="3"/>
            <a:r>
              <a:rPr lang="es-ES" altLang="es-AR"/>
              <a:t>Cuarto nivel</a:t>
            </a:r>
          </a:p>
          <a:p>
            <a:pPr lvl="4"/>
            <a:r>
              <a:rPr lang="es-ES" altLang="es-AR"/>
              <a:t>Quinto nivel</a:t>
            </a:r>
          </a:p>
        </p:txBody>
      </p:sp>
      <p:sp>
        <p:nvSpPr>
          <p:cNvPr id="1028" name="Rectangle 4">
            <a:extLst>
              <a:ext uri="{FF2B5EF4-FFF2-40B4-BE49-F238E27FC236}">
                <a16:creationId xmlns:a16="http://schemas.microsoft.com/office/drawing/2014/main" id="{43E1F0D5-39D8-4720-BFD9-BE4DB8DDD133}"/>
              </a:ext>
            </a:extLst>
          </p:cNvPr>
          <p:cNvSpPr>
            <a:spLocks noGrp="1" noChangeArrowheads="1"/>
          </p:cNvSpPr>
          <p:nvPr>
            <p:ph type="dt" sz="half" idx="2"/>
          </p:nvPr>
        </p:nvSpPr>
        <p:spPr bwMode="auto">
          <a:xfrm>
            <a:off x="534988" y="6884988"/>
            <a:ext cx="2495550" cy="525462"/>
          </a:xfrm>
          <a:prstGeom prst="rect">
            <a:avLst/>
          </a:prstGeom>
          <a:noFill/>
          <a:ln w="9525">
            <a:noFill/>
            <a:miter lim="800000"/>
            <a:headEnd/>
            <a:tailEnd/>
          </a:ln>
          <a:effectLst/>
        </p:spPr>
        <p:txBody>
          <a:bodyPr vert="horz" wrap="square" lIns="104306" tIns="52153" rIns="104306" bIns="52153" numCol="1" anchor="t" anchorCtr="0" compatLnSpc="1">
            <a:prstTxWarp prst="textNoShape">
              <a:avLst/>
            </a:prstTxWarp>
          </a:bodyPr>
          <a:lstStyle>
            <a:lvl1pPr eaLnBrk="1" hangingPunct="1">
              <a:defRPr sz="1600">
                <a:latin typeface="Arial" charset="0"/>
                <a:cs typeface="Arial" charset="0"/>
              </a:defRPr>
            </a:lvl1pPr>
          </a:lstStyle>
          <a:p>
            <a:pPr>
              <a:defRPr/>
            </a:pPr>
            <a:endParaRPr lang="es-ES"/>
          </a:p>
        </p:txBody>
      </p:sp>
      <p:sp>
        <p:nvSpPr>
          <p:cNvPr id="1029" name="Rectangle 5">
            <a:extLst>
              <a:ext uri="{FF2B5EF4-FFF2-40B4-BE49-F238E27FC236}">
                <a16:creationId xmlns:a16="http://schemas.microsoft.com/office/drawing/2014/main" id="{66EC33CB-5A41-4A14-81FC-E109D0E153A9}"/>
              </a:ext>
            </a:extLst>
          </p:cNvPr>
          <p:cNvSpPr>
            <a:spLocks noGrp="1" noChangeArrowheads="1"/>
          </p:cNvSpPr>
          <p:nvPr>
            <p:ph type="ftr" sz="quarter" idx="3"/>
          </p:nvPr>
        </p:nvSpPr>
        <p:spPr bwMode="auto">
          <a:xfrm>
            <a:off x="3652838" y="6884988"/>
            <a:ext cx="3387725" cy="525462"/>
          </a:xfrm>
          <a:prstGeom prst="rect">
            <a:avLst/>
          </a:prstGeom>
          <a:noFill/>
          <a:ln w="9525">
            <a:noFill/>
            <a:miter lim="800000"/>
            <a:headEnd/>
            <a:tailEnd/>
          </a:ln>
          <a:effectLst/>
        </p:spPr>
        <p:txBody>
          <a:bodyPr vert="horz" wrap="square" lIns="104306" tIns="52153" rIns="104306" bIns="52153" numCol="1" anchor="t" anchorCtr="0" compatLnSpc="1">
            <a:prstTxWarp prst="textNoShape">
              <a:avLst/>
            </a:prstTxWarp>
          </a:bodyPr>
          <a:lstStyle>
            <a:lvl1pPr algn="ctr" eaLnBrk="1" hangingPunct="1">
              <a:defRPr sz="1600">
                <a:latin typeface="Arial" charset="0"/>
                <a:cs typeface="Arial" charset="0"/>
              </a:defRPr>
            </a:lvl1pPr>
          </a:lstStyle>
          <a:p>
            <a:pPr>
              <a:defRPr/>
            </a:pPr>
            <a:endParaRPr lang="es-ES"/>
          </a:p>
        </p:txBody>
      </p:sp>
      <p:sp>
        <p:nvSpPr>
          <p:cNvPr id="1030" name="Rectangle 6">
            <a:extLst>
              <a:ext uri="{FF2B5EF4-FFF2-40B4-BE49-F238E27FC236}">
                <a16:creationId xmlns:a16="http://schemas.microsoft.com/office/drawing/2014/main" id="{04AE97C9-8533-4222-9F71-8BDD731EE320}"/>
              </a:ext>
            </a:extLst>
          </p:cNvPr>
          <p:cNvSpPr>
            <a:spLocks noGrp="1" noChangeArrowheads="1"/>
          </p:cNvSpPr>
          <p:nvPr>
            <p:ph type="sldNum" sz="quarter" idx="4"/>
          </p:nvPr>
        </p:nvSpPr>
        <p:spPr bwMode="auto">
          <a:xfrm>
            <a:off x="7662863" y="6884988"/>
            <a:ext cx="2495550" cy="525462"/>
          </a:xfrm>
          <a:prstGeom prst="rect">
            <a:avLst/>
          </a:prstGeom>
          <a:noFill/>
          <a:ln w="9525">
            <a:noFill/>
            <a:miter lim="800000"/>
            <a:headEnd/>
            <a:tailEnd/>
          </a:ln>
          <a:effectLst/>
        </p:spPr>
        <p:txBody>
          <a:bodyPr vert="horz" wrap="square" lIns="104306" tIns="52153" rIns="104306" bIns="52153" numCol="1" anchor="t" anchorCtr="0" compatLnSpc="1">
            <a:prstTxWarp prst="textNoShape">
              <a:avLst/>
            </a:prstTxWarp>
          </a:bodyPr>
          <a:lstStyle>
            <a:lvl1pPr algn="r" eaLnBrk="1" hangingPunct="1">
              <a:defRPr sz="1600" smtClean="0"/>
            </a:lvl1pPr>
          </a:lstStyle>
          <a:p>
            <a:pPr>
              <a:defRPr/>
            </a:pPr>
            <a:fld id="{F1E90E64-BB61-47C2-8019-54363D744AE9}" type="slidenum">
              <a:rPr lang="es-ES" altLang="es-AR"/>
              <a:pPr>
                <a:defRPr/>
              </a:pPr>
              <a:t>‹#›</a:t>
            </a:fld>
            <a:endParaRPr lang="es-ES" altLang="es-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1042988" rtl="0" eaLnBrk="0" fontAlgn="base" hangingPunct="0">
        <a:spcBef>
          <a:spcPct val="0"/>
        </a:spcBef>
        <a:spcAft>
          <a:spcPct val="0"/>
        </a:spcAft>
        <a:defRPr sz="5000">
          <a:solidFill>
            <a:schemeClr val="tx2"/>
          </a:solidFill>
          <a:latin typeface="+mj-lt"/>
          <a:ea typeface="+mj-ea"/>
          <a:cs typeface="+mj-cs"/>
        </a:defRPr>
      </a:lvl1pPr>
      <a:lvl2pPr algn="ctr" defTabSz="1042988" rtl="0" eaLnBrk="0" fontAlgn="base" hangingPunct="0">
        <a:spcBef>
          <a:spcPct val="0"/>
        </a:spcBef>
        <a:spcAft>
          <a:spcPct val="0"/>
        </a:spcAft>
        <a:defRPr sz="5000">
          <a:solidFill>
            <a:schemeClr val="tx2"/>
          </a:solidFill>
          <a:latin typeface="Arial" charset="0"/>
          <a:cs typeface="Arial" charset="0"/>
        </a:defRPr>
      </a:lvl2pPr>
      <a:lvl3pPr algn="ctr" defTabSz="1042988" rtl="0" eaLnBrk="0" fontAlgn="base" hangingPunct="0">
        <a:spcBef>
          <a:spcPct val="0"/>
        </a:spcBef>
        <a:spcAft>
          <a:spcPct val="0"/>
        </a:spcAft>
        <a:defRPr sz="5000">
          <a:solidFill>
            <a:schemeClr val="tx2"/>
          </a:solidFill>
          <a:latin typeface="Arial" charset="0"/>
          <a:cs typeface="Arial" charset="0"/>
        </a:defRPr>
      </a:lvl3pPr>
      <a:lvl4pPr algn="ctr" defTabSz="1042988" rtl="0" eaLnBrk="0" fontAlgn="base" hangingPunct="0">
        <a:spcBef>
          <a:spcPct val="0"/>
        </a:spcBef>
        <a:spcAft>
          <a:spcPct val="0"/>
        </a:spcAft>
        <a:defRPr sz="5000">
          <a:solidFill>
            <a:schemeClr val="tx2"/>
          </a:solidFill>
          <a:latin typeface="Arial" charset="0"/>
          <a:cs typeface="Arial" charset="0"/>
        </a:defRPr>
      </a:lvl4pPr>
      <a:lvl5pPr algn="ctr" defTabSz="1042988" rtl="0" eaLnBrk="0" fontAlgn="base" hangingPunct="0">
        <a:spcBef>
          <a:spcPct val="0"/>
        </a:spcBef>
        <a:spcAft>
          <a:spcPct val="0"/>
        </a:spcAft>
        <a:defRPr sz="5000">
          <a:solidFill>
            <a:schemeClr val="tx2"/>
          </a:solidFill>
          <a:latin typeface="Arial" charset="0"/>
          <a:cs typeface="Arial" charset="0"/>
        </a:defRPr>
      </a:lvl5pPr>
      <a:lvl6pPr marL="457200" algn="ctr" defTabSz="1042988" rtl="0" fontAlgn="base">
        <a:spcBef>
          <a:spcPct val="0"/>
        </a:spcBef>
        <a:spcAft>
          <a:spcPct val="0"/>
        </a:spcAft>
        <a:defRPr sz="5000">
          <a:solidFill>
            <a:schemeClr val="tx2"/>
          </a:solidFill>
          <a:latin typeface="Arial" charset="0"/>
          <a:cs typeface="Arial" charset="0"/>
        </a:defRPr>
      </a:lvl6pPr>
      <a:lvl7pPr marL="914400" algn="ctr" defTabSz="1042988" rtl="0" fontAlgn="base">
        <a:spcBef>
          <a:spcPct val="0"/>
        </a:spcBef>
        <a:spcAft>
          <a:spcPct val="0"/>
        </a:spcAft>
        <a:defRPr sz="5000">
          <a:solidFill>
            <a:schemeClr val="tx2"/>
          </a:solidFill>
          <a:latin typeface="Arial" charset="0"/>
          <a:cs typeface="Arial" charset="0"/>
        </a:defRPr>
      </a:lvl7pPr>
      <a:lvl8pPr marL="1371600" algn="ctr" defTabSz="1042988" rtl="0" fontAlgn="base">
        <a:spcBef>
          <a:spcPct val="0"/>
        </a:spcBef>
        <a:spcAft>
          <a:spcPct val="0"/>
        </a:spcAft>
        <a:defRPr sz="5000">
          <a:solidFill>
            <a:schemeClr val="tx2"/>
          </a:solidFill>
          <a:latin typeface="Arial" charset="0"/>
          <a:cs typeface="Arial" charset="0"/>
        </a:defRPr>
      </a:lvl8pPr>
      <a:lvl9pPr marL="1828800" algn="ctr" defTabSz="1042988" rtl="0" fontAlgn="base">
        <a:spcBef>
          <a:spcPct val="0"/>
        </a:spcBef>
        <a:spcAft>
          <a:spcPct val="0"/>
        </a:spcAft>
        <a:defRPr sz="5000">
          <a:solidFill>
            <a:schemeClr val="tx2"/>
          </a:solidFill>
          <a:latin typeface="Arial" charset="0"/>
          <a:cs typeface="Arial" charset="0"/>
        </a:defRPr>
      </a:lvl9pPr>
    </p:titleStyle>
    <p:bodyStyle>
      <a:lvl1pPr marL="390525" indent="-390525" algn="l" defTabSz="1042988" rtl="0" eaLnBrk="0" fontAlgn="base" hangingPunct="0">
        <a:spcBef>
          <a:spcPct val="20000"/>
        </a:spcBef>
        <a:spcAft>
          <a:spcPct val="0"/>
        </a:spcAft>
        <a:buChar char="•"/>
        <a:defRPr sz="3700">
          <a:solidFill>
            <a:schemeClr val="tx1"/>
          </a:solidFill>
          <a:latin typeface="+mn-lt"/>
          <a:ea typeface="+mn-ea"/>
          <a:cs typeface="+mn-cs"/>
        </a:defRPr>
      </a:lvl1pPr>
      <a:lvl2pPr marL="847725" indent="-325438" algn="l" defTabSz="1042988" rtl="0" eaLnBrk="0" fontAlgn="base" hangingPunct="0">
        <a:spcBef>
          <a:spcPct val="20000"/>
        </a:spcBef>
        <a:spcAft>
          <a:spcPct val="0"/>
        </a:spcAft>
        <a:buChar char="–"/>
        <a:defRPr sz="3200">
          <a:solidFill>
            <a:schemeClr val="tx1"/>
          </a:solidFill>
          <a:latin typeface="+mn-lt"/>
          <a:cs typeface="+mn-cs"/>
        </a:defRPr>
      </a:lvl2pPr>
      <a:lvl3pPr marL="1303338" indent="-260350" algn="l" defTabSz="1042988" rtl="0" eaLnBrk="0" fontAlgn="base" hangingPunct="0">
        <a:spcBef>
          <a:spcPct val="20000"/>
        </a:spcBef>
        <a:spcAft>
          <a:spcPct val="0"/>
        </a:spcAft>
        <a:buChar char="•"/>
        <a:defRPr sz="2700">
          <a:solidFill>
            <a:schemeClr val="tx1"/>
          </a:solidFill>
          <a:latin typeface="+mn-lt"/>
          <a:cs typeface="+mn-cs"/>
        </a:defRPr>
      </a:lvl3pPr>
      <a:lvl4pPr marL="1825625" indent="-260350" algn="l" defTabSz="1042988" rtl="0" eaLnBrk="0" fontAlgn="base" hangingPunct="0">
        <a:spcBef>
          <a:spcPct val="20000"/>
        </a:spcBef>
        <a:spcAft>
          <a:spcPct val="0"/>
        </a:spcAft>
        <a:buChar char="–"/>
        <a:defRPr sz="2300">
          <a:solidFill>
            <a:schemeClr val="tx1"/>
          </a:solidFill>
          <a:latin typeface="+mn-lt"/>
          <a:cs typeface="+mn-cs"/>
        </a:defRPr>
      </a:lvl4pPr>
      <a:lvl5pPr marL="2346325" indent="-260350" algn="l" defTabSz="1042988" rtl="0" eaLnBrk="0" fontAlgn="base" hangingPunct="0">
        <a:spcBef>
          <a:spcPct val="20000"/>
        </a:spcBef>
        <a:spcAft>
          <a:spcPct val="0"/>
        </a:spcAft>
        <a:buChar char="»"/>
        <a:defRPr sz="2300">
          <a:solidFill>
            <a:schemeClr val="tx1"/>
          </a:solidFill>
          <a:latin typeface="+mn-lt"/>
          <a:cs typeface="+mn-cs"/>
        </a:defRPr>
      </a:lvl5pPr>
      <a:lvl6pPr marL="2803525" indent="-260350" algn="l" defTabSz="1042988" rtl="0" fontAlgn="base">
        <a:spcBef>
          <a:spcPct val="20000"/>
        </a:spcBef>
        <a:spcAft>
          <a:spcPct val="0"/>
        </a:spcAft>
        <a:buChar char="»"/>
        <a:defRPr sz="2300">
          <a:solidFill>
            <a:schemeClr val="tx1"/>
          </a:solidFill>
          <a:latin typeface="+mn-lt"/>
          <a:cs typeface="+mn-cs"/>
        </a:defRPr>
      </a:lvl6pPr>
      <a:lvl7pPr marL="3260725" indent="-260350" algn="l" defTabSz="1042988" rtl="0" fontAlgn="base">
        <a:spcBef>
          <a:spcPct val="20000"/>
        </a:spcBef>
        <a:spcAft>
          <a:spcPct val="0"/>
        </a:spcAft>
        <a:buChar char="»"/>
        <a:defRPr sz="2300">
          <a:solidFill>
            <a:schemeClr val="tx1"/>
          </a:solidFill>
          <a:latin typeface="+mn-lt"/>
          <a:cs typeface="+mn-cs"/>
        </a:defRPr>
      </a:lvl7pPr>
      <a:lvl8pPr marL="3717925" indent="-260350" algn="l" defTabSz="1042988" rtl="0" fontAlgn="base">
        <a:spcBef>
          <a:spcPct val="20000"/>
        </a:spcBef>
        <a:spcAft>
          <a:spcPct val="0"/>
        </a:spcAft>
        <a:buChar char="»"/>
        <a:defRPr sz="2300">
          <a:solidFill>
            <a:schemeClr val="tx1"/>
          </a:solidFill>
          <a:latin typeface="+mn-lt"/>
          <a:cs typeface="+mn-cs"/>
        </a:defRPr>
      </a:lvl8pPr>
      <a:lvl9pPr marL="4175125" indent="-260350" algn="l" defTabSz="1042988" rtl="0" fontAlgn="base">
        <a:spcBef>
          <a:spcPct val="20000"/>
        </a:spcBef>
        <a:spcAft>
          <a:spcPct val="0"/>
        </a:spcAft>
        <a:buChar char="»"/>
        <a:defRPr sz="2300">
          <a:solidFill>
            <a:schemeClr val="tx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mailto:jcbossio29@gmail.com" TargetMode="External"/><Relationship Id="rId4" Type="http://schemas.openxmlformats.org/officeDocument/2006/relationships/hyperlink" Target="mailto:jcbossio@arnet.com.a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mailto:jcbossio29@gmail.com" TargetMode="External"/><Relationship Id="rId4" Type="http://schemas.openxmlformats.org/officeDocument/2006/relationships/hyperlink" Target="mailto:jcbossio@arnet.com.a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ángulo 3">
            <a:extLst>
              <a:ext uri="{FF2B5EF4-FFF2-40B4-BE49-F238E27FC236}">
                <a16:creationId xmlns:a16="http://schemas.microsoft.com/office/drawing/2014/main" id="{7D921990-7D28-4DB4-96A6-5E8D9355712A}"/>
              </a:ext>
            </a:extLst>
          </p:cNvPr>
          <p:cNvSpPr>
            <a:spLocks noChangeArrowheads="1"/>
          </p:cNvSpPr>
          <p:nvPr/>
        </p:nvSpPr>
        <p:spPr bwMode="auto">
          <a:xfrm>
            <a:off x="720725" y="252239"/>
            <a:ext cx="9251950" cy="195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AR" altLang="es-AR" sz="2400" b="1" dirty="0">
                <a:cs typeface="Times New Roman" panose="02020603050405020304" pitchFamily="18" charset="0"/>
              </a:rPr>
              <a:t>XVII REUNION NACIONAL DE ESTADISTICAS DE SALUD</a:t>
            </a:r>
          </a:p>
          <a:p>
            <a:pPr algn="ctr" eaLnBrk="1" hangingPunct="1">
              <a:spcBef>
                <a:spcPct val="0"/>
              </a:spcBef>
              <a:buFontTx/>
              <a:buNone/>
            </a:pPr>
            <a:endParaRPr lang="es-AR" altLang="es-AR" sz="2400" b="1" dirty="0">
              <a:cs typeface="Times New Roman" panose="02020603050405020304" pitchFamily="18" charset="0"/>
            </a:endParaRPr>
          </a:p>
          <a:p>
            <a:pPr algn="ctr" eaLnBrk="1" hangingPunct="1">
              <a:spcBef>
                <a:spcPct val="0"/>
              </a:spcBef>
              <a:buFontTx/>
              <a:buNone/>
            </a:pPr>
            <a:r>
              <a:rPr lang="es-AR" altLang="es-AR" sz="2400" b="1" dirty="0">
                <a:cs typeface="Times New Roman" panose="02020603050405020304" pitchFamily="18" charset="0"/>
              </a:rPr>
              <a:t>“Taller de Análisis de la Situación Actual de las Estadísticas de Salud”</a:t>
            </a:r>
          </a:p>
          <a:p>
            <a:pPr algn="ctr" eaLnBrk="1" hangingPunct="1">
              <a:spcBef>
                <a:spcPct val="0"/>
              </a:spcBef>
              <a:buFontTx/>
              <a:buNone/>
            </a:pPr>
            <a:r>
              <a:rPr lang="es-AR" altLang="es-AR" sz="2400" b="1" dirty="0">
                <a:cs typeface="Times New Roman" panose="02020603050405020304" pitchFamily="18" charset="0"/>
              </a:rPr>
              <a:t>del 22 al 24 de Noviembre del 2017</a:t>
            </a:r>
          </a:p>
        </p:txBody>
      </p:sp>
      <p:pic>
        <p:nvPicPr>
          <p:cNvPr id="3075" name="7 Imagen" descr="LOGOCONIletrasnegrasa.png">
            <a:extLst>
              <a:ext uri="{FF2B5EF4-FFF2-40B4-BE49-F238E27FC236}">
                <a16:creationId xmlns:a16="http://schemas.microsoft.com/office/drawing/2014/main" id="{6530D2B2-FE4C-4CBC-9D1E-3F09127784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1" y="5797473"/>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Imagen 4" descr="ANLIS">
            <a:extLst>
              <a:ext uri="{FF2B5EF4-FFF2-40B4-BE49-F238E27FC236}">
                <a16:creationId xmlns:a16="http://schemas.microsoft.com/office/drawing/2014/main" id="{9C6EFEC6-2C70-4193-8E77-F665E9B875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228" y="5940871"/>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1577F66-B1AD-421D-9D53-990DCAB4AB2A}"/>
              </a:ext>
            </a:extLst>
          </p:cNvPr>
          <p:cNvSpPr txBox="1"/>
          <p:nvPr/>
        </p:nvSpPr>
        <p:spPr>
          <a:xfrm>
            <a:off x="1053778" y="2626469"/>
            <a:ext cx="8541394" cy="2308324"/>
          </a:xfrm>
          <a:prstGeom prst="rect">
            <a:avLst/>
          </a:prstGeom>
          <a:noFill/>
        </p:spPr>
        <p:txBody>
          <a:bodyPr wrap="square" rtlCol="0">
            <a:spAutoFit/>
          </a:bodyPr>
          <a:lstStyle/>
          <a:p>
            <a:pPr algn="ctr"/>
            <a:r>
              <a:rPr lang="es-AR" sz="3600" b="1" dirty="0">
                <a:latin typeface="Arial Black" panose="020B0A04020102020204" pitchFamily="34" charset="0"/>
              </a:rPr>
              <a:t>Estudios sobre calidad de la información y análisis específicos de causas de mortalidad en Argentina</a:t>
            </a:r>
          </a:p>
        </p:txBody>
      </p:sp>
      <p:sp>
        <p:nvSpPr>
          <p:cNvPr id="4" name="TextBox 3">
            <a:extLst>
              <a:ext uri="{FF2B5EF4-FFF2-40B4-BE49-F238E27FC236}">
                <a16:creationId xmlns:a16="http://schemas.microsoft.com/office/drawing/2014/main" id="{8B33440F-B6F6-4476-834E-B9C36C4F90C3}"/>
              </a:ext>
            </a:extLst>
          </p:cNvPr>
          <p:cNvSpPr txBox="1"/>
          <p:nvPr/>
        </p:nvSpPr>
        <p:spPr>
          <a:xfrm>
            <a:off x="6426820" y="5357039"/>
            <a:ext cx="3816424" cy="1661993"/>
          </a:xfrm>
          <a:prstGeom prst="rect">
            <a:avLst/>
          </a:prstGeom>
          <a:noFill/>
        </p:spPr>
        <p:txBody>
          <a:bodyPr wrap="square" rtlCol="0">
            <a:spAutoFit/>
          </a:bodyPr>
          <a:lstStyle/>
          <a:p>
            <a:pPr algn="ctr"/>
            <a:r>
              <a:rPr lang="en-US" sz="1400" dirty="0">
                <a:solidFill>
                  <a:schemeClr val="tx2">
                    <a:lumMod val="75000"/>
                  </a:schemeClr>
                </a:solidFill>
              </a:rPr>
              <a:t>Juan Carlos Bossio</a:t>
            </a:r>
          </a:p>
          <a:p>
            <a:pPr algn="ctr"/>
            <a:r>
              <a:rPr lang="en-US" sz="1400" b="1" dirty="0">
                <a:solidFill>
                  <a:schemeClr val="tx2">
                    <a:lumMod val="75000"/>
                  </a:schemeClr>
                </a:solidFill>
                <a:hlinkClick r:id="rId4"/>
              </a:rPr>
              <a:t>jcbossio@arnet.com.ar</a:t>
            </a:r>
            <a:r>
              <a:rPr lang="en-US" sz="1400" b="1" dirty="0">
                <a:solidFill>
                  <a:schemeClr val="tx2">
                    <a:lumMod val="75000"/>
                  </a:schemeClr>
                </a:solidFill>
              </a:rPr>
              <a:t>; </a:t>
            </a:r>
            <a:r>
              <a:rPr lang="en-US" sz="1400" b="1" dirty="0">
                <a:solidFill>
                  <a:schemeClr val="tx2">
                    <a:lumMod val="75000"/>
                  </a:schemeClr>
                </a:solidFill>
                <a:hlinkClick r:id="rId5"/>
              </a:rPr>
              <a:t>jcbossio29@gmail.com</a:t>
            </a:r>
            <a:endParaRPr lang="en-US" sz="1400" b="1" dirty="0">
              <a:solidFill>
                <a:schemeClr val="tx2">
                  <a:lumMod val="75000"/>
                </a:schemeClr>
              </a:solidFill>
            </a:endParaRPr>
          </a:p>
          <a:p>
            <a:pPr algn="ctr"/>
            <a:r>
              <a:rPr lang="en-US" sz="1200" dirty="0">
                <a:solidFill>
                  <a:schemeClr val="tx2">
                    <a:lumMod val="75000"/>
                  </a:schemeClr>
                </a:solidFill>
              </a:rPr>
              <a:t>Departamento </a:t>
            </a:r>
            <a:r>
              <a:rPr lang="en-US" sz="1200" dirty="0" err="1">
                <a:solidFill>
                  <a:schemeClr val="tx2">
                    <a:lumMod val="75000"/>
                  </a:schemeClr>
                </a:solidFill>
              </a:rPr>
              <a:t>Programas</a:t>
            </a:r>
            <a:r>
              <a:rPr lang="en-US" sz="1200" dirty="0">
                <a:solidFill>
                  <a:schemeClr val="tx2">
                    <a:lumMod val="75000"/>
                  </a:schemeClr>
                </a:solidFill>
              </a:rPr>
              <a:t> de Salud</a:t>
            </a:r>
          </a:p>
          <a:p>
            <a:pPr algn="ctr"/>
            <a:r>
              <a:rPr lang="en-US" sz="1200" dirty="0">
                <a:solidFill>
                  <a:schemeClr val="tx2">
                    <a:lumMod val="75000"/>
                  </a:schemeClr>
                </a:solidFill>
              </a:rPr>
              <a:t>Instituto Nacional de </a:t>
            </a:r>
            <a:r>
              <a:rPr lang="en-US" sz="1200" dirty="0" err="1">
                <a:solidFill>
                  <a:schemeClr val="tx2">
                    <a:lumMod val="75000"/>
                  </a:schemeClr>
                </a:solidFill>
              </a:rPr>
              <a:t>Enfermedades</a:t>
            </a:r>
            <a:r>
              <a:rPr lang="en-US" sz="1200" dirty="0">
                <a:solidFill>
                  <a:schemeClr val="tx2">
                    <a:lumMod val="75000"/>
                  </a:schemeClr>
                </a:solidFill>
              </a:rPr>
              <a:t> </a:t>
            </a:r>
            <a:r>
              <a:rPr lang="en-US" sz="1200" dirty="0" err="1">
                <a:solidFill>
                  <a:schemeClr val="tx2">
                    <a:lumMod val="75000"/>
                  </a:schemeClr>
                </a:solidFill>
              </a:rPr>
              <a:t>Respiratorias</a:t>
            </a:r>
            <a:r>
              <a:rPr lang="en-US" sz="1200" dirty="0">
                <a:solidFill>
                  <a:schemeClr val="tx2">
                    <a:lumMod val="75000"/>
                  </a:schemeClr>
                </a:solidFill>
              </a:rPr>
              <a:t> (INER) “Emilio Coni”</a:t>
            </a:r>
          </a:p>
          <a:p>
            <a:pPr algn="ctr"/>
            <a:r>
              <a:rPr lang="en-US" sz="1200" dirty="0" err="1">
                <a:solidFill>
                  <a:schemeClr val="tx2">
                    <a:lumMod val="75000"/>
                  </a:schemeClr>
                </a:solidFill>
              </a:rPr>
              <a:t>Administración</a:t>
            </a:r>
            <a:r>
              <a:rPr lang="en-US" sz="1200" dirty="0">
                <a:solidFill>
                  <a:schemeClr val="tx2">
                    <a:lumMod val="75000"/>
                  </a:schemeClr>
                </a:solidFill>
              </a:rPr>
              <a:t> Nacional de </a:t>
            </a:r>
            <a:r>
              <a:rPr lang="en-US" sz="1200" dirty="0" err="1">
                <a:solidFill>
                  <a:schemeClr val="tx2">
                    <a:lumMod val="75000"/>
                  </a:schemeClr>
                </a:solidFill>
              </a:rPr>
              <a:t>Laboratorios</a:t>
            </a:r>
            <a:r>
              <a:rPr lang="en-US" sz="1200" dirty="0">
                <a:solidFill>
                  <a:schemeClr val="tx2">
                    <a:lumMod val="75000"/>
                  </a:schemeClr>
                </a:solidFill>
              </a:rPr>
              <a:t> e </a:t>
            </a:r>
            <a:r>
              <a:rPr lang="en-US" sz="1200" dirty="0" err="1">
                <a:solidFill>
                  <a:schemeClr val="tx2">
                    <a:lumMod val="75000"/>
                  </a:schemeClr>
                </a:solidFill>
              </a:rPr>
              <a:t>Institutos</a:t>
            </a:r>
            <a:r>
              <a:rPr lang="en-US" sz="1200" dirty="0">
                <a:solidFill>
                  <a:schemeClr val="tx2">
                    <a:lumMod val="75000"/>
                  </a:schemeClr>
                </a:solidFill>
              </a:rPr>
              <a:t> de Salud (ANLIS) “Carlos G. </a:t>
            </a:r>
            <a:r>
              <a:rPr lang="en-US" sz="1200" dirty="0" err="1">
                <a:solidFill>
                  <a:schemeClr val="tx2">
                    <a:lumMod val="75000"/>
                  </a:schemeClr>
                </a:solidFill>
              </a:rPr>
              <a:t>Malbrán</a:t>
            </a:r>
            <a:r>
              <a:rPr lang="en-US" sz="1200" dirty="0">
                <a:solidFill>
                  <a:schemeClr val="tx2">
                    <a:lumMod val="75000"/>
                  </a:schemeClr>
                </a:solidFill>
              </a:rPr>
              <a:t>”</a:t>
            </a:r>
            <a:endParaRPr lang="es-AR" sz="1200" dirty="0">
              <a:solidFill>
                <a:schemeClr val="tx2">
                  <a:lumMod val="75000"/>
                </a:schemeClr>
              </a:solidFill>
            </a:endParaRPr>
          </a:p>
        </p:txBody>
      </p:sp>
    </p:spTree>
    <p:extLst>
      <p:ext uri="{BB962C8B-B14F-4D97-AF65-F5344CB8AC3E}">
        <p14:creationId xmlns:p14="http://schemas.microsoft.com/office/powerpoint/2010/main" val="362094887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p:cNvGrpSpPr/>
          <p:nvPr/>
        </p:nvGrpSpPr>
        <p:grpSpPr>
          <a:xfrm>
            <a:off x="306140" y="5978426"/>
            <a:ext cx="2187190" cy="727352"/>
            <a:chOff x="175091" y="6147418"/>
            <a:chExt cx="2026138" cy="673794"/>
          </a:xfrm>
        </p:grpSpPr>
        <p:pic>
          <p:nvPicPr>
            <p:cNvPr id="9" name="Picture 4" descr="Imagen 1"/>
            <p:cNvPicPr>
              <a:picLocks noChangeAspect="1" noChangeArrowheads="1"/>
            </p:cNvPicPr>
            <p:nvPr/>
          </p:nvPicPr>
          <p:blipFill>
            <a:blip r:embed="rId2" cstate="print"/>
            <a:srcRect l="31614" t="20561" r="37903" b="58456"/>
            <a:stretch>
              <a:fillRect/>
            </a:stretch>
          </p:blipFill>
          <p:spPr bwMode="auto">
            <a:xfrm>
              <a:off x="702924" y="6147418"/>
              <a:ext cx="1498305" cy="673794"/>
            </a:xfrm>
            <a:prstGeom prst="rect">
              <a:avLst/>
            </a:prstGeom>
            <a:noFill/>
          </p:spPr>
        </p:pic>
        <p:pic>
          <p:nvPicPr>
            <p:cNvPr id="10" name="7 Imagen" descr="LOGOCONIletrasnegrasa.png"/>
            <p:cNvPicPr>
              <a:picLocks noChangeAspect="1"/>
            </p:cNvPicPr>
            <p:nvPr/>
          </p:nvPicPr>
          <p:blipFill>
            <a:blip r:embed="rId3" cstate="print"/>
            <a:stretch>
              <a:fillRect/>
            </a:stretch>
          </p:blipFill>
          <p:spPr>
            <a:xfrm>
              <a:off x="175091" y="6179515"/>
              <a:ext cx="609600" cy="609600"/>
            </a:xfrm>
            <a:prstGeom prst="rect">
              <a:avLst/>
            </a:prstGeom>
          </p:spPr>
        </p:pic>
      </p:grpSp>
      <p:sp>
        <p:nvSpPr>
          <p:cNvPr id="12" name="CuadroTexto 11"/>
          <p:cNvSpPr txBox="1"/>
          <p:nvPr/>
        </p:nvSpPr>
        <p:spPr>
          <a:xfrm>
            <a:off x="489385" y="161327"/>
            <a:ext cx="9628217" cy="1487843"/>
          </a:xfrm>
          <a:prstGeom prst="rect">
            <a:avLst/>
          </a:prstGeom>
          <a:noFill/>
        </p:spPr>
        <p:txBody>
          <a:bodyPr wrap="square" rtlCol="0">
            <a:spAutoFit/>
          </a:bodyPr>
          <a:lstStyle/>
          <a:p>
            <a:pPr algn="ctr"/>
            <a:r>
              <a:rPr lang="es-AR" sz="2267" dirty="0">
                <a:latin typeface="Arial Black" panose="020B0A04020102020204" pitchFamily="34" charset="0"/>
              </a:rPr>
              <a:t>XXIV REUNION NACIONAL DE ESTADISTICAS DE SALUD </a:t>
            </a:r>
          </a:p>
          <a:p>
            <a:pPr algn="ctr"/>
            <a:r>
              <a:rPr lang="es-AR" sz="2267" dirty="0">
                <a:latin typeface="Arial Black" panose="020B0A04020102020204" pitchFamily="34" charset="0"/>
              </a:rPr>
              <a:t>Dirección de Estadísticas e Información de Salud </a:t>
            </a:r>
          </a:p>
          <a:p>
            <a:pPr algn="ctr"/>
            <a:r>
              <a:rPr lang="es-AR" sz="2267" dirty="0">
                <a:latin typeface="Arial Black" panose="020B0A04020102020204" pitchFamily="34" charset="0"/>
              </a:rPr>
              <a:t>Ministerio de Salud de la Nación</a:t>
            </a:r>
          </a:p>
          <a:p>
            <a:pPr algn="ctr"/>
            <a:endParaRPr lang="es-AR" sz="2267" dirty="0">
              <a:latin typeface="Arial Black" panose="020B0A04020102020204" pitchFamily="34" charset="0"/>
            </a:endParaRPr>
          </a:p>
        </p:txBody>
      </p:sp>
      <p:sp>
        <p:nvSpPr>
          <p:cNvPr id="13" name="Título 12"/>
          <p:cNvSpPr>
            <a:spLocks noGrp="1"/>
          </p:cNvSpPr>
          <p:nvPr>
            <p:ph type="ctrTitle"/>
          </p:nvPr>
        </p:nvSpPr>
        <p:spPr>
          <a:xfrm>
            <a:off x="758797" y="2629035"/>
            <a:ext cx="9089390" cy="1586873"/>
          </a:xfrm>
        </p:spPr>
        <p:txBody>
          <a:bodyPr>
            <a:normAutofit fontScale="90000"/>
          </a:bodyPr>
          <a:lstStyle/>
          <a:p>
            <a:r>
              <a:rPr lang="es-AR" b="1" dirty="0"/>
              <a:t>Iniciativa sobre Tuberculosis Pediátrica y del Adolescente: Hacia cero muertes</a:t>
            </a:r>
          </a:p>
        </p:txBody>
      </p:sp>
      <p:pic>
        <p:nvPicPr>
          <p:cNvPr id="1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0625" t="15556" r="65625" b="70636"/>
          <a:stretch/>
        </p:blipFill>
        <p:spPr bwMode="auto">
          <a:xfrm>
            <a:off x="8129424" y="6021006"/>
            <a:ext cx="2257836" cy="738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75081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66206" y="2245169"/>
            <a:ext cx="9716464" cy="4344779"/>
          </a:xfrm>
          <a:prstGeom prst="rect">
            <a:avLst/>
          </a:prstGeom>
          <a:noFill/>
        </p:spPr>
        <p:txBody>
          <a:bodyPr wrap="square" rtlCol="0">
            <a:spAutoFit/>
          </a:bodyPr>
          <a:lstStyle/>
          <a:p>
            <a:pPr marL="308467" indent="-308467">
              <a:buFont typeface="Arial" panose="020B0604020202020204" pitchFamily="34" charset="0"/>
              <a:buChar char="•"/>
            </a:pPr>
            <a:r>
              <a:rPr lang="es-AR" sz="1727" dirty="0"/>
              <a:t>Ministerio de Salud de la Nación - Sociedad Argentina de Pediatría (SAP): abril de 2014.</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dirty="0"/>
              <a:t>Iniciativa Global sobre Tuberculosis Pediátrica: OMS, la Unión Internacional de Lucha contra la Tuberculosis, UNICEF, CDC y otros Organismos Internacionales.</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dirty="0"/>
              <a:t>Objetivo: Crear conciencia sobre la necesidad urgente de redoblar esfuerzos para evitar que los niños mueran de enfermedades que pueden prevenirse, como la TB.</a:t>
            </a:r>
          </a:p>
          <a:p>
            <a:pPr marL="308467" indent="-308467">
              <a:buFont typeface="Arial" panose="020B0604020202020204" pitchFamily="34" charset="0"/>
              <a:buChar char="•"/>
            </a:pPr>
            <a:endParaRPr lang="es-AR" sz="1727" dirty="0"/>
          </a:p>
          <a:p>
            <a:pPr marL="308467" indent="-308467">
              <a:buFont typeface="Arial" panose="020B0604020202020204" pitchFamily="34" charset="0"/>
              <a:buChar char="•"/>
            </a:pPr>
            <a:r>
              <a:rPr lang="es-AR" sz="1727" dirty="0"/>
              <a:t>Las principales líneas de acción incluidas son:</a:t>
            </a:r>
          </a:p>
          <a:p>
            <a:pPr lvl="1"/>
            <a:r>
              <a:rPr lang="es-AR" sz="1727" dirty="0"/>
              <a:t>	</a:t>
            </a:r>
          </a:p>
          <a:p>
            <a:pPr marL="802015" lvl="1" indent="-308467">
              <a:buFont typeface="Arial" panose="020B0604020202020204" pitchFamily="34" charset="0"/>
              <a:buChar char="•"/>
            </a:pPr>
            <a:r>
              <a:rPr lang="es-AR" sz="1727" dirty="0"/>
              <a:t>Mejorar la detección de niños enfermos de tuberculosis.</a:t>
            </a:r>
          </a:p>
          <a:p>
            <a:pPr lvl="1"/>
            <a:r>
              <a:rPr lang="es-AR" sz="1727" dirty="0"/>
              <a:t>	</a:t>
            </a:r>
          </a:p>
          <a:p>
            <a:pPr marL="802015" lvl="1" indent="-308467">
              <a:buFont typeface="Arial" panose="020B0604020202020204" pitchFamily="34" charset="0"/>
              <a:buChar char="•"/>
            </a:pPr>
            <a:r>
              <a:rPr lang="es-AR" sz="1727" dirty="0"/>
              <a:t>Asegurar el cumplimiento del tratamiento y de la curación de los niños enfermos.</a:t>
            </a:r>
          </a:p>
          <a:p>
            <a:pPr lvl="1"/>
            <a:r>
              <a:rPr lang="es-AR" sz="1727" dirty="0"/>
              <a:t>	</a:t>
            </a:r>
          </a:p>
          <a:p>
            <a:pPr marL="802015" lvl="1" indent="-308467">
              <a:buFont typeface="Arial" panose="020B0604020202020204" pitchFamily="34" charset="0"/>
              <a:buChar char="•"/>
            </a:pPr>
            <a:r>
              <a:rPr lang="es-AR" sz="1727" dirty="0"/>
              <a:t>Fortalecer las herramientas de prevención de la tuberculosis pediátrica.</a:t>
            </a:r>
          </a:p>
          <a:p>
            <a:pPr marL="308467" indent="-308467">
              <a:buFont typeface="Arial" panose="020B0604020202020204" pitchFamily="34" charset="0"/>
              <a:buChar char="•"/>
            </a:pPr>
            <a:endParaRPr lang="es-AR" sz="1727" dirty="0"/>
          </a:p>
        </p:txBody>
      </p:sp>
      <p:sp>
        <p:nvSpPr>
          <p:cNvPr id="11" name="Título 12"/>
          <p:cNvSpPr>
            <a:spLocks noGrp="1"/>
          </p:cNvSpPr>
          <p:nvPr>
            <p:ph type="ctrTitle"/>
          </p:nvPr>
        </p:nvSpPr>
        <p:spPr>
          <a:xfrm>
            <a:off x="679743" y="1305997"/>
            <a:ext cx="9089390" cy="911753"/>
          </a:xfrm>
        </p:spPr>
        <p:txBody>
          <a:bodyPr>
            <a:normAutofit fontScale="90000"/>
          </a:bodyPr>
          <a:lstStyle/>
          <a:p>
            <a:r>
              <a:rPr lang="es-AR" sz="3023" b="1" dirty="0"/>
              <a:t>Iniciativa sobre Tuberculosis Pediátrica y del Adolescente: Hacia cero muertes</a:t>
            </a:r>
          </a:p>
        </p:txBody>
      </p:sp>
      <p:sp>
        <p:nvSpPr>
          <p:cNvPr id="10" name="Rectángulo 3">
            <a:extLst>
              <a:ext uri="{FF2B5EF4-FFF2-40B4-BE49-F238E27FC236}">
                <a16:creationId xmlns:a16="http://schemas.microsoft.com/office/drawing/2014/main" id="{6026E449-F8C3-4ED2-B58A-A88E6F63FADB}"/>
              </a:ext>
            </a:extLst>
          </p:cNvPr>
          <p:cNvSpPr>
            <a:spLocks noChangeArrowheads="1"/>
          </p:cNvSpPr>
          <p:nvPr/>
        </p:nvSpPr>
        <p:spPr bwMode="auto">
          <a:xfrm>
            <a:off x="720725" y="110784"/>
            <a:ext cx="9251950" cy="109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AR" altLang="es-AR" sz="1600" b="1" dirty="0">
                <a:cs typeface="Times New Roman" panose="02020603050405020304" pitchFamily="18" charset="0"/>
              </a:rPr>
              <a:t>XVII REUNION NACIONAL DE ESTADISTICAS DE SALUD</a:t>
            </a:r>
          </a:p>
          <a:p>
            <a:pPr algn="ctr" eaLnBrk="1" hangingPunct="1">
              <a:spcBef>
                <a:spcPct val="0"/>
              </a:spcBef>
              <a:buFontTx/>
              <a:buNone/>
            </a:pPr>
            <a:endParaRPr lang="es-AR" altLang="es-AR" sz="1600" b="1" dirty="0">
              <a:cs typeface="Times New Roman" panose="02020603050405020304" pitchFamily="18" charset="0"/>
            </a:endParaRPr>
          </a:p>
          <a:p>
            <a:pPr algn="ctr" eaLnBrk="1" hangingPunct="1">
              <a:spcBef>
                <a:spcPct val="0"/>
              </a:spcBef>
              <a:buFontTx/>
              <a:buNone/>
            </a:pPr>
            <a:r>
              <a:rPr lang="es-AR" altLang="es-AR" sz="1600" b="1" dirty="0">
                <a:cs typeface="Times New Roman" panose="02020603050405020304" pitchFamily="18" charset="0"/>
              </a:rPr>
              <a:t>“Taller de Análisis de la Situación Actual de las Estadísticas de Salud”</a:t>
            </a:r>
          </a:p>
          <a:p>
            <a:pPr algn="ctr" eaLnBrk="1" hangingPunct="1">
              <a:spcBef>
                <a:spcPct val="0"/>
              </a:spcBef>
              <a:buFontTx/>
              <a:buNone/>
            </a:pPr>
            <a:r>
              <a:rPr lang="es-AR" altLang="es-AR" sz="1600" b="1" dirty="0">
                <a:cs typeface="Times New Roman" panose="02020603050405020304" pitchFamily="18" charset="0"/>
              </a:rPr>
              <a:t>del 22 al 24 de Noviembre del 2017</a:t>
            </a:r>
          </a:p>
        </p:txBody>
      </p:sp>
    </p:spTree>
    <p:extLst>
      <p:ext uri="{BB962C8B-B14F-4D97-AF65-F5344CB8AC3E}">
        <p14:creationId xmlns:p14="http://schemas.microsoft.com/office/powerpoint/2010/main" val="324529563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2"/>
          <p:cNvSpPr>
            <a:spLocks noGrp="1"/>
          </p:cNvSpPr>
          <p:nvPr>
            <p:ph type="ctrTitle"/>
          </p:nvPr>
        </p:nvSpPr>
        <p:spPr>
          <a:xfrm>
            <a:off x="679743" y="1305997"/>
            <a:ext cx="9089390" cy="1487552"/>
          </a:xfrm>
        </p:spPr>
        <p:txBody>
          <a:bodyPr>
            <a:normAutofit/>
          </a:bodyPr>
          <a:lstStyle/>
          <a:p>
            <a:r>
              <a:rPr lang="es-AR" sz="3023" b="1" dirty="0"/>
              <a:t>Iniciativa sobre Tuberculosis Pediátrica y del Adolescente: Hacia cero muertes</a:t>
            </a:r>
            <a:br>
              <a:rPr lang="es-AR" sz="3023" b="1" dirty="0"/>
            </a:br>
            <a:r>
              <a:rPr lang="es-AR" sz="3023" b="1" dirty="0"/>
              <a:t>ACTIVIDADES</a:t>
            </a:r>
          </a:p>
        </p:txBody>
      </p:sp>
      <p:sp>
        <p:nvSpPr>
          <p:cNvPr id="2" name="CuadroTexto 1"/>
          <p:cNvSpPr txBox="1"/>
          <p:nvPr/>
        </p:nvSpPr>
        <p:spPr>
          <a:xfrm>
            <a:off x="329027" y="3122576"/>
            <a:ext cx="10117602" cy="2883353"/>
          </a:xfrm>
          <a:prstGeom prst="rect">
            <a:avLst/>
          </a:prstGeom>
          <a:noFill/>
        </p:spPr>
        <p:txBody>
          <a:bodyPr wrap="square" rtlCol="0">
            <a:spAutoFit/>
          </a:bodyPr>
          <a:lstStyle/>
          <a:p>
            <a:pPr marL="370161" indent="-370161">
              <a:buFont typeface="+mj-lt"/>
              <a:buAutoNum type="arabicPeriod"/>
            </a:pPr>
            <a:r>
              <a:rPr lang="es-AR" sz="2267" dirty="0"/>
              <a:t>Investigación de las muertes de menores de 20 años por Tuberculosis.</a:t>
            </a:r>
          </a:p>
          <a:p>
            <a:pPr marL="370161" indent="-370161">
              <a:buFont typeface="+mj-lt"/>
              <a:buAutoNum type="arabicPeriod"/>
            </a:pPr>
            <a:endParaRPr lang="es-AR" sz="2267" dirty="0"/>
          </a:p>
          <a:p>
            <a:pPr marL="370161" indent="-370161">
              <a:buFont typeface="+mj-lt"/>
              <a:buAutoNum type="arabicPeriod"/>
            </a:pPr>
            <a:r>
              <a:rPr lang="es-AR" sz="2267" dirty="0"/>
              <a:t>Búsqueda activa del resultado del tratamiento de todos los casos notificados de Tuberculosis en menores de 20 años.</a:t>
            </a:r>
          </a:p>
          <a:p>
            <a:pPr marL="370161" indent="-370161">
              <a:buFont typeface="+mj-lt"/>
              <a:buAutoNum type="arabicPeriod"/>
            </a:pPr>
            <a:endParaRPr lang="es-AR" sz="2267" dirty="0"/>
          </a:p>
          <a:p>
            <a:pPr marL="370161" indent="-370161">
              <a:buFont typeface="+mj-lt"/>
              <a:buAutoNum type="arabicPeriod"/>
            </a:pPr>
            <a:r>
              <a:rPr lang="es-AR" sz="2267" dirty="0"/>
              <a:t>Investigación de los casos notificados de Tuberculosis menores de 20 años con resultado del tratamiento: fallecido y abandono.</a:t>
            </a:r>
          </a:p>
          <a:p>
            <a:endParaRPr lang="es-AR" sz="2267" dirty="0"/>
          </a:p>
        </p:txBody>
      </p:sp>
      <p:sp>
        <p:nvSpPr>
          <p:cNvPr id="10" name="Rectángulo 3">
            <a:extLst>
              <a:ext uri="{FF2B5EF4-FFF2-40B4-BE49-F238E27FC236}">
                <a16:creationId xmlns:a16="http://schemas.microsoft.com/office/drawing/2014/main" id="{2CC29F9C-1EE0-43C7-8399-578015BAB792}"/>
              </a:ext>
            </a:extLst>
          </p:cNvPr>
          <p:cNvSpPr>
            <a:spLocks noChangeArrowheads="1"/>
          </p:cNvSpPr>
          <p:nvPr/>
        </p:nvSpPr>
        <p:spPr bwMode="auto">
          <a:xfrm>
            <a:off x="720725" y="110784"/>
            <a:ext cx="9251950" cy="109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AR" altLang="es-AR" sz="1600" b="1" dirty="0">
                <a:cs typeface="Times New Roman" panose="02020603050405020304" pitchFamily="18" charset="0"/>
              </a:rPr>
              <a:t>XVII REUNION NACIONAL DE ESTADISTICAS DE SALUD</a:t>
            </a:r>
          </a:p>
          <a:p>
            <a:pPr algn="ctr" eaLnBrk="1" hangingPunct="1">
              <a:spcBef>
                <a:spcPct val="0"/>
              </a:spcBef>
              <a:buFontTx/>
              <a:buNone/>
            </a:pPr>
            <a:endParaRPr lang="es-AR" altLang="es-AR" sz="1600" b="1" dirty="0">
              <a:cs typeface="Times New Roman" panose="02020603050405020304" pitchFamily="18" charset="0"/>
            </a:endParaRPr>
          </a:p>
          <a:p>
            <a:pPr algn="ctr" eaLnBrk="1" hangingPunct="1">
              <a:spcBef>
                <a:spcPct val="0"/>
              </a:spcBef>
              <a:buFontTx/>
              <a:buNone/>
            </a:pPr>
            <a:r>
              <a:rPr lang="es-AR" altLang="es-AR" sz="1600" b="1" dirty="0">
                <a:cs typeface="Times New Roman" panose="02020603050405020304" pitchFamily="18" charset="0"/>
              </a:rPr>
              <a:t>“Taller de Análisis de la Situación Actual de las Estadísticas de Salud”</a:t>
            </a:r>
          </a:p>
          <a:p>
            <a:pPr algn="ctr" eaLnBrk="1" hangingPunct="1">
              <a:spcBef>
                <a:spcPct val="0"/>
              </a:spcBef>
              <a:buFontTx/>
              <a:buNone/>
            </a:pPr>
            <a:r>
              <a:rPr lang="es-AR" altLang="es-AR" sz="1600" b="1" dirty="0">
                <a:cs typeface="Times New Roman" panose="02020603050405020304" pitchFamily="18" charset="0"/>
              </a:rPr>
              <a:t>del 22 al 24 de Noviembre del 2017</a:t>
            </a:r>
          </a:p>
        </p:txBody>
      </p:sp>
    </p:spTree>
    <p:extLst>
      <p:ext uri="{BB962C8B-B14F-4D97-AF65-F5344CB8AC3E}">
        <p14:creationId xmlns:p14="http://schemas.microsoft.com/office/powerpoint/2010/main" val="26311829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2"/>
          <p:cNvSpPr>
            <a:spLocks noGrp="1"/>
          </p:cNvSpPr>
          <p:nvPr>
            <p:ph type="ctrTitle"/>
          </p:nvPr>
        </p:nvSpPr>
        <p:spPr>
          <a:xfrm>
            <a:off x="378148" y="1255299"/>
            <a:ext cx="9937104" cy="1153096"/>
          </a:xfrm>
        </p:spPr>
        <p:txBody>
          <a:bodyPr>
            <a:noAutofit/>
          </a:bodyPr>
          <a:lstStyle/>
          <a:p>
            <a:r>
              <a:rPr lang="es-AR" sz="1400" b="1" dirty="0"/>
              <a:t>Iniciativa sobre Tuberculosis Pediátrica y del Adolescente: Hacia cero muertes</a:t>
            </a:r>
            <a:br>
              <a:rPr lang="es-AR" sz="1400" b="1" dirty="0"/>
            </a:br>
            <a:r>
              <a:rPr lang="es-AR" sz="1400" b="1" dirty="0"/>
              <a:t>INVESTIGACIÓN DE LAS MUERTES DE MENORES DE 20 AÑOS POR TUBERCULOSIS EN LA PROVINCIA DE SANTA FE</a:t>
            </a:r>
            <a:br>
              <a:rPr lang="es-AR" sz="1400" b="1" dirty="0"/>
            </a:br>
            <a:r>
              <a:rPr lang="es-AR" sz="1400" b="1" dirty="0"/>
              <a:t>PROGRAMA PROVINCIAL DE CONTROL DE LA TUBERCULOSIS, DIRECCIÓN GENERAL DE ESTADÍSTICAS DE SALUD, INSTITUTO NACIONAL DE ENFERMEDADES RESPIRATORIAS (INER) “EMILIO CONI”</a:t>
            </a:r>
          </a:p>
        </p:txBody>
      </p:sp>
      <p:sp>
        <p:nvSpPr>
          <p:cNvPr id="2" name="CuadroTexto 1"/>
          <p:cNvSpPr txBox="1"/>
          <p:nvPr/>
        </p:nvSpPr>
        <p:spPr>
          <a:xfrm>
            <a:off x="275302" y="3023798"/>
            <a:ext cx="10117602" cy="3539430"/>
          </a:xfrm>
          <a:prstGeom prst="rect">
            <a:avLst/>
          </a:prstGeom>
          <a:noFill/>
        </p:spPr>
        <p:txBody>
          <a:bodyPr wrap="square" rtlCol="0">
            <a:spAutoFit/>
          </a:bodyPr>
          <a:lstStyle/>
          <a:p>
            <a:pPr marL="370161" indent="-370161">
              <a:buFont typeface="+mj-lt"/>
              <a:buAutoNum type="arabicPeriod"/>
            </a:pPr>
            <a:r>
              <a:rPr lang="es-AR" sz="1600" b="1" dirty="0"/>
              <a:t>Verificar la certificación de la muerte como tuberculosis</a:t>
            </a:r>
            <a:r>
              <a:rPr lang="es-AR" sz="1600" dirty="0"/>
              <a:t>:</a:t>
            </a:r>
          </a:p>
          <a:p>
            <a:pPr marL="383870" lvl="1"/>
            <a:endParaRPr lang="es-AR" sz="1600" dirty="0"/>
          </a:p>
          <a:p>
            <a:pPr marL="383870" lvl="1"/>
            <a:r>
              <a:rPr lang="es-AR" sz="1600" dirty="0"/>
              <a:t>Detectar posibles fallas en la codificación de la causa básica a partir del registro médico o la falta de antecedentes suficientes para asignarle a la muerte la tuberculosis como causa básica.</a:t>
            </a:r>
          </a:p>
          <a:p>
            <a:pPr marL="370161" indent="-370161">
              <a:buFont typeface="+mj-lt"/>
              <a:buAutoNum type="arabicPeriod"/>
            </a:pPr>
            <a:endParaRPr lang="es-AR" sz="1600" dirty="0"/>
          </a:p>
          <a:p>
            <a:pPr marL="370161" indent="-370161">
              <a:buFont typeface="+mj-lt"/>
              <a:buAutoNum type="arabicPeriod"/>
            </a:pPr>
            <a:r>
              <a:rPr lang="es-AR" sz="1600" b="1" dirty="0"/>
              <a:t>Verificar la notificación y tratamiento del fallecido:</a:t>
            </a:r>
          </a:p>
          <a:p>
            <a:pPr marL="370161" indent="-370161">
              <a:buFont typeface="+mj-lt"/>
              <a:buAutoNum type="arabicPeriod"/>
            </a:pPr>
            <a:endParaRPr lang="es-AR" sz="1600" b="1" dirty="0"/>
          </a:p>
          <a:p>
            <a:pPr marL="383870" lvl="2"/>
            <a:r>
              <a:rPr lang="es-AR" sz="1600" dirty="0"/>
              <a:t>Detectar el posible </a:t>
            </a:r>
            <a:r>
              <a:rPr lang="es-AR" sz="1600" dirty="0" err="1"/>
              <a:t>subregistro</a:t>
            </a:r>
            <a:r>
              <a:rPr lang="es-AR" sz="1600" dirty="0"/>
              <a:t> de casos de tuberculosis en la notificación y posibles fallas en el acceso al tratamiento.</a:t>
            </a:r>
          </a:p>
          <a:p>
            <a:pPr marL="370161" indent="-370161">
              <a:buFont typeface="+mj-lt"/>
              <a:buAutoNum type="arabicPeriod"/>
            </a:pPr>
            <a:endParaRPr lang="es-AR" sz="1600" dirty="0"/>
          </a:p>
          <a:p>
            <a:pPr marL="370161" indent="-370161">
              <a:buFont typeface="+mj-lt"/>
              <a:buAutoNum type="arabicPeriod"/>
            </a:pPr>
            <a:r>
              <a:rPr lang="es-AR" sz="1600" b="1" dirty="0"/>
              <a:t>Evaluar la evolución previa a la defunción:</a:t>
            </a:r>
          </a:p>
          <a:p>
            <a:pPr marL="370161" indent="-370161">
              <a:buFont typeface="+mj-lt"/>
              <a:buAutoNum type="arabicPeriod"/>
            </a:pPr>
            <a:endParaRPr lang="es-AR" sz="1600" b="1" dirty="0"/>
          </a:p>
          <a:p>
            <a:pPr marL="383870" lvl="1"/>
            <a:r>
              <a:rPr lang="es-AR" sz="1600" dirty="0"/>
              <a:t>Detectar determinantes biológicos o sociales asociados a la falta de acceso a la atención, consulta tardía, tratamiento inadecuado y mala evolución.</a:t>
            </a:r>
          </a:p>
        </p:txBody>
      </p:sp>
      <p:sp>
        <p:nvSpPr>
          <p:cNvPr id="3" name="CuadroTexto 2"/>
          <p:cNvSpPr txBox="1"/>
          <p:nvPr/>
        </p:nvSpPr>
        <p:spPr>
          <a:xfrm>
            <a:off x="275303" y="2612514"/>
            <a:ext cx="2360956" cy="369332"/>
          </a:xfrm>
          <a:prstGeom prst="rect">
            <a:avLst/>
          </a:prstGeom>
          <a:noFill/>
        </p:spPr>
        <p:txBody>
          <a:bodyPr wrap="square" rtlCol="0">
            <a:spAutoFit/>
          </a:bodyPr>
          <a:lstStyle/>
          <a:p>
            <a:r>
              <a:rPr lang="es-AR" sz="1800" b="1" dirty="0"/>
              <a:t>OBJETIVOS:</a:t>
            </a:r>
          </a:p>
        </p:txBody>
      </p:sp>
      <p:sp>
        <p:nvSpPr>
          <p:cNvPr id="18" name="Rectángulo 3">
            <a:extLst>
              <a:ext uri="{FF2B5EF4-FFF2-40B4-BE49-F238E27FC236}">
                <a16:creationId xmlns:a16="http://schemas.microsoft.com/office/drawing/2014/main" id="{400EF38B-426A-4A5F-833E-3B3E534551C4}"/>
              </a:ext>
            </a:extLst>
          </p:cNvPr>
          <p:cNvSpPr>
            <a:spLocks noChangeArrowheads="1"/>
          </p:cNvSpPr>
          <p:nvPr/>
        </p:nvSpPr>
        <p:spPr bwMode="auto">
          <a:xfrm>
            <a:off x="720725" y="110784"/>
            <a:ext cx="9251950" cy="109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AR" altLang="es-AR" sz="1600" b="1" dirty="0">
                <a:cs typeface="Times New Roman" panose="02020603050405020304" pitchFamily="18" charset="0"/>
              </a:rPr>
              <a:t>XVII REUNION NACIONAL DE ESTADISTICAS DE SALUD</a:t>
            </a:r>
          </a:p>
          <a:p>
            <a:pPr algn="ctr" eaLnBrk="1" hangingPunct="1">
              <a:spcBef>
                <a:spcPct val="0"/>
              </a:spcBef>
              <a:buFontTx/>
              <a:buNone/>
            </a:pPr>
            <a:endParaRPr lang="es-AR" altLang="es-AR" sz="1600" b="1" dirty="0">
              <a:cs typeface="Times New Roman" panose="02020603050405020304" pitchFamily="18" charset="0"/>
            </a:endParaRPr>
          </a:p>
          <a:p>
            <a:pPr algn="ctr" eaLnBrk="1" hangingPunct="1">
              <a:spcBef>
                <a:spcPct val="0"/>
              </a:spcBef>
              <a:buFontTx/>
              <a:buNone/>
            </a:pPr>
            <a:r>
              <a:rPr lang="es-AR" altLang="es-AR" sz="1600" b="1" dirty="0">
                <a:cs typeface="Times New Roman" panose="02020603050405020304" pitchFamily="18" charset="0"/>
              </a:rPr>
              <a:t>“Taller de Análisis de la Situación Actual de las Estadísticas de Salud”</a:t>
            </a:r>
          </a:p>
          <a:p>
            <a:pPr algn="ctr" eaLnBrk="1" hangingPunct="1">
              <a:spcBef>
                <a:spcPct val="0"/>
              </a:spcBef>
              <a:buFontTx/>
              <a:buNone/>
            </a:pPr>
            <a:r>
              <a:rPr lang="es-AR" altLang="es-AR" sz="1600" b="1" dirty="0">
                <a:cs typeface="Times New Roman" panose="02020603050405020304" pitchFamily="18" charset="0"/>
              </a:rPr>
              <a:t>del 22 al 24 de Noviembre del 2017</a:t>
            </a:r>
          </a:p>
        </p:txBody>
      </p:sp>
    </p:spTree>
    <p:extLst>
      <p:ext uri="{BB962C8B-B14F-4D97-AF65-F5344CB8AC3E}">
        <p14:creationId xmlns:p14="http://schemas.microsoft.com/office/powerpoint/2010/main" val="152045083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ED2C67-3D8F-4ACE-BE6C-29BE130A4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140" y="774631"/>
            <a:ext cx="3890123" cy="6012000"/>
          </a:xfrm>
          <a:prstGeom prst="rect">
            <a:avLst/>
          </a:prstGeom>
          <a:ln>
            <a:solidFill>
              <a:schemeClr val="tx1"/>
            </a:solidFill>
          </a:ln>
        </p:spPr>
      </p:pic>
      <p:pic>
        <p:nvPicPr>
          <p:cNvPr id="7" name="Picture 6">
            <a:extLst>
              <a:ext uri="{FF2B5EF4-FFF2-40B4-BE49-F238E27FC236}">
                <a16:creationId xmlns:a16="http://schemas.microsoft.com/office/drawing/2014/main" id="{D50F59A8-5BEB-4681-BD47-DEBAC2E61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4812" y="774631"/>
            <a:ext cx="3890123" cy="6012000"/>
          </a:xfrm>
          <a:prstGeom prst="rect">
            <a:avLst/>
          </a:prstGeom>
          <a:ln>
            <a:solidFill>
              <a:schemeClr val="tx1"/>
            </a:solidFill>
          </a:ln>
        </p:spPr>
      </p:pic>
      <p:sp>
        <p:nvSpPr>
          <p:cNvPr id="8" name="TextBox 7">
            <a:extLst>
              <a:ext uri="{FF2B5EF4-FFF2-40B4-BE49-F238E27FC236}">
                <a16:creationId xmlns:a16="http://schemas.microsoft.com/office/drawing/2014/main" id="{44E0EA9A-9172-49AF-9825-0B655907F0B1}"/>
              </a:ext>
            </a:extLst>
          </p:cNvPr>
          <p:cNvSpPr txBox="1"/>
          <p:nvPr/>
        </p:nvSpPr>
        <p:spPr>
          <a:xfrm>
            <a:off x="306140" y="108223"/>
            <a:ext cx="9938795" cy="646331"/>
          </a:xfrm>
          <a:prstGeom prst="rect">
            <a:avLst/>
          </a:prstGeom>
          <a:noFill/>
        </p:spPr>
        <p:txBody>
          <a:bodyPr wrap="square" rtlCol="0">
            <a:spAutoFit/>
          </a:bodyPr>
          <a:lstStyle/>
          <a:p>
            <a:pPr algn="ctr"/>
            <a:r>
              <a:rPr lang="en-US" sz="1800" dirty="0">
                <a:latin typeface="Arial Black" panose="020B0A04020102020204" pitchFamily="34" charset="0"/>
              </a:rPr>
              <a:t>INFORME MENSUAL DE TUBERCULOSIS PEDI</a:t>
            </a:r>
            <a:r>
              <a:rPr lang="es-AR" sz="1800" dirty="0">
                <a:latin typeface="Arial Black" panose="020B0A04020102020204" pitchFamily="34" charset="0"/>
              </a:rPr>
              <a:t>ÁTRICA Y ADOLESCENTE</a:t>
            </a:r>
          </a:p>
          <a:p>
            <a:pPr algn="ctr"/>
            <a:r>
              <a:rPr lang="es-AR" sz="1800" dirty="0">
                <a:latin typeface="Arial Black" panose="020B0A04020102020204" pitchFamily="34" charset="0"/>
              </a:rPr>
              <a:t>INER “EMILIO CONI”</a:t>
            </a:r>
          </a:p>
        </p:txBody>
      </p:sp>
    </p:spTree>
    <p:extLst>
      <p:ext uri="{BB962C8B-B14F-4D97-AF65-F5344CB8AC3E}">
        <p14:creationId xmlns:p14="http://schemas.microsoft.com/office/powerpoint/2010/main" val="195503680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7151C2-6357-48DD-8858-DE85FEC5E4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148" y="684287"/>
            <a:ext cx="3890123" cy="6012000"/>
          </a:xfrm>
          <a:prstGeom prst="rect">
            <a:avLst/>
          </a:prstGeom>
          <a:ln>
            <a:solidFill>
              <a:schemeClr val="tx1"/>
            </a:solidFill>
          </a:ln>
        </p:spPr>
      </p:pic>
      <p:pic>
        <p:nvPicPr>
          <p:cNvPr id="7" name="Picture 6">
            <a:extLst>
              <a:ext uri="{FF2B5EF4-FFF2-40B4-BE49-F238E27FC236}">
                <a16:creationId xmlns:a16="http://schemas.microsoft.com/office/drawing/2014/main" id="{CBA143ED-1E34-4D85-8D4A-3D6B830FF9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5131" y="774631"/>
            <a:ext cx="3890123" cy="6012000"/>
          </a:xfrm>
          <a:prstGeom prst="rect">
            <a:avLst/>
          </a:prstGeom>
          <a:ln>
            <a:solidFill>
              <a:schemeClr val="tx1"/>
            </a:solidFill>
          </a:ln>
        </p:spPr>
      </p:pic>
      <p:sp>
        <p:nvSpPr>
          <p:cNvPr id="8" name="TextBox 7">
            <a:extLst>
              <a:ext uri="{FF2B5EF4-FFF2-40B4-BE49-F238E27FC236}">
                <a16:creationId xmlns:a16="http://schemas.microsoft.com/office/drawing/2014/main" id="{AAEFF276-6083-4F4C-B075-EB4BDCCDC512}"/>
              </a:ext>
            </a:extLst>
          </p:cNvPr>
          <p:cNvSpPr txBox="1"/>
          <p:nvPr/>
        </p:nvSpPr>
        <p:spPr>
          <a:xfrm>
            <a:off x="306140" y="108223"/>
            <a:ext cx="9938795" cy="646331"/>
          </a:xfrm>
          <a:prstGeom prst="rect">
            <a:avLst/>
          </a:prstGeom>
          <a:noFill/>
        </p:spPr>
        <p:txBody>
          <a:bodyPr wrap="square" rtlCol="0">
            <a:spAutoFit/>
          </a:bodyPr>
          <a:lstStyle/>
          <a:p>
            <a:pPr algn="ctr"/>
            <a:r>
              <a:rPr lang="en-US" sz="1800" dirty="0">
                <a:latin typeface="Arial Black" panose="020B0A04020102020204" pitchFamily="34" charset="0"/>
              </a:rPr>
              <a:t>INFORME MENSUAL DE TUBERCULOSIS PEDI</a:t>
            </a:r>
            <a:r>
              <a:rPr lang="es-AR" sz="1800" dirty="0">
                <a:latin typeface="Arial Black" panose="020B0A04020102020204" pitchFamily="34" charset="0"/>
              </a:rPr>
              <a:t>ÁTRICA Y ADOLESCENTE</a:t>
            </a:r>
          </a:p>
          <a:p>
            <a:pPr algn="ctr"/>
            <a:r>
              <a:rPr lang="es-AR" sz="1800" dirty="0">
                <a:latin typeface="Arial Black" panose="020B0A04020102020204" pitchFamily="34" charset="0"/>
              </a:rPr>
              <a:t>INER “EMILIO CONI”</a:t>
            </a:r>
          </a:p>
        </p:txBody>
      </p:sp>
      <p:sp>
        <p:nvSpPr>
          <p:cNvPr id="9" name="TextBox 8">
            <a:extLst>
              <a:ext uri="{FF2B5EF4-FFF2-40B4-BE49-F238E27FC236}">
                <a16:creationId xmlns:a16="http://schemas.microsoft.com/office/drawing/2014/main" id="{4DDD8E65-2420-4B70-BA71-D6749546DB38}"/>
              </a:ext>
            </a:extLst>
          </p:cNvPr>
          <p:cNvSpPr txBox="1"/>
          <p:nvPr/>
        </p:nvSpPr>
        <p:spPr>
          <a:xfrm>
            <a:off x="4482604" y="1641584"/>
            <a:ext cx="1584176" cy="4278094"/>
          </a:xfrm>
          <a:prstGeom prst="rect">
            <a:avLst/>
          </a:prstGeom>
          <a:noFill/>
        </p:spPr>
        <p:txBody>
          <a:bodyPr wrap="square" rtlCol="0">
            <a:spAutoFit/>
          </a:bodyPr>
          <a:lstStyle/>
          <a:p>
            <a:pPr algn="ctr"/>
            <a:r>
              <a:rPr lang="es-AR" sz="1600" dirty="0">
                <a:latin typeface="Arial Black" panose="020B0A04020102020204" pitchFamily="34" charset="0"/>
              </a:rPr>
              <a:t>18</a:t>
            </a:r>
            <a:r>
              <a:rPr lang="es-AR" sz="1600" dirty="0"/>
              <a:t> muertes entre los casos notificados en 2015</a:t>
            </a:r>
          </a:p>
          <a:p>
            <a:pPr algn="ctr"/>
            <a:endParaRPr lang="es-AR" sz="1600" dirty="0"/>
          </a:p>
          <a:p>
            <a:pPr algn="ctr"/>
            <a:r>
              <a:rPr lang="es-AR" sz="1600" dirty="0">
                <a:latin typeface="Arial Black" panose="020B0A04020102020204" pitchFamily="34" charset="0"/>
              </a:rPr>
              <a:t>23</a:t>
            </a:r>
            <a:r>
              <a:rPr lang="es-AR" sz="1600" dirty="0"/>
              <a:t> muertes entre los casos notificados en 2016</a:t>
            </a:r>
          </a:p>
          <a:p>
            <a:pPr algn="ctr"/>
            <a:endParaRPr lang="es-AR" sz="1600" dirty="0"/>
          </a:p>
          <a:p>
            <a:pPr algn="ctr"/>
            <a:r>
              <a:rPr lang="es-AR" sz="1600" dirty="0">
                <a:latin typeface="Arial Black" panose="020B0A04020102020204" pitchFamily="34" charset="0"/>
              </a:rPr>
              <a:t>8</a:t>
            </a:r>
            <a:r>
              <a:rPr lang="es-AR" sz="1600" dirty="0"/>
              <a:t> muertes entre los casos notificados en 2017 (BUE: </a:t>
            </a:r>
            <a:r>
              <a:rPr lang="es-AR" sz="1600" dirty="0">
                <a:latin typeface="Arial Black" panose="020B0A04020102020204" pitchFamily="34" charset="0"/>
              </a:rPr>
              <a:t>2</a:t>
            </a:r>
            <a:r>
              <a:rPr lang="es-AR" sz="1600" dirty="0"/>
              <a:t>; ENR: </a:t>
            </a:r>
            <a:r>
              <a:rPr lang="es-AR" sz="1600" dirty="0">
                <a:latin typeface="Arial Black" panose="020B0A04020102020204" pitchFamily="34" charset="0"/>
              </a:rPr>
              <a:t>2</a:t>
            </a:r>
            <a:r>
              <a:rPr lang="es-AR" sz="1600" dirty="0"/>
              <a:t>; SAL: </a:t>
            </a:r>
            <a:r>
              <a:rPr lang="es-AR" sz="1600" dirty="0">
                <a:latin typeface="Arial Black" panose="020B0A04020102020204" pitchFamily="34" charset="0"/>
              </a:rPr>
              <a:t>2</a:t>
            </a:r>
            <a:r>
              <a:rPr lang="es-AR" sz="1600" dirty="0"/>
              <a:t>; CBA: </a:t>
            </a:r>
            <a:r>
              <a:rPr lang="es-AR" sz="1600" dirty="0">
                <a:latin typeface="Arial Black" panose="020B0A04020102020204" pitchFamily="34" charset="0"/>
              </a:rPr>
              <a:t>1</a:t>
            </a:r>
            <a:r>
              <a:rPr lang="es-AR" sz="1600" dirty="0"/>
              <a:t>; CHA: </a:t>
            </a:r>
            <a:r>
              <a:rPr lang="es-AR" sz="1600" dirty="0">
                <a:latin typeface="Arial Black" panose="020B0A04020102020204" pitchFamily="34" charset="0"/>
              </a:rPr>
              <a:t>1</a:t>
            </a:r>
          </a:p>
        </p:txBody>
      </p:sp>
    </p:spTree>
    <p:extLst>
      <p:ext uri="{BB962C8B-B14F-4D97-AF65-F5344CB8AC3E}">
        <p14:creationId xmlns:p14="http://schemas.microsoft.com/office/powerpoint/2010/main" val="171856015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7">
            <a:extLst>
              <a:ext uri="{FF2B5EF4-FFF2-40B4-BE49-F238E27FC236}">
                <a16:creationId xmlns:a16="http://schemas.microsoft.com/office/drawing/2014/main" id="{6B9DE520-5FEB-4F09-936A-DCB9B718492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42760" y="3405506"/>
            <a:ext cx="5067300" cy="3018155"/>
          </a:xfrm>
          <a:prstGeom prst="rect">
            <a:avLst/>
          </a:prstGeom>
          <a:noFill/>
          <a:ln>
            <a:noFill/>
          </a:ln>
        </p:spPr>
      </p:pic>
      <p:pic>
        <p:nvPicPr>
          <p:cNvPr id="18" name="Picture 17">
            <a:extLst>
              <a:ext uri="{FF2B5EF4-FFF2-40B4-BE49-F238E27FC236}">
                <a16:creationId xmlns:a16="http://schemas.microsoft.com/office/drawing/2014/main" id="{D7950BB4-AA2A-4A58-9EED-13B55DED0B9B}"/>
              </a:ext>
            </a:extLst>
          </p:cNvPr>
          <p:cNvPicPr>
            <a:picLocks noChangeAspect="1"/>
          </p:cNvPicPr>
          <p:nvPr/>
        </p:nvPicPr>
        <p:blipFill>
          <a:blip r:embed="rId3"/>
          <a:stretch>
            <a:fillRect/>
          </a:stretch>
        </p:blipFill>
        <p:spPr>
          <a:xfrm>
            <a:off x="6066780" y="3348583"/>
            <a:ext cx="4143205" cy="3132000"/>
          </a:xfrm>
          <a:prstGeom prst="rect">
            <a:avLst/>
          </a:prstGeom>
        </p:spPr>
      </p:pic>
      <p:sp>
        <p:nvSpPr>
          <p:cNvPr id="14" name="TextBox 13">
            <a:extLst>
              <a:ext uri="{FF2B5EF4-FFF2-40B4-BE49-F238E27FC236}">
                <a16:creationId xmlns:a16="http://schemas.microsoft.com/office/drawing/2014/main" id="{C6026C7A-0A57-42BB-9FDF-F81BD090B004}"/>
              </a:ext>
            </a:extLst>
          </p:cNvPr>
          <p:cNvSpPr txBox="1"/>
          <p:nvPr/>
        </p:nvSpPr>
        <p:spPr>
          <a:xfrm>
            <a:off x="377302" y="1445508"/>
            <a:ext cx="9938795" cy="646331"/>
          </a:xfrm>
          <a:prstGeom prst="rect">
            <a:avLst/>
          </a:prstGeom>
          <a:noFill/>
        </p:spPr>
        <p:txBody>
          <a:bodyPr wrap="square" rtlCol="0">
            <a:spAutoFit/>
          </a:bodyPr>
          <a:lstStyle/>
          <a:p>
            <a:pPr algn="ctr"/>
            <a:r>
              <a:rPr lang="en-US" sz="1800" dirty="0">
                <a:latin typeface="Arial Black" panose="020B0A04020102020204" pitchFamily="34" charset="0"/>
              </a:rPr>
              <a:t>AN</a:t>
            </a:r>
            <a:r>
              <a:rPr lang="es-AR" sz="1800" dirty="0">
                <a:latin typeface="Arial Black" panose="020B0A04020102020204" pitchFamily="34" charset="0"/>
              </a:rPr>
              <a:t>ÁLISIS DE LAS MUERTES POR</a:t>
            </a:r>
            <a:r>
              <a:rPr lang="en-US" sz="1800" dirty="0">
                <a:latin typeface="Arial Black" panose="020B0A04020102020204" pitchFamily="34" charset="0"/>
              </a:rPr>
              <a:t> TUBERCULOSIS PEDI</a:t>
            </a:r>
            <a:r>
              <a:rPr lang="es-AR" sz="1800" dirty="0">
                <a:latin typeface="Arial Black" panose="020B0A04020102020204" pitchFamily="34" charset="0"/>
              </a:rPr>
              <a:t>ÁTRICA Y ADOLESCENTE – PROGRAMAS DE CONTROL DE LA TUBERCULOSIS</a:t>
            </a:r>
          </a:p>
        </p:txBody>
      </p:sp>
      <p:sp>
        <p:nvSpPr>
          <p:cNvPr id="2" name="TextBox 1">
            <a:extLst>
              <a:ext uri="{FF2B5EF4-FFF2-40B4-BE49-F238E27FC236}">
                <a16:creationId xmlns:a16="http://schemas.microsoft.com/office/drawing/2014/main" id="{BA7C3209-B241-4C61-9DC2-2D9B353E8486}"/>
              </a:ext>
            </a:extLst>
          </p:cNvPr>
          <p:cNvSpPr txBox="1"/>
          <p:nvPr/>
        </p:nvSpPr>
        <p:spPr>
          <a:xfrm>
            <a:off x="1458268" y="2603872"/>
            <a:ext cx="2664296" cy="415498"/>
          </a:xfrm>
          <a:prstGeom prst="rect">
            <a:avLst/>
          </a:prstGeom>
          <a:noFill/>
        </p:spPr>
        <p:txBody>
          <a:bodyPr wrap="square" rtlCol="0">
            <a:spAutoFit/>
          </a:bodyPr>
          <a:lstStyle/>
          <a:p>
            <a:pPr algn="ctr"/>
            <a:r>
              <a:rPr lang="es-AR" dirty="0">
                <a:latin typeface="Arial Black" panose="020B0A04020102020204" pitchFamily="34" charset="0"/>
              </a:rPr>
              <a:t>ENTRE RÍOS</a:t>
            </a:r>
          </a:p>
        </p:txBody>
      </p:sp>
      <p:sp>
        <p:nvSpPr>
          <p:cNvPr id="16" name="TextBox 15">
            <a:extLst>
              <a:ext uri="{FF2B5EF4-FFF2-40B4-BE49-F238E27FC236}">
                <a16:creationId xmlns:a16="http://schemas.microsoft.com/office/drawing/2014/main" id="{261462DF-0F8F-46F2-879B-DC869631A211}"/>
              </a:ext>
            </a:extLst>
          </p:cNvPr>
          <p:cNvSpPr txBox="1"/>
          <p:nvPr/>
        </p:nvSpPr>
        <p:spPr>
          <a:xfrm>
            <a:off x="6806234" y="2626139"/>
            <a:ext cx="2664296" cy="415498"/>
          </a:xfrm>
          <a:prstGeom prst="rect">
            <a:avLst/>
          </a:prstGeom>
          <a:noFill/>
        </p:spPr>
        <p:txBody>
          <a:bodyPr wrap="square" rtlCol="0">
            <a:spAutoFit/>
          </a:bodyPr>
          <a:lstStyle/>
          <a:p>
            <a:pPr algn="ctr"/>
            <a:r>
              <a:rPr lang="es-AR" dirty="0">
                <a:latin typeface="Arial Black" panose="020B0A04020102020204" pitchFamily="34" charset="0"/>
              </a:rPr>
              <a:t>SANTA FE</a:t>
            </a:r>
          </a:p>
        </p:txBody>
      </p:sp>
      <p:sp>
        <p:nvSpPr>
          <p:cNvPr id="19" name="Rectángulo 3">
            <a:extLst>
              <a:ext uri="{FF2B5EF4-FFF2-40B4-BE49-F238E27FC236}">
                <a16:creationId xmlns:a16="http://schemas.microsoft.com/office/drawing/2014/main" id="{1F7E5037-C3F2-406A-908C-C7098D85A2DD}"/>
              </a:ext>
            </a:extLst>
          </p:cNvPr>
          <p:cNvSpPr>
            <a:spLocks noChangeArrowheads="1"/>
          </p:cNvSpPr>
          <p:nvPr/>
        </p:nvSpPr>
        <p:spPr bwMode="auto">
          <a:xfrm>
            <a:off x="720725" y="110784"/>
            <a:ext cx="9251950" cy="109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AR" altLang="es-AR" sz="1600" b="1" dirty="0">
                <a:cs typeface="Times New Roman" panose="02020603050405020304" pitchFamily="18" charset="0"/>
              </a:rPr>
              <a:t>XVII REUNION NACIONAL DE ESTADISTICAS DE SALUD</a:t>
            </a:r>
          </a:p>
          <a:p>
            <a:pPr algn="ctr" eaLnBrk="1" hangingPunct="1">
              <a:spcBef>
                <a:spcPct val="0"/>
              </a:spcBef>
              <a:buFontTx/>
              <a:buNone/>
            </a:pPr>
            <a:endParaRPr lang="es-AR" altLang="es-AR" sz="1600" b="1" dirty="0">
              <a:cs typeface="Times New Roman" panose="02020603050405020304" pitchFamily="18" charset="0"/>
            </a:endParaRPr>
          </a:p>
          <a:p>
            <a:pPr algn="ctr" eaLnBrk="1" hangingPunct="1">
              <a:spcBef>
                <a:spcPct val="0"/>
              </a:spcBef>
              <a:buFontTx/>
              <a:buNone/>
            </a:pPr>
            <a:r>
              <a:rPr lang="es-AR" altLang="es-AR" sz="1600" b="1" dirty="0">
                <a:cs typeface="Times New Roman" panose="02020603050405020304" pitchFamily="18" charset="0"/>
              </a:rPr>
              <a:t>“Taller de Análisis de la Situación Actual de las Estadísticas de Salud”</a:t>
            </a:r>
          </a:p>
          <a:p>
            <a:pPr algn="ctr" eaLnBrk="1" hangingPunct="1">
              <a:spcBef>
                <a:spcPct val="0"/>
              </a:spcBef>
              <a:buFontTx/>
              <a:buNone/>
            </a:pPr>
            <a:r>
              <a:rPr lang="es-AR" altLang="es-AR" sz="1600" b="1" dirty="0">
                <a:cs typeface="Times New Roman" panose="02020603050405020304" pitchFamily="18" charset="0"/>
              </a:rPr>
              <a:t>del 22 al 24 de Noviembre del 2017</a:t>
            </a:r>
          </a:p>
        </p:txBody>
      </p:sp>
    </p:spTree>
    <p:extLst>
      <p:ext uri="{BB962C8B-B14F-4D97-AF65-F5344CB8AC3E}">
        <p14:creationId xmlns:p14="http://schemas.microsoft.com/office/powerpoint/2010/main" val="230418651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ángulo 3">
            <a:extLst>
              <a:ext uri="{FF2B5EF4-FFF2-40B4-BE49-F238E27FC236}">
                <a16:creationId xmlns:a16="http://schemas.microsoft.com/office/drawing/2014/main" id="{D68A1AF8-BF75-47E4-936F-9551DB2C042F}"/>
              </a:ext>
            </a:extLst>
          </p:cNvPr>
          <p:cNvSpPr>
            <a:spLocks noChangeArrowheads="1"/>
          </p:cNvSpPr>
          <p:nvPr/>
        </p:nvSpPr>
        <p:spPr bwMode="auto">
          <a:xfrm>
            <a:off x="666750" y="2052638"/>
            <a:ext cx="92519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AR" altLang="es-AR" b="1" dirty="0">
                <a:cs typeface="Times New Roman" panose="02020603050405020304" pitchFamily="18" charset="0"/>
              </a:rPr>
              <a:t>PROYECTO DE ESTUDIO</a:t>
            </a:r>
          </a:p>
          <a:p>
            <a:pPr eaLnBrk="1" hangingPunct="1">
              <a:spcBef>
                <a:spcPct val="0"/>
              </a:spcBef>
              <a:buFontTx/>
              <a:buNone/>
            </a:pPr>
            <a:endParaRPr lang="es-AR" altLang="es-AR" b="1" dirty="0">
              <a:cs typeface="Times New Roman" panose="02020603050405020304" pitchFamily="18" charset="0"/>
            </a:endParaRPr>
          </a:p>
          <a:p>
            <a:pPr eaLnBrk="1" hangingPunct="1">
              <a:spcBef>
                <a:spcPct val="0"/>
              </a:spcBef>
              <a:buFontTx/>
              <a:buNone/>
            </a:pPr>
            <a:r>
              <a:rPr lang="es-AR" altLang="es-AR" b="1" dirty="0">
                <a:cs typeface="Times New Roman" panose="02020603050405020304" pitchFamily="18" charset="0"/>
              </a:rPr>
              <a:t>Evaluación de la mortalidad por asma y sus determinantes en población de 5 a 39 años en Argentina</a:t>
            </a:r>
            <a:endParaRPr lang="es-AR" altLang="es-AR" dirty="0"/>
          </a:p>
        </p:txBody>
      </p:sp>
      <p:pic>
        <p:nvPicPr>
          <p:cNvPr id="3075" name="7 Imagen" descr="LOGOCONIletrasnegrasa.png">
            <a:extLst>
              <a:ext uri="{FF2B5EF4-FFF2-40B4-BE49-F238E27FC236}">
                <a16:creationId xmlns:a16="http://schemas.microsoft.com/office/drawing/2014/main" id="{04FC441A-4E41-43C5-A01E-CAADC5ACA6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9088" y="158750"/>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Imagen 4" descr="ANLIS">
            <a:extLst>
              <a:ext uri="{FF2B5EF4-FFF2-40B4-BE49-F238E27FC236}">
                <a16:creationId xmlns:a16="http://schemas.microsoft.com/office/drawing/2014/main" id="{AF917722-D4E1-4302-A863-C834944570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8725" y="269875"/>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Imagen 5" descr="2016 logo minisitio">
            <a:extLst>
              <a:ext uri="{FF2B5EF4-FFF2-40B4-BE49-F238E27FC236}">
                <a16:creationId xmlns:a16="http://schemas.microsoft.com/office/drawing/2014/main" id="{44C469F6-5352-410C-A38B-69C8D2B591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850" y="269875"/>
            <a:ext cx="3240088"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46469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uadroTexto 3">
            <a:extLst>
              <a:ext uri="{FF2B5EF4-FFF2-40B4-BE49-F238E27FC236}">
                <a16:creationId xmlns:a16="http://schemas.microsoft.com/office/drawing/2014/main" id="{2B99DF04-12F7-4887-88BD-DF5959CFD226}"/>
              </a:ext>
            </a:extLst>
          </p:cNvPr>
          <p:cNvSpPr txBox="1">
            <a:spLocks noChangeArrowheads="1"/>
          </p:cNvSpPr>
          <p:nvPr/>
        </p:nvSpPr>
        <p:spPr bwMode="auto">
          <a:xfrm>
            <a:off x="522288" y="1116013"/>
            <a:ext cx="9648825"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cs typeface="Arial" panose="020B0604020202020204" pitchFamily="34" charset="0"/>
              </a:defRPr>
            </a:lvl1pPr>
            <a:lvl2pPr marL="742950" indent="-285750">
              <a:defRPr sz="2100">
                <a:solidFill>
                  <a:schemeClr val="tx1"/>
                </a:solidFill>
                <a:latin typeface="Arial" panose="020B0604020202020204" pitchFamily="34" charset="0"/>
                <a:cs typeface="Arial" panose="020B0604020202020204" pitchFamily="34" charset="0"/>
              </a:defRPr>
            </a:lvl2pPr>
            <a:lvl3pPr marL="1143000" indent="-228600">
              <a:defRPr sz="2100">
                <a:solidFill>
                  <a:schemeClr val="tx1"/>
                </a:solidFill>
                <a:latin typeface="Arial" panose="020B0604020202020204" pitchFamily="34" charset="0"/>
                <a:cs typeface="Arial" panose="020B0604020202020204" pitchFamily="34" charset="0"/>
              </a:defRPr>
            </a:lvl3pPr>
            <a:lvl4pPr marL="1600200" indent="-228600">
              <a:defRPr sz="2100">
                <a:solidFill>
                  <a:schemeClr val="tx1"/>
                </a:solidFill>
                <a:latin typeface="Arial" panose="020B0604020202020204" pitchFamily="34" charset="0"/>
                <a:cs typeface="Arial" panose="020B0604020202020204" pitchFamily="34" charset="0"/>
              </a:defRPr>
            </a:lvl4pPr>
            <a:lvl5pPr marL="2057400" indent="-228600">
              <a:defRPr sz="21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9pPr>
          </a:lstStyle>
          <a:p>
            <a:pPr algn="ctr" eaLnBrk="1" hangingPunct="1"/>
            <a:r>
              <a:rPr lang="es-AR" altLang="es-AR" sz="2400"/>
              <a:t>FUNDAMENTO</a:t>
            </a:r>
          </a:p>
          <a:p>
            <a:pPr eaLnBrk="1" hangingPunct="1"/>
            <a:endParaRPr lang="es-AR" altLang="es-AR" sz="2400"/>
          </a:p>
          <a:p>
            <a:pPr eaLnBrk="1" hangingPunct="1"/>
            <a:r>
              <a:rPr lang="es-AR" altLang="es-AR" sz="2400"/>
              <a:t>El asma es una enfermedad inflamatoria crónica de las vías respiratorias que no puede ser curada pero puede ser controlada</a:t>
            </a:r>
          </a:p>
          <a:p>
            <a:pPr eaLnBrk="1" hangingPunct="1"/>
            <a:endParaRPr lang="es-AR" altLang="es-AR" sz="2400"/>
          </a:p>
          <a:p>
            <a:pPr eaLnBrk="1" hangingPunct="1"/>
            <a:r>
              <a:rPr lang="es-AR" altLang="es-AR" sz="2400"/>
              <a:t>El tratamiento adecuado de la enfermedad y el manejo de los factores sociales y ambientales que la complican redunda en un control del problema, una reducción de la frecuencia y gravedad de las crisis y una mejoría en la salud y calidad de vida de los enfermos</a:t>
            </a:r>
          </a:p>
          <a:p>
            <a:pPr eaLnBrk="1" hangingPunct="1"/>
            <a:endParaRPr lang="es-AR" altLang="es-AR" sz="2400"/>
          </a:p>
          <a:p>
            <a:pPr eaLnBrk="1" hangingPunct="1"/>
            <a:r>
              <a:rPr lang="es-AR" altLang="es-AR" sz="2400"/>
              <a:t>Si se instaura la atención continua y adecuada de la enfermedad y el manejo efectivo y adecuado de las crisis, no debería ocurrir ninguna muerte por asma</a:t>
            </a:r>
          </a:p>
        </p:txBody>
      </p:sp>
      <p:sp>
        <p:nvSpPr>
          <p:cNvPr id="2" name="TextBox 1">
            <a:extLst>
              <a:ext uri="{FF2B5EF4-FFF2-40B4-BE49-F238E27FC236}">
                <a16:creationId xmlns:a16="http://schemas.microsoft.com/office/drawing/2014/main" id="{988F5E91-1A33-459C-B3FF-57B066C2D31E}"/>
              </a:ext>
            </a:extLst>
          </p:cNvPr>
          <p:cNvSpPr txBox="1"/>
          <p:nvPr/>
        </p:nvSpPr>
        <p:spPr>
          <a:xfrm>
            <a:off x="378148" y="108223"/>
            <a:ext cx="9937104" cy="738664"/>
          </a:xfrm>
          <a:prstGeom prst="rect">
            <a:avLst/>
          </a:prstGeom>
          <a:noFill/>
        </p:spPr>
        <p:txBody>
          <a:bodyPr wrap="square" rtlCol="0">
            <a:spAutoFit/>
          </a:bodyPr>
          <a:lstStyle/>
          <a:p>
            <a:pPr algn="ctr"/>
            <a:r>
              <a:rPr lang="es-AR" altLang="es-AR" b="1" dirty="0">
                <a:cs typeface="Times New Roman" panose="02020603050405020304" pitchFamily="18" charset="0"/>
              </a:rPr>
              <a:t>Evaluación de la mortalidad por asma y sus determinantes en población de 5 a 39 años en Argentina</a:t>
            </a:r>
            <a:endParaRPr lang="es-AR" altLang="es-AR" dirty="0"/>
          </a:p>
        </p:txBody>
      </p:sp>
    </p:spTree>
    <p:extLst>
      <p:ext uri="{BB962C8B-B14F-4D97-AF65-F5344CB8AC3E}">
        <p14:creationId xmlns:p14="http://schemas.microsoft.com/office/powerpoint/2010/main" val="23895957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71208C1-758B-4007-9C3C-F05E4F68415A}"/>
              </a:ext>
            </a:extLst>
          </p:cNvPr>
          <p:cNvSpPr txBox="1"/>
          <p:nvPr/>
        </p:nvSpPr>
        <p:spPr>
          <a:xfrm>
            <a:off x="881856" y="1149350"/>
            <a:ext cx="8929688" cy="5262562"/>
          </a:xfrm>
          <a:prstGeom prst="rect">
            <a:avLst/>
          </a:prstGeom>
          <a:noFill/>
        </p:spPr>
        <p:txBody>
          <a:bodyPr>
            <a:spAutoFit/>
          </a:bodyPr>
          <a:lstStyle/>
          <a:p>
            <a:pPr eaLnBrk="1" hangingPunct="1">
              <a:defRPr/>
            </a:pPr>
            <a:r>
              <a:rPr lang="es-AR" dirty="0"/>
              <a:t>Conocer los factores asociados a la mortalidad por asma en población joven es necesario porque:</a:t>
            </a:r>
          </a:p>
          <a:p>
            <a:pPr eaLnBrk="1" hangingPunct="1">
              <a:defRPr/>
            </a:pPr>
            <a:endParaRPr lang="es-AR" dirty="0"/>
          </a:p>
          <a:p>
            <a:pPr marL="342900" indent="-342900" eaLnBrk="1" hangingPunct="1">
              <a:buFont typeface="Arial" panose="020B0604020202020204" pitchFamily="34" charset="0"/>
              <a:buChar char="•"/>
              <a:defRPr/>
            </a:pPr>
            <a:r>
              <a:rPr lang="es-AR" dirty="0"/>
              <a:t>Los estudios e informes sobre mortalidad por asma en Argentina son parciales o agrupados poniendo de manifiesto la magnitud del problema y las características generales pero no el detalle de las condiciones que derivan en la muerte</a:t>
            </a:r>
          </a:p>
          <a:p>
            <a:pPr marL="342900" indent="-342900" eaLnBrk="1" hangingPunct="1">
              <a:buFont typeface="Arial" panose="020B0604020202020204" pitchFamily="34" charset="0"/>
              <a:buChar char="•"/>
              <a:defRPr/>
            </a:pPr>
            <a:endParaRPr lang="es-AR" dirty="0"/>
          </a:p>
          <a:p>
            <a:pPr marL="342900" indent="-342900" eaLnBrk="1" hangingPunct="1">
              <a:buFont typeface="Arial" panose="020B0604020202020204" pitchFamily="34" charset="0"/>
              <a:buChar char="•"/>
              <a:defRPr/>
            </a:pPr>
            <a:r>
              <a:rPr lang="es-AR" dirty="0"/>
              <a:t>La adopción de un compromiso y un plan para la reducción importante de las muertes por asma debe conocer los factores conducentes a la mortalidad sobre los que se debe actuar</a:t>
            </a:r>
          </a:p>
          <a:p>
            <a:pPr marL="342900" indent="-342900" eaLnBrk="1" hangingPunct="1">
              <a:buFont typeface="Arial" panose="020B0604020202020204" pitchFamily="34" charset="0"/>
              <a:buChar char="•"/>
              <a:defRPr/>
            </a:pPr>
            <a:endParaRPr lang="es-AR" dirty="0"/>
          </a:p>
          <a:p>
            <a:pPr marL="342900" indent="-342900" eaLnBrk="1" hangingPunct="1">
              <a:buFont typeface="Arial" panose="020B0604020202020204" pitchFamily="34" charset="0"/>
              <a:buChar char="•"/>
              <a:defRPr/>
            </a:pPr>
            <a:r>
              <a:rPr lang="es-AR" dirty="0"/>
              <a:t>El conocimiento de los pasos y procedimientos que llevan a la ocurrencia de las muertes por asma fortalecerán las condiciones de los servicios y el recurso humano para la atención y contribuirán a la equidad en la atención.</a:t>
            </a:r>
          </a:p>
        </p:txBody>
      </p:sp>
      <p:sp>
        <p:nvSpPr>
          <p:cNvPr id="3" name="TextBox 2">
            <a:extLst>
              <a:ext uri="{FF2B5EF4-FFF2-40B4-BE49-F238E27FC236}">
                <a16:creationId xmlns:a16="http://schemas.microsoft.com/office/drawing/2014/main" id="{1AAC130C-3734-450C-9135-43D372FE4985}"/>
              </a:ext>
            </a:extLst>
          </p:cNvPr>
          <p:cNvSpPr txBox="1"/>
          <p:nvPr/>
        </p:nvSpPr>
        <p:spPr>
          <a:xfrm>
            <a:off x="378148" y="108223"/>
            <a:ext cx="9937104" cy="738664"/>
          </a:xfrm>
          <a:prstGeom prst="rect">
            <a:avLst/>
          </a:prstGeom>
          <a:noFill/>
        </p:spPr>
        <p:txBody>
          <a:bodyPr wrap="square" rtlCol="0">
            <a:spAutoFit/>
          </a:bodyPr>
          <a:lstStyle/>
          <a:p>
            <a:pPr algn="ctr"/>
            <a:r>
              <a:rPr lang="es-AR" altLang="es-AR" b="1" dirty="0">
                <a:cs typeface="Times New Roman" panose="02020603050405020304" pitchFamily="18" charset="0"/>
              </a:rPr>
              <a:t>Evaluación de la mortalidad por asma y sus determinantes en población de 5 a 39 años en Argentina</a:t>
            </a:r>
            <a:endParaRPr lang="es-AR" altLang="es-AR" dirty="0"/>
          </a:p>
        </p:txBody>
      </p:sp>
    </p:spTree>
    <p:extLst>
      <p:ext uri="{BB962C8B-B14F-4D97-AF65-F5344CB8AC3E}">
        <p14:creationId xmlns:p14="http://schemas.microsoft.com/office/powerpoint/2010/main" val="2521410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2FE78677-6D59-4001-978C-088772C722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028" r="23795" b="1968"/>
          <a:stretch>
            <a:fillRect/>
          </a:stretch>
        </p:blipFill>
        <p:spPr bwMode="auto">
          <a:xfrm>
            <a:off x="5130800" y="828675"/>
            <a:ext cx="5334000"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2 Rectángulo">
            <a:extLst>
              <a:ext uri="{FF2B5EF4-FFF2-40B4-BE49-F238E27FC236}">
                <a16:creationId xmlns:a16="http://schemas.microsoft.com/office/drawing/2014/main" id="{EC337FB1-2C90-4FF1-8733-EA78F6E7E9BC}"/>
              </a:ext>
            </a:extLst>
          </p:cNvPr>
          <p:cNvSpPr>
            <a:spLocks noChangeArrowheads="1"/>
          </p:cNvSpPr>
          <p:nvPr/>
        </p:nvSpPr>
        <p:spPr bwMode="auto">
          <a:xfrm>
            <a:off x="306388" y="1044575"/>
            <a:ext cx="4752975"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s-ES" altLang="es-AR" sz="2100" b="1"/>
              <a:t>"Why asthma still kills. The national review of asthma deaths (NRAD)"  Royal College of Physicians (RCP) de Londres</a:t>
            </a:r>
            <a:br>
              <a:rPr lang="es-ES" altLang="es-AR" sz="2100"/>
            </a:br>
            <a:br>
              <a:rPr lang="es-ES" altLang="es-AR" sz="2100"/>
            </a:br>
            <a:r>
              <a:rPr lang="es-ES" altLang="es-AR" sz="2100"/>
              <a:t>a. la revisión y evaluación de los certificados de defunción para certificación de muerte por asma</a:t>
            </a:r>
            <a:br>
              <a:rPr lang="es-ES" altLang="es-AR" sz="2100"/>
            </a:br>
            <a:r>
              <a:rPr lang="es-ES" altLang="es-AR" sz="2100"/>
              <a:t>b. evaluación del manejo habitual o de rutina del asma</a:t>
            </a:r>
            <a:br>
              <a:rPr lang="es-ES" altLang="es-AR" sz="2100"/>
            </a:br>
            <a:r>
              <a:rPr lang="es-ES" altLang="es-AR" sz="2100"/>
              <a:t>c. evaluación del manejo hospitalario del asma</a:t>
            </a:r>
            <a:br>
              <a:rPr lang="es-ES" altLang="es-AR" sz="2100"/>
            </a:br>
            <a:r>
              <a:rPr lang="es-ES" altLang="es-AR" sz="2100"/>
              <a:t>d. entrevista a familiares del caso de asma fallecido.</a:t>
            </a:r>
          </a:p>
        </p:txBody>
      </p:sp>
      <p:sp>
        <p:nvSpPr>
          <p:cNvPr id="7172" name="CuadroTexto 1">
            <a:extLst>
              <a:ext uri="{FF2B5EF4-FFF2-40B4-BE49-F238E27FC236}">
                <a16:creationId xmlns:a16="http://schemas.microsoft.com/office/drawing/2014/main" id="{28122EFA-04EF-4626-9C5F-97C4E08A066C}"/>
              </a:ext>
            </a:extLst>
          </p:cNvPr>
          <p:cNvSpPr txBox="1">
            <a:spLocks noChangeArrowheads="1"/>
          </p:cNvSpPr>
          <p:nvPr/>
        </p:nvSpPr>
        <p:spPr bwMode="auto">
          <a:xfrm>
            <a:off x="738188" y="180975"/>
            <a:ext cx="9145587"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cs typeface="Arial" panose="020B0604020202020204" pitchFamily="34" charset="0"/>
              </a:defRPr>
            </a:lvl1pPr>
            <a:lvl2pPr marL="742950" indent="-285750">
              <a:defRPr sz="2100">
                <a:solidFill>
                  <a:schemeClr val="tx1"/>
                </a:solidFill>
                <a:latin typeface="Arial" panose="020B0604020202020204" pitchFamily="34" charset="0"/>
                <a:cs typeface="Arial" panose="020B0604020202020204" pitchFamily="34" charset="0"/>
              </a:defRPr>
            </a:lvl2pPr>
            <a:lvl3pPr marL="1143000" indent="-228600">
              <a:defRPr sz="2100">
                <a:solidFill>
                  <a:schemeClr val="tx1"/>
                </a:solidFill>
                <a:latin typeface="Arial" panose="020B0604020202020204" pitchFamily="34" charset="0"/>
                <a:cs typeface="Arial" panose="020B0604020202020204" pitchFamily="34" charset="0"/>
              </a:defRPr>
            </a:lvl3pPr>
            <a:lvl4pPr marL="1600200" indent="-228600">
              <a:defRPr sz="2100">
                <a:solidFill>
                  <a:schemeClr val="tx1"/>
                </a:solidFill>
                <a:latin typeface="Arial" panose="020B0604020202020204" pitchFamily="34" charset="0"/>
                <a:cs typeface="Arial" panose="020B0604020202020204" pitchFamily="34" charset="0"/>
              </a:defRPr>
            </a:lvl4pPr>
            <a:lvl5pPr marL="2057400" indent="-228600">
              <a:defRPr sz="21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9pPr>
          </a:lstStyle>
          <a:p>
            <a:pPr eaLnBrk="1" hangingPunct="1"/>
            <a:r>
              <a:rPr lang="es-AR" altLang="es-AR"/>
              <a:t>Documento base para la elaboración del proyecto y protocolo de estudio</a:t>
            </a:r>
          </a:p>
        </p:txBody>
      </p:sp>
    </p:spTree>
    <p:extLst>
      <p:ext uri="{BB962C8B-B14F-4D97-AF65-F5344CB8AC3E}">
        <p14:creationId xmlns:p14="http://schemas.microsoft.com/office/powerpoint/2010/main" val="359966185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A43976-2555-4DC4-9A04-31EA6FE509DD}"/>
              </a:ext>
            </a:extLst>
          </p:cNvPr>
          <p:cNvSpPr/>
          <p:nvPr/>
        </p:nvSpPr>
        <p:spPr>
          <a:xfrm>
            <a:off x="846137" y="2052439"/>
            <a:ext cx="9001125" cy="3913188"/>
          </a:xfrm>
          <a:prstGeom prst="rect">
            <a:avLst/>
          </a:prstGeom>
          <a:solidFill>
            <a:schemeClr val="accent1">
              <a:lumMod val="40000"/>
              <a:lumOff val="60000"/>
            </a:schemeClr>
          </a:solidFill>
        </p:spPr>
        <p:txBody>
          <a:bodyPr lIns="104306" tIns="52153" rIns="104306" bIns="52153">
            <a:spAutoFit/>
          </a:bodyPr>
          <a:lstStyle/>
          <a:p>
            <a:pPr marL="391146" indent="-391146" algn="just" eaLnBrk="1" hangingPunct="1">
              <a:spcAft>
                <a:spcPts val="684"/>
              </a:spcAft>
              <a:defRPr/>
            </a:pPr>
            <a:r>
              <a:rPr lang="es-AR" sz="2300" b="1" dirty="0">
                <a:solidFill>
                  <a:srgbClr val="000000"/>
                </a:solidFill>
                <a:ea typeface="Times New Roman" panose="02020603050405020304" pitchFamily="18" charset="0"/>
                <a:cs typeface="Arial" charset="0"/>
              </a:rPr>
              <a:t>Búsqueda y recopilación de las muertes:</a:t>
            </a:r>
          </a:p>
          <a:p>
            <a:pPr marL="912674" lvl="1" indent="-391146" algn="just" eaLnBrk="1" hangingPunct="1">
              <a:spcAft>
                <a:spcPts val="684"/>
              </a:spcAft>
              <a:buFont typeface="Arial" panose="020B0604020202020204" pitchFamily="34" charset="0"/>
              <a:buChar char="•"/>
              <a:defRPr/>
            </a:pPr>
            <a:r>
              <a:rPr lang="es-AR" sz="2300" dirty="0">
                <a:solidFill>
                  <a:srgbClr val="000000"/>
                </a:solidFill>
                <a:ea typeface="Times New Roman" panose="02020603050405020304" pitchFamily="18" charset="0"/>
                <a:cs typeface="Arial" charset="0"/>
              </a:rPr>
              <a:t>Se coordinará con la Dirección Nacional de Estadísticas e Información en Salud del Ministerio de Salud de la Nación y las Direcciones provinciales para la detección e información de las muertes por asma en población de 5 a 39 años.</a:t>
            </a:r>
          </a:p>
          <a:p>
            <a:pPr marL="912674" lvl="1" indent="-391146" algn="just" eaLnBrk="1" hangingPunct="1">
              <a:spcAft>
                <a:spcPts val="684"/>
              </a:spcAft>
              <a:defRPr/>
            </a:pPr>
            <a:endParaRPr lang="es-AR" sz="2300" dirty="0">
              <a:solidFill>
                <a:srgbClr val="000000"/>
              </a:solidFill>
              <a:ea typeface="Times New Roman" panose="02020603050405020304" pitchFamily="18" charset="0"/>
              <a:cs typeface="Arial" charset="0"/>
            </a:endParaRPr>
          </a:p>
          <a:p>
            <a:pPr marL="912674" lvl="1" indent="-391146" algn="just" eaLnBrk="1" hangingPunct="1">
              <a:spcAft>
                <a:spcPts val="684"/>
              </a:spcAft>
              <a:buFont typeface="Arial" panose="020B0604020202020204" pitchFamily="34" charset="0"/>
              <a:buChar char="•"/>
              <a:defRPr/>
            </a:pPr>
            <a:r>
              <a:rPr lang="es-AR" sz="2300" dirty="0">
                <a:solidFill>
                  <a:srgbClr val="000000"/>
                </a:solidFill>
                <a:ea typeface="Times New Roman" panose="02020603050405020304" pitchFamily="18" charset="0"/>
                <a:cs typeface="Arial" charset="0"/>
              </a:rPr>
              <a:t>Se recopilará la información del certificado de defunción y se realizará una entrevista con los médicos tratantes al momento de la muerte para establecer la confiabilidad del diagnóstico de muerte por asma.</a:t>
            </a:r>
            <a:endParaRPr lang="es-AR" sz="2700" dirty="0">
              <a:solidFill>
                <a:srgbClr val="000000"/>
              </a:solidFill>
              <a:ea typeface="Times New Roman" panose="02020603050405020304" pitchFamily="18" charset="0"/>
              <a:cs typeface="Arial" charset="0"/>
            </a:endParaRPr>
          </a:p>
        </p:txBody>
      </p:sp>
      <p:sp>
        <p:nvSpPr>
          <p:cNvPr id="13316" name="Rectángulo 1">
            <a:extLst>
              <a:ext uri="{FF2B5EF4-FFF2-40B4-BE49-F238E27FC236}">
                <a16:creationId xmlns:a16="http://schemas.microsoft.com/office/drawing/2014/main" id="{EB1F4027-D32D-4194-AB23-0BF356A29922}"/>
              </a:ext>
            </a:extLst>
          </p:cNvPr>
          <p:cNvSpPr>
            <a:spLocks noChangeArrowheads="1"/>
          </p:cNvSpPr>
          <p:nvPr/>
        </p:nvSpPr>
        <p:spPr bwMode="auto">
          <a:xfrm>
            <a:off x="738187" y="1498402"/>
            <a:ext cx="921702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ES" altLang="es-AR" sz="2300" b="1">
                <a:cs typeface="Times New Roman" panose="02020603050405020304" pitchFamily="18" charset="0"/>
              </a:rPr>
              <a:t>PROCEDIMIENTO Y PLAN DE TRABAJO</a:t>
            </a:r>
          </a:p>
        </p:txBody>
      </p:sp>
      <p:sp>
        <p:nvSpPr>
          <p:cNvPr id="5" name="TextBox 4">
            <a:extLst>
              <a:ext uri="{FF2B5EF4-FFF2-40B4-BE49-F238E27FC236}">
                <a16:creationId xmlns:a16="http://schemas.microsoft.com/office/drawing/2014/main" id="{32E451AB-8141-4DF2-8613-9FB10823866B}"/>
              </a:ext>
            </a:extLst>
          </p:cNvPr>
          <p:cNvSpPr txBox="1"/>
          <p:nvPr/>
        </p:nvSpPr>
        <p:spPr>
          <a:xfrm>
            <a:off x="378148" y="108223"/>
            <a:ext cx="9937104" cy="738664"/>
          </a:xfrm>
          <a:prstGeom prst="rect">
            <a:avLst/>
          </a:prstGeom>
          <a:noFill/>
        </p:spPr>
        <p:txBody>
          <a:bodyPr wrap="square" rtlCol="0">
            <a:spAutoFit/>
          </a:bodyPr>
          <a:lstStyle/>
          <a:p>
            <a:pPr algn="ctr"/>
            <a:r>
              <a:rPr lang="es-AR" altLang="es-AR" b="1" dirty="0">
                <a:cs typeface="Times New Roman" panose="02020603050405020304" pitchFamily="18" charset="0"/>
              </a:rPr>
              <a:t>Evaluación de la mortalidad por asma y sus determinantes en población de 5 a 39 años en Argentina</a:t>
            </a:r>
            <a:endParaRPr lang="es-AR" altLang="es-AR" dirty="0"/>
          </a:p>
        </p:txBody>
      </p:sp>
    </p:spTree>
    <p:extLst>
      <p:ext uri="{BB962C8B-B14F-4D97-AF65-F5344CB8AC3E}">
        <p14:creationId xmlns:p14="http://schemas.microsoft.com/office/powerpoint/2010/main" val="340190991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F0139C4C-72AB-4366-A58D-5583D8E2C1AE}"/>
              </a:ext>
            </a:extLst>
          </p:cNvPr>
          <p:cNvSpPr/>
          <p:nvPr/>
        </p:nvSpPr>
        <p:spPr>
          <a:xfrm>
            <a:off x="519113" y="981075"/>
            <a:ext cx="9104312" cy="1658938"/>
          </a:xfrm>
          <a:prstGeom prst="rect">
            <a:avLst/>
          </a:prstGeom>
          <a:solidFill>
            <a:schemeClr val="accent1">
              <a:lumMod val="40000"/>
              <a:lumOff val="60000"/>
            </a:schemeClr>
          </a:solidFill>
        </p:spPr>
        <p:txBody>
          <a:bodyPr lIns="104306" tIns="52153" rIns="104306" bIns="52153">
            <a:spAutoFit/>
          </a:bodyPr>
          <a:lstStyle/>
          <a:p>
            <a:pPr eaLnBrk="1" hangingPunct="1">
              <a:defRPr/>
            </a:pPr>
            <a:r>
              <a:rPr lang="es-ES" sz="2700" b="1" dirty="0">
                <a:ea typeface="Times New Roman" panose="02020603050405020304" pitchFamily="18" charset="0"/>
                <a:cs typeface="Arial" charset="0"/>
              </a:rPr>
              <a:t>Impacto esperado:</a:t>
            </a:r>
          </a:p>
          <a:p>
            <a:pPr eaLnBrk="1" hangingPunct="1">
              <a:defRPr/>
            </a:pPr>
            <a:r>
              <a:rPr lang="es-ES" dirty="0">
                <a:ea typeface="Times New Roman" panose="02020603050405020304" pitchFamily="18" charset="0"/>
                <a:cs typeface="Arial" charset="0"/>
              </a:rPr>
              <a:t>Contribuirá a identificar los </a:t>
            </a:r>
            <a:r>
              <a:rPr lang="es-ES" sz="3200" b="1" dirty="0">
                <a:ea typeface="Times New Roman" panose="02020603050405020304" pitchFamily="18" charset="0"/>
                <a:cs typeface="Arial" charset="0"/>
              </a:rPr>
              <a:t>puntos críticos</a:t>
            </a:r>
            <a:r>
              <a:rPr lang="es-ES" dirty="0">
                <a:ea typeface="Times New Roman" panose="02020603050405020304" pitchFamily="18" charset="0"/>
                <a:cs typeface="Arial" charset="0"/>
              </a:rPr>
              <a:t> en las distintas instancias del manejo de esta enfermedad, relacionados con las distintas etapas y actores involucrados, que llevan al desenlace fatal.</a:t>
            </a:r>
            <a:endParaRPr lang="es-AR" dirty="0">
              <a:latin typeface="Arial" charset="0"/>
              <a:cs typeface="Arial" charset="0"/>
            </a:endParaRPr>
          </a:p>
        </p:txBody>
      </p:sp>
      <p:sp>
        <p:nvSpPr>
          <p:cNvPr id="5" name="Rectángulo 4">
            <a:extLst>
              <a:ext uri="{FF2B5EF4-FFF2-40B4-BE49-F238E27FC236}">
                <a16:creationId xmlns:a16="http://schemas.microsoft.com/office/drawing/2014/main" id="{D697D003-8309-4A2F-97B4-8347A930590F}"/>
              </a:ext>
            </a:extLst>
          </p:cNvPr>
          <p:cNvSpPr/>
          <p:nvPr/>
        </p:nvSpPr>
        <p:spPr>
          <a:xfrm>
            <a:off x="519113" y="3776663"/>
            <a:ext cx="9104312" cy="2413000"/>
          </a:xfrm>
          <a:prstGeom prst="rect">
            <a:avLst/>
          </a:prstGeom>
          <a:solidFill>
            <a:schemeClr val="accent1">
              <a:lumMod val="40000"/>
              <a:lumOff val="60000"/>
            </a:schemeClr>
          </a:solidFill>
        </p:spPr>
        <p:txBody>
          <a:bodyPr lIns="104306" tIns="52153" rIns="104306" bIns="52153">
            <a:spAutoFit/>
          </a:bodyPr>
          <a:lstStyle/>
          <a:p>
            <a:pPr eaLnBrk="1" hangingPunct="1">
              <a:defRPr/>
            </a:pPr>
            <a:r>
              <a:rPr lang="es-ES" sz="2700" b="1" dirty="0">
                <a:ea typeface="Times New Roman" panose="02020603050405020304" pitchFamily="18" charset="0"/>
                <a:cs typeface="Arial" charset="0"/>
              </a:rPr>
              <a:t>Población a extrapolar los resultados:</a:t>
            </a:r>
            <a:r>
              <a:rPr lang="es-ES" sz="2700" dirty="0">
                <a:ea typeface="Times New Roman" panose="02020603050405020304" pitchFamily="18" charset="0"/>
                <a:cs typeface="Arial" charset="0"/>
              </a:rPr>
              <a:t> </a:t>
            </a:r>
          </a:p>
          <a:p>
            <a:pPr eaLnBrk="1" hangingPunct="1">
              <a:defRPr/>
            </a:pPr>
            <a:r>
              <a:rPr lang="es-ES" dirty="0">
                <a:ea typeface="Times New Roman" panose="02020603050405020304" pitchFamily="18" charset="0"/>
                <a:cs typeface="Arial" charset="0"/>
              </a:rPr>
              <a:t>Las conclusiones de este estudio resultarán extrapolables a </a:t>
            </a:r>
            <a:r>
              <a:rPr lang="es-ES" sz="2700" b="1" dirty="0">
                <a:ea typeface="Times New Roman" panose="02020603050405020304" pitchFamily="18" charset="0"/>
                <a:cs typeface="Arial" charset="0"/>
              </a:rPr>
              <a:t>todos los actores involucrados en el manejo del asma, particularmente del asma grave</a:t>
            </a:r>
            <a:r>
              <a:rPr lang="es-ES" dirty="0">
                <a:ea typeface="Times New Roman" panose="02020603050405020304" pitchFamily="18" charset="0"/>
                <a:cs typeface="Arial" charset="0"/>
              </a:rPr>
              <a:t>. </a:t>
            </a:r>
          </a:p>
          <a:p>
            <a:pPr eaLnBrk="1" hangingPunct="1">
              <a:defRPr/>
            </a:pPr>
            <a:r>
              <a:rPr lang="es-ES" dirty="0">
                <a:ea typeface="Times New Roman" panose="02020603050405020304" pitchFamily="18" charset="0"/>
                <a:cs typeface="Arial" charset="0"/>
              </a:rPr>
              <a:t>(personas que padecen asma grave, miembros del equipo de salud y personas involucradas de en el acompañamiento y/o cuidado)</a:t>
            </a:r>
            <a:endParaRPr lang="es-AR" dirty="0">
              <a:latin typeface="Arial" charset="0"/>
              <a:cs typeface="Arial" charset="0"/>
            </a:endParaRPr>
          </a:p>
        </p:txBody>
      </p:sp>
      <p:sp>
        <p:nvSpPr>
          <p:cNvPr id="6" name="TextBox 5">
            <a:extLst>
              <a:ext uri="{FF2B5EF4-FFF2-40B4-BE49-F238E27FC236}">
                <a16:creationId xmlns:a16="http://schemas.microsoft.com/office/drawing/2014/main" id="{2FA56DCF-72E0-4713-812E-24D4C958694D}"/>
              </a:ext>
            </a:extLst>
          </p:cNvPr>
          <p:cNvSpPr txBox="1"/>
          <p:nvPr/>
        </p:nvSpPr>
        <p:spPr>
          <a:xfrm>
            <a:off x="378148" y="108223"/>
            <a:ext cx="9937104" cy="738664"/>
          </a:xfrm>
          <a:prstGeom prst="rect">
            <a:avLst/>
          </a:prstGeom>
          <a:noFill/>
        </p:spPr>
        <p:txBody>
          <a:bodyPr wrap="square" rtlCol="0">
            <a:spAutoFit/>
          </a:bodyPr>
          <a:lstStyle/>
          <a:p>
            <a:pPr algn="ctr"/>
            <a:r>
              <a:rPr lang="es-AR" altLang="es-AR" b="1" dirty="0">
                <a:cs typeface="Times New Roman" panose="02020603050405020304" pitchFamily="18" charset="0"/>
              </a:rPr>
              <a:t>Evaluación de la mortalidad por asma y sus determinantes en población de 5 a 39 años en Argentina</a:t>
            </a:r>
            <a:endParaRPr lang="es-AR" altLang="es-AR" dirty="0"/>
          </a:p>
        </p:txBody>
      </p:sp>
    </p:spTree>
    <p:extLst>
      <p:ext uri="{BB962C8B-B14F-4D97-AF65-F5344CB8AC3E}">
        <p14:creationId xmlns:p14="http://schemas.microsoft.com/office/powerpoint/2010/main" val="351343791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2" cstate="print"/>
          <a:srcRect/>
          <a:stretch>
            <a:fillRect/>
          </a:stretch>
        </p:blipFill>
        <p:spPr bwMode="auto">
          <a:xfrm>
            <a:off x="7814408" y="6644729"/>
            <a:ext cx="2715749" cy="806048"/>
          </a:xfrm>
          <a:prstGeom prst="rect">
            <a:avLst/>
          </a:prstGeom>
          <a:noFill/>
          <a:ln w="9525">
            <a:noFill/>
            <a:miter lim="800000"/>
            <a:headEnd/>
            <a:tailEnd/>
          </a:ln>
          <a:effectLst/>
        </p:spPr>
      </p:pic>
      <p:grpSp>
        <p:nvGrpSpPr>
          <p:cNvPr id="2" name="Grupo 1"/>
          <p:cNvGrpSpPr/>
          <p:nvPr/>
        </p:nvGrpSpPr>
        <p:grpSpPr>
          <a:xfrm>
            <a:off x="189008" y="6684076"/>
            <a:ext cx="2187190" cy="727352"/>
            <a:chOff x="175091" y="6147418"/>
            <a:chExt cx="2026138" cy="673794"/>
          </a:xfrm>
        </p:grpSpPr>
        <p:pic>
          <p:nvPicPr>
            <p:cNvPr id="9" name="Picture 4" descr="Imagen 1"/>
            <p:cNvPicPr>
              <a:picLocks noChangeAspect="1" noChangeArrowheads="1"/>
            </p:cNvPicPr>
            <p:nvPr/>
          </p:nvPicPr>
          <p:blipFill>
            <a:blip r:embed="rId3" cstate="print"/>
            <a:srcRect l="31614" t="20561" r="37903" b="58456"/>
            <a:stretch>
              <a:fillRect/>
            </a:stretch>
          </p:blipFill>
          <p:spPr bwMode="auto">
            <a:xfrm>
              <a:off x="702924" y="6147418"/>
              <a:ext cx="1498305" cy="673794"/>
            </a:xfrm>
            <a:prstGeom prst="rect">
              <a:avLst/>
            </a:prstGeom>
            <a:noFill/>
          </p:spPr>
        </p:pic>
        <p:pic>
          <p:nvPicPr>
            <p:cNvPr id="10" name="7 Imagen" descr="LOGOCONIletrasnegrasa.png"/>
            <p:cNvPicPr>
              <a:picLocks noChangeAspect="1"/>
            </p:cNvPicPr>
            <p:nvPr/>
          </p:nvPicPr>
          <p:blipFill>
            <a:blip r:embed="rId4" cstate="print"/>
            <a:stretch>
              <a:fillRect/>
            </a:stretch>
          </p:blipFill>
          <p:spPr>
            <a:xfrm>
              <a:off x="175091" y="6179515"/>
              <a:ext cx="609600" cy="609600"/>
            </a:xfrm>
            <a:prstGeom prst="rect">
              <a:avLst/>
            </a:prstGeom>
          </p:spPr>
        </p:pic>
      </p:grpSp>
      <p:sp>
        <p:nvSpPr>
          <p:cNvPr id="12" name="CuadroTexto 11"/>
          <p:cNvSpPr txBox="1"/>
          <p:nvPr/>
        </p:nvSpPr>
        <p:spPr>
          <a:xfrm>
            <a:off x="489385" y="161327"/>
            <a:ext cx="9628217" cy="1487843"/>
          </a:xfrm>
          <a:prstGeom prst="rect">
            <a:avLst/>
          </a:prstGeom>
          <a:noFill/>
        </p:spPr>
        <p:txBody>
          <a:bodyPr wrap="square" rtlCol="0">
            <a:spAutoFit/>
          </a:bodyPr>
          <a:lstStyle/>
          <a:p>
            <a:pPr algn="ctr"/>
            <a:r>
              <a:rPr lang="es-AR" sz="2267" dirty="0">
                <a:latin typeface="Arial Black" panose="020B0A04020102020204" pitchFamily="34" charset="0"/>
              </a:rPr>
              <a:t>XXIV REUNION NACIONAL DE ESTADISTICAS DE SALUD </a:t>
            </a:r>
          </a:p>
          <a:p>
            <a:pPr algn="ctr"/>
            <a:r>
              <a:rPr lang="es-AR" sz="2267" dirty="0">
                <a:latin typeface="Arial Black" panose="020B0A04020102020204" pitchFamily="34" charset="0"/>
              </a:rPr>
              <a:t>Dirección de Estadísticas e Información de Salud </a:t>
            </a:r>
          </a:p>
          <a:p>
            <a:pPr algn="ctr"/>
            <a:r>
              <a:rPr lang="es-AR" sz="2267" dirty="0">
                <a:latin typeface="Arial Black" panose="020B0A04020102020204" pitchFamily="34" charset="0"/>
              </a:rPr>
              <a:t>Ministerio de Salud de la Nación</a:t>
            </a:r>
          </a:p>
          <a:p>
            <a:pPr algn="ctr"/>
            <a:endParaRPr lang="es-AR" sz="2267" dirty="0">
              <a:latin typeface="Arial Black" panose="020B0A04020102020204" pitchFamily="34" charset="0"/>
            </a:endParaRPr>
          </a:p>
        </p:txBody>
      </p:sp>
      <p:sp>
        <p:nvSpPr>
          <p:cNvPr id="13" name="Título 12"/>
          <p:cNvSpPr>
            <a:spLocks noGrp="1"/>
          </p:cNvSpPr>
          <p:nvPr>
            <p:ph type="ctrTitle"/>
          </p:nvPr>
        </p:nvSpPr>
        <p:spPr>
          <a:xfrm>
            <a:off x="739668" y="1888722"/>
            <a:ext cx="9089390" cy="3372534"/>
          </a:xfrm>
        </p:spPr>
        <p:txBody>
          <a:bodyPr>
            <a:noAutofit/>
          </a:bodyPr>
          <a:lstStyle/>
          <a:p>
            <a:r>
              <a:rPr lang="es-AR" sz="3454" b="1" dirty="0"/>
              <a:t>Resultados de la investigación sobre calidad del registro de defunción por diagnósticos incompletos en Argentina:</a:t>
            </a:r>
            <a:br>
              <a:rPr lang="es-AR" sz="3454" b="1" dirty="0"/>
            </a:br>
            <a:r>
              <a:rPr lang="es-AR" sz="3454" b="1" dirty="0"/>
              <a:t>Septicemia (A40-A41), Insuficiencia Cardíaca (I50) e Insuficiencia Respiratoria (I96)</a:t>
            </a:r>
          </a:p>
        </p:txBody>
      </p:sp>
    </p:spTree>
    <p:extLst>
      <p:ext uri="{BB962C8B-B14F-4D97-AF65-F5344CB8AC3E}">
        <p14:creationId xmlns:p14="http://schemas.microsoft.com/office/powerpoint/2010/main" val="137513429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456677" y="1439736"/>
            <a:ext cx="9794196" cy="5706895"/>
          </a:xfrm>
        </p:spPr>
        <p:txBody>
          <a:bodyPr>
            <a:normAutofit fontScale="55000" lnSpcReduction="20000"/>
          </a:bodyPr>
          <a:lstStyle/>
          <a:p>
            <a:r>
              <a:rPr lang="es-AR" sz="4750" b="1" dirty="0"/>
              <a:t>Estudio Colaborativo </a:t>
            </a:r>
            <a:r>
              <a:rPr lang="es-AR" sz="4750" b="1" dirty="0" err="1"/>
              <a:t>Multicéntrico</a:t>
            </a:r>
            <a:r>
              <a:rPr lang="es-AR" sz="4750" b="1" dirty="0"/>
              <a:t> sobre Calidad de la Certificación de Defunciones por Septicemia, Insuficiencia Cardíaca e Insuficiencia Respiratoria</a:t>
            </a:r>
          </a:p>
          <a:p>
            <a:endParaRPr lang="es-ES" sz="2699" b="1" dirty="0"/>
          </a:p>
          <a:p>
            <a:r>
              <a:rPr lang="es-AR" sz="3886" b="1" dirty="0"/>
              <a:t>Conclusiones</a:t>
            </a:r>
            <a:endParaRPr lang="en-US" sz="3886" dirty="0"/>
          </a:p>
          <a:p>
            <a:r>
              <a:rPr lang="es-ES" sz="3886" dirty="0"/>
              <a:t> </a:t>
            </a:r>
            <a:endParaRPr lang="en-US" sz="3886" dirty="0"/>
          </a:p>
          <a:p>
            <a:pPr marL="493547" indent="-493547" algn="just">
              <a:buFont typeface="Arial" panose="020B0604020202020204" pitchFamily="34" charset="0"/>
              <a:buChar char="•"/>
            </a:pPr>
            <a:r>
              <a:rPr lang="es-ES" dirty="0">
                <a:solidFill>
                  <a:schemeClr val="tx1"/>
                </a:solidFill>
              </a:rPr>
              <a:t>Las defunciones con causa básica septicemia, insuficiencia cardíaca o insuficiencia respiratoria se distribuyen de manera heterogénea en Argentina, por jurisdicción y por departamento.</a:t>
            </a:r>
          </a:p>
          <a:p>
            <a:pPr marL="493547" indent="-493547" algn="just">
              <a:buFont typeface="Arial" panose="020B0604020202020204" pitchFamily="34" charset="0"/>
              <a:buChar char="•"/>
            </a:pPr>
            <a:endParaRPr lang="es-ES" dirty="0">
              <a:solidFill>
                <a:schemeClr val="tx1"/>
              </a:solidFill>
            </a:endParaRPr>
          </a:p>
          <a:p>
            <a:pPr marL="493547" indent="-493547" algn="just">
              <a:buFont typeface="Arial" panose="020B0604020202020204" pitchFamily="34" charset="0"/>
              <a:buChar char="•"/>
            </a:pPr>
            <a:r>
              <a:rPr lang="es-ES" dirty="0">
                <a:solidFill>
                  <a:schemeClr val="tx1"/>
                </a:solidFill>
              </a:rPr>
              <a:t>La mayoría de las muertes por estas causas se registran en establecimientos de salud, tanto públicos como privados.</a:t>
            </a:r>
          </a:p>
          <a:p>
            <a:pPr marL="493547" indent="-493547" algn="just">
              <a:buFont typeface="Arial" panose="020B0604020202020204" pitchFamily="34" charset="0"/>
              <a:buChar char="•"/>
            </a:pPr>
            <a:endParaRPr lang="es-ES" dirty="0">
              <a:solidFill>
                <a:schemeClr val="tx1"/>
              </a:solidFill>
            </a:endParaRPr>
          </a:p>
          <a:p>
            <a:pPr marL="493547" indent="-493547" algn="just">
              <a:buFont typeface="Arial" panose="020B0604020202020204" pitchFamily="34" charset="0"/>
              <a:buChar char="•"/>
            </a:pPr>
            <a:r>
              <a:rPr lang="es-ES" dirty="0">
                <a:solidFill>
                  <a:schemeClr val="tx1"/>
                </a:solidFill>
              </a:rPr>
              <a:t>Existe una gran diferencia en el uso de estas causas básicas de mortalidad en diferentes establecimientos.</a:t>
            </a:r>
          </a:p>
          <a:p>
            <a:pPr marL="493547" indent="-493547" algn="just">
              <a:buFont typeface="Arial" panose="020B0604020202020204" pitchFamily="34" charset="0"/>
              <a:buChar char="•"/>
            </a:pPr>
            <a:endParaRPr lang="es-ES" dirty="0">
              <a:solidFill>
                <a:schemeClr val="tx1"/>
              </a:solidFill>
            </a:endParaRPr>
          </a:p>
          <a:p>
            <a:pPr marL="493547" indent="-493547" algn="just">
              <a:buFont typeface="Arial" panose="020B0604020202020204" pitchFamily="34" charset="0"/>
              <a:buChar char="•"/>
            </a:pPr>
            <a:r>
              <a:rPr lang="es-ES" dirty="0">
                <a:solidFill>
                  <a:schemeClr val="tx1"/>
                </a:solidFill>
              </a:rPr>
              <a:t>Más del 60% de las defunciones por esta causa, y hasta el 100%, tenía una causa básica identificable a partir de la revisión realizada con el médico que certificó la defunción o de la revisión de la Historia Clínica.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87" y="79070"/>
            <a:ext cx="10352376" cy="119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224091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3258967-A1D2-4694-B90A-45117EA92C60}"/>
              </a:ext>
            </a:extLst>
          </p:cNvPr>
          <p:cNvPicPr>
            <a:picLocks noChangeAspect="1"/>
          </p:cNvPicPr>
          <p:nvPr/>
        </p:nvPicPr>
        <p:blipFill>
          <a:blip r:embed="rId2"/>
          <a:stretch>
            <a:fillRect/>
          </a:stretch>
        </p:blipFill>
        <p:spPr>
          <a:xfrm>
            <a:off x="306682" y="324247"/>
            <a:ext cx="10080035" cy="6588000"/>
          </a:xfrm>
          <a:prstGeom prst="rect">
            <a:avLst/>
          </a:prstGeom>
        </p:spPr>
      </p:pic>
      <p:sp>
        <p:nvSpPr>
          <p:cNvPr id="5" name="Arrow: Down 4">
            <a:extLst>
              <a:ext uri="{FF2B5EF4-FFF2-40B4-BE49-F238E27FC236}">
                <a16:creationId xmlns:a16="http://schemas.microsoft.com/office/drawing/2014/main" id="{CDEDD6F7-CE64-4B06-94EA-1F9234A4280F}"/>
              </a:ext>
            </a:extLst>
          </p:cNvPr>
          <p:cNvSpPr/>
          <p:nvPr/>
        </p:nvSpPr>
        <p:spPr bwMode="auto">
          <a:xfrm>
            <a:off x="8529171" y="1380860"/>
            <a:ext cx="360040" cy="529585"/>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es-AR" sz="2100" b="0" i="0" u="none" strike="noStrike" cap="none" normalizeH="0" baseline="0">
              <a:ln>
                <a:noFill/>
              </a:ln>
              <a:solidFill>
                <a:schemeClr val="tx1"/>
              </a:solidFill>
              <a:effectLst/>
              <a:latin typeface="Arial" charset="0"/>
              <a:cs typeface="Arial" charset="0"/>
            </a:endParaRPr>
          </a:p>
        </p:txBody>
      </p:sp>
      <p:sp>
        <p:nvSpPr>
          <p:cNvPr id="6" name="TextBox 5">
            <a:extLst>
              <a:ext uri="{FF2B5EF4-FFF2-40B4-BE49-F238E27FC236}">
                <a16:creationId xmlns:a16="http://schemas.microsoft.com/office/drawing/2014/main" id="{CE75EBBB-6670-480C-8160-FC07A9A61D65}"/>
              </a:ext>
            </a:extLst>
          </p:cNvPr>
          <p:cNvSpPr txBox="1"/>
          <p:nvPr/>
        </p:nvSpPr>
        <p:spPr>
          <a:xfrm>
            <a:off x="9019108" y="1476375"/>
            <a:ext cx="936104" cy="338554"/>
          </a:xfrm>
          <a:prstGeom prst="rect">
            <a:avLst/>
          </a:prstGeom>
          <a:solidFill>
            <a:schemeClr val="bg1"/>
          </a:solidFill>
          <a:ln>
            <a:solidFill>
              <a:schemeClr val="tx1"/>
            </a:solidFill>
          </a:ln>
        </p:spPr>
        <p:txBody>
          <a:bodyPr wrap="square" rtlCol="0">
            <a:spAutoFit/>
          </a:bodyPr>
          <a:lstStyle/>
          <a:p>
            <a:pPr algn="ctr"/>
            <a:r>
              <a:rPr lang="es-AR" sz="1600" dirty="0">
                <a:latin typeface="Arial Black" panose="020B0A04020102020204" pitchFamily="34" charset="0"/>
              </a:rPr>
              <a:t>15,1%</a:t>
            </a:r>
          </a:p>
        </p:txBody>
      </p:sp>
    </p:spTree>
    <p:extLst>
      <p:ext uri="{BB962C8B-B14F-4D97-AF65-F5344CB8AC3E}">
        <p14:creationId xmlns:p14="http://schemas.microsoft.com/office/powerpoint/2010/main" val="361072980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59AAA0-58AB-4D71-8602-46EC4CFE3CBF}"/>
              </a:ext>
            </a:extLst>
          </p:cNvPr>
          <p:cNvPicPr>
            <a:picLocks noChangeAspect="1"/>
          </p:cNvPicPr>
          <p:nvPr/>
        </p:nvPicPr>
        <p:blipFill>
          <a:blip r:embed="rId2"/>
          <a:stretch>
            <a:fillRect/>
          </a:stretch>
        </p:blipFill>
        <p:spPr>
          <a:xfrm>
            <a:off x="334223" y="252239"/>
            <a:ext cx="10024953" cy="6552000"/>
          </a:xfrm>
          <a:prstGeom prst="rect">
            <a:avLst/>
          </a:prstGeom>
        </p:spPr>
      </p:pic>
      <p:sp>
        <p:nvSpPr>
          <p:cNvPr id="5" name="TextBox 4">
            <a:extLst>
              <a:ext uri="{FF2B5EF4-FFF2-40B4-BE49-F238E27FC236}">
                <a16:creationId xmlns:a16="http://schemas.microsoft.com/office/drawing/2014/main" id="{51E07A12-C868-4C3D-AFEF-92FFFBD7EE78}"/>
              </a:ext>
            </a:extLst>
          </p:cNvPr>
          <p:cNvSpPr txBox="1"/>
          <p:nvPr/>
        </p:nvSpPr>
        <p:spPr>
          <a:xfrm>
            <a:off x="1746300" y="1332359"/>
            <a:ext cx="4896544" cy="1077218"/>
          </a:xfrm>
          <a:prstGeom prst="rect">
            <a:avLst/>
          </a:prstGeom>
          <a:solidFill>
            <a:schemeClr val="bg1"/>
          </a:solidFill>
          <a:ln>
            <a:solidFill>
              <a:schemeClr val="tx1"/>
            </a:solidFill>
          </a:ln>
        </p:spPr>
        <p:txBody>
          <a:bodyPr wrap="square" rtlCol="0">
            <a:spAutoFit/>
          </a:bodyPr>
          <a:lstStyle/>
          <a:p>
            <a:pPr algn="ctr"/>
            <a:r>
              <a:rPr lang="es-AR" sz="1600" dirty="0">
                <a:latin typeface="Arial Black" panose="020B0A04020102020204" pitchFamily="34" charset="0"/>
              </a:rPr>
              <a:t>El peso de las tres causas en la mortalidad total:</a:t>
            </a:r>
          </a:p>
          <a:p>
            <a:pPr algn="ctr"/>
            <a:r>
              <a:rPr lang="es-AR" sz="1600" dirty="0">
                <a:latin typeface="Arial Black" panose="020B0A04020102020204" pitchFamily="34" charset="0"/>
              </a:rPr>
              <a:t>Se redujo en14 jurisdicciones</a:t>
            </a:r>
          </a:p>
          <a:p>
            <a:pPr algn="ctr"/>
            <a:r>
              <a:rPr lang="es-AR" sz="1600" dirty="0">
                <a:latin typeface="Arial Black" panose="020B0A04020102020204" pitchFamily="34" charset="0"/>
              </a:rPr>
              <a:t>Aumentó en10 jurisdicciones</a:t>
            </a:r>
          </a:p>
        </p:txBody>
      </p:sp>
    </p:spTree>
    <p:extLst>
      <p:ext uri="{BB962C8B-B14F-4D97-AF65-F5344CB8AC3E}">
        <p14:creationId xmlns:p14="http://schemas.microsoft.com/office/powerpoint/2010/main" val="15315619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6771" y="6083826"/>
            <a:ext cx="10199858" cy="7211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267"/>
          </a:p>
        </p:txBody>
      </p:sp>
      <p:sp>
        <p:nvSpPr>
          <p:cNvPr id="3" name="2 Subtítulo"/>
          <p:cNvSpPr>
            <a:spLocks noGrp="1"/>
          </p:cNvSpPr>
          <p:nvPr>
            <p:ph type="subTitle" idx="1"/>
          </p:nvPr>
        </p:nvSpPr>
        <p:spPr>
          <a:xfrm>
            <a:off x="456677" y="1439736"/>
            <a:ext cx="9794196" cy="5706895"/>
          </a:xfrm>
        </p:spPr>
        <p:txBody>
          <a:bodyPr>
            <a:normAutofit fontScale="47500" lnSpcReduction="20000"/>
          </a:bodyPr>
          <a:lstStyle/>
          <a:p>
            <a:r>
              <a:rPr lang="es-AR" sz="4750" b="1" dirty="0"/>
              <a:t>Estudio Colaborativo </a:t>
            </a:r>
            <a:r>
              <a:rPr lang="es-AR" sz="4750" b="1" dirty="0" err="1"/>
              <a:t>Multicéntrico</a:t>
            </a:r>
            <a:r>
              <a:rPr lang="es-AR" sz="4750" b="1" dirty="0"/>
              <a:t> sobre Calidad de la Certificación de Defunciones por Septicemia, Insuficiencia Cardíaca e Insuficiencia Respiratoria</a:t>
            </a:r>
          </a:p>
          <a:p>
            <a:endParaRPr lang="es-ES" sz="2699" b="1" dirty="0"/>
          </a:p>
          <a:p>
            <a:r>
              <a:rPr lang="es-AR" sz="3886" b="1" dirty="0"/>
              <a:t>Recomendaciones</a:t>
            </a:r>
            <a:endParaRPr lang="en-US" sz="3886" dirty="0"/>
          </a:p>
          <a:p>
            <a:r>
              <a:rPr lang="es-ES" sz="3886" dirty="0"/>
              <a:t> </a:t>
            </a:r>
            <a:endParaRPr lang="en-US" sz="3886" dirty="0"/>
          </a:p>
          <a:p>
            <a:pPr marL="493547" indent="-493547" algn="just">
              <a:buFont typeface="Arial" panose="020B0604020202020204" pitchFamily="34" charset="0"/>
              <a:buChar char="•"/>
            </a:pPr>
            <a:r>
              <a:rPr lang="es-ES" dirty="0">
                <a:solidFill>
                  <a:schemeClr val="tx1"/>
                </a:solidFill>
              </a:rPr>
              <a:t>Incorporar el reparo sistemático de las muertes registradas como Septicemia, Insuficiencia Cardíaca o Insuficiencia Respiratoria, para identificar la real causa básica de la defunción.</a:t>
            </a:r>
          </a:p>
          <a:p>
            <a:pPr marL="493547" indent="-493547" algn="just">
              <a:buFont typeface="Arial" panose="020B0604020202020204" pitchFamily="34" charset="0"/>
              <a:buChar char="•"/>
            </a:pPr>
            <a:endParaRPr lang="es-ES" dirty="0">
              <a:solidFill>
                <a:schemeClr val="tx1"/>
              </a:solidFill>
            </a:endParaRPr>
          </a:p>
          <a:p>
            <a:pPr marL="493547" indent="-493547" algn="l">
              <a:buFont typeface="Arial" panose="020B0604020202020204" pitchFamily="34" charset="0"/>
              <a:buChar char="•"/>
            </a:pPr>
            <a:r>
              <a:rPr lang="es-ES" dirty="0">
                <a:solidFill>
                  <a:schemeClr val="tx1"/>
                </a:solidFill>
              </a:rPr>
              <a:t>Mejorar el llenado del Informe Estadístico de Defunción (ED), </a:t>
            </a:r>
            <a:r>
              <a:rPr lang="es-ES" b="1" dirty="0">
                <a:solidFill>
                  <a:schemeClr val="tx1"/>
                </a:solidFill>
              </a:rPr>
              <a:t>especialmente en los establecimientos de salud que tienen mayor registro de muertes por septicemia, insuficiencia cardíaca e insuficiencia respiratoria</a:t>
            </a:r>
            <a:r>
              <a:rPr lang="es-ES" dirty="0">
                <a:solidFill>
                  <a:schemeClr val="tx1"/>
                </a:solidFill>
              </a:rPr>
              <a:t> y, dentro de ellos, por parte del conjunto de médicos que realizan habitualmente dicha tarea.</a:t>
            </a:r>
          </a:p>
          <a:p>
            <a:pPr marL="493547" indent="-493547" algn="l">
              <a:buFont typeface="Arial" panose="020B0604020202020204" pitchFamily="34" charset="0"/>
              <a:buChar char="•"/>
            </a:pPr>
            <a:endParaRPr lang="es-ES" dirty="0">
              <a:solidFill>
                <a:schemeClr val="tx1"/>
              </a:solidFill>
            </a:endParaRPr>
          </a:p>
          <a:p>
            <a:pPr marL="493547" indent="-493547" algn="l">
              <a:buFont typeface="Arial" panose="020B0604020202020204" pitchFamily="34" charset="0"/>
              <a:buChar char="•"/>
            </a:pPr>
            <a:r>
              <a:rPr lang="es-ES" dirty="0">
                <a:solidFill>
                  <a:schemeClr val="tx1"/>
                </a:solidFill>
              </a:rPr>
              <a:t>Coordinar las actividades de mejora del registro de mortalidad con las Sociedades Científicas, los Colegios Profesionales y las Facultades de Medicina.</a:t>
            </a:r>
          </a:p>
          <a:p>
            <a:pPr marL="493547" indent="-493547" algn="l">
              <a:buFont typeface="Arial" panose="020B0604020202020204" pitchFamily="34" charset="0"/>
              <a:buChar char="•"/>
            </a:pPr>
            <a:endParaRPr lang="es-ES" dirty="0">
              <a:solidFill>
                <a:schemeClr val="tx1"/>
              </a:solidFill>
            </a:endParaRPr>
          </a:p>
          <a:p>
            <a:pPr lvl="0"/>
            <a:r>
              <a:rPr lang="es-ES" b="1" dirty="0">
                <a:solidFill>
                  <a:schemeClr val="tx1"/>
                </a:solidFill>
              </a:rPr>
              <a:t>El uso de estas tres causas en la certificación de la mortalidad reduce la magnitud de otras causas más específicas, dentro y fuera de los capítulos respectivos, ocultando la real magnitud que tienen como causa de enfermedad y muerte en la población.</a:t>
            </a:r>
          </a:p>
          <a:p>
            <a:pPr marL="493547" indent="-493547" algn="just">
              <a:buFont typeface="Arial" panose="020B0604020202020204" pitchFamily="34" charset="0"/>
              <a:buChar char="•"/>
            </a:pPr>
            <a:endParaRPr lang="es-ES" dirty="0">
              <a:solidFill>
                <a:schemeClr val="tx1"/>
              </a:solidFill>
            </a:endParaRPr>
          </a:p>
          <a:p>
            <a:pPr marL="493547" indent="-493547" algn="just">
              <a:buFont typeface="Arial" panose="020B0604020202020204" pitchFamily="34" charset="0"/>
              <a:buChar char="•"/>
            </a:pPr>
            <a:endParaRPr lang="es-ES" dirty="0">
              <a:solidFill>
                <a:schemeClr val="tx1"/>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87" y="79070"/>
            <a:ext cx="10352376" cy="119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13484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ángulo 3">
            <a:extLst>
              <a:ext uri="{FF2B5EF4-FFF2-40B4-BE49-F238E27FC236}">
                <a16:creationId xmlns:a16="http://schemas.microsoft.com/office/drawing/2014/main" id="{7D921990-7D28-4DB4-96A6-5E8D9355712A}"/>
              </a:ext>
            </a:extLst>
          </p:cNvPr>
          <p:cNvSpPr>
            <a:spLocks noChangeArrowheads="1"/>
          </p:cNvSpPr>
          <p:nvPr/>
        </p:nvSpPr>
        <p:spPr bwMode="auto">
          <a:xfrm>
            <a:off x="720725" y="252239"/>
            <a:ext cx="9251950" cy="195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a:spcBef>
                <a:spcPct val="20000"/>
              </a:spcBef>
              <a:buChar char="•"/>
              <a:defRPr sz="37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3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7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3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3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3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AR" altLang="es-AR" sz="2400" b="1" dirty="0">
                <a:cs typeface="Times New Roman" panose="02020603050405020304" pitchFamily="18" charset="0"/>
              </a:rPr>
              <a:t>XVII REUNION NACIONAL DE ESTADISTICAS DE SALUD</a:t>
            </a:r>
          </a:p>
          <a:p>
            <a:pPr algn="ctr" eaLnBrk="1" hangingPunct="1">
              <a:spcBef>
                <a:spcPct val="0"/>
              </a:spcBef>
              <a:buFontTx/>
              <a:buNone/>
            </a:pPr>
            <a:endParaRPr lang="es-AR" altLang="es-AR" sz="2400" b="1" dirty="0">
              <a:cs typeface="Times New Roman" panose="02020603050405020304" pitchFamily="18" charset="0"/>
            </a:endParaRPr>
          </a:p>
          <a:p>
            <a:pPr algn="ctr" eaLnBrk="1" hangingPunct="1">
              <a:spcBef>
                <a:spcPct val="0"/>
              </a:spcBef>
              <a:buFontTx/>
              <a:buNone/>
            </a:pPr>
            <a:r>
              <a:rPr lang="es-AR" altLang="es-AR" sz="2400" b="1" dirty="0">
                <a:cs typeface="Times New Roman" panose="02020603050405020304" pitchFamily="18" charset="0"/>
              </a:rPr>
              <a:t>“Taller de Análisis de la Situación Actual de las Estadísticas de Salud”</a:t>
            </a:r>
          </a:p>
          <a:p>
            <a:pPr algn="ctr" eaLnBrk="1" hangingPunct="1">
              <a:spcBef>
                <a:spcPct val="0"/>
              </a:spcBef>
              <a:buFontTx/>
              <a:buNone/>
            </a:pPr>
            <a:r>
              <a:rPr lang="es-AR" altLang="es-AR" sz="2400" b="1" dirty="0">
                <a:cs typeface="Times New Roman" panose="02020603050405020304" pitchFamily="18" charset="0"/>
              </a:rPr>
              <a:t>del 22 al 24 de Noviembre del 2017</a:t>
            </a:r>
          </a:p>
        </p:txBody>
      </p:sp>
      <p:pic>
        <p:nvPicPr>
          <p:cNvPr id="3075" name="7 Imagen" descr="LOGOCONIletrasnegrasa.png">
            <a:extLst>
              <a:ext uri="{FF2B5EF4-FFF2-40B4-BE49-F238E27FC236}">
                <a16:creationId xmlns:a16="http://schemas.microsoft.com/office/drawing/2014/main" id="{6530D2B2-FE4C-4CBC-9D1E-3F09127784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1" y="5797473"/>
            <a:ext cx="86518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Imagen 4" descr="ANLIS">
            <a:extLst>
              <a:ext uri="{FF2B5EF4-FFF2-40B4-BE49-F238E27FC236}">
                <a16:creationId xmlns:a16="http://schemas.microsoft.com/office/drawing/2014/main" id="{9C6EFEC6-2C70-4193-8E77-F665E9B875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228" y="5940871"/>
            <a:ext cx="288131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1577F66-B1AD-421D-9D53-990DCAB4AB2A}"/>
              </a:ext>
            </a:extLst>
          </p:cNvPr>
          <p:cNvSpPr txBox="1"/>
          <p:nvPr/>
        </p:nvSpPr>
        <p:spPr>
          <a:xfrm>
            <a:off x="1053778" y="2626469"/>
            <a:ext cx="8541394" cy="2308324"/>
          </a:xfrm>
          <a:prstGeom prst="rect">
            <a:avLst/>
          </a:prstGeom>
          <a:noFill/>
        </p:spPr>
        <p:txBody>
          <a:bodyPr wrap="square" rtlCol="0">
            <a:spAutoFit/>
          </a:bodyPr>
          <a:lstStyle/>
          <a:p>
            <a:pPr algn="ctr"/>
            <a:r>
              <a:rPr lang="es-AR" sz="3600" b="1" dirty="0">
                <a:latin typeface="Arial Black" panose="020B0A04020102020204" pitchFamily="34" charset="0"/>
              </a:rPr>
              <a:t>Estudios sobre calidad de la información y análisis específicos de causas de mortalidad en Argentina</a:t>
            </a:r>
          </a:p>
        </p:txBody>
      </p:sp>
      <p:sp>
        <p:nvSpPr>
          <p:cNvPr id="4" name="TextBox 3">
            <a:extLst>
              <a:ext uri="{FF2B5EF4-FFF2-40B4-BE49-F238E27FC236}">
                <a16:creationId xmlns:a16="http://schemas.microsoft.com/office/drawing/2014/main" id="{8B33440F-B6F6-4476-834E-B9C36C4F90C3}"/>
              </a:ext>
            </a:extLst>
          </p:cNvPr>
          <p:cNvSpPr txBox="1"/>
          <p:nvPr/>
        </p:nvSpPr>
        <p:spPr>
          <a:xfrm>
            <a:off x="6426820" y="5357039"/>
            <a:ext cx="3816424" cy="1661993"/>
          </a:xfrm>
          <a:prstGeom prst="rect">
            <a:avLst/>
          </a:prstGeom>
          <a:noFill/>
        </p:spPr>
        <p:txBody>
          <a:bodyPr wrap="square" rtlCol="0">
            <a:spAutoFit/>
          </a:bodyPr>
          <a:lstStyle/>
          <a:p>
            <a:pPr algn="ctr"/>
            <a:r>
              <a:rPr lang="en-US" sz="1400" dirty="0">
                <a:solidFill>
                  <a:schemeClr val="tx2">
                    <a:lumMod val="75000"/>
                  </a:schemeClr>
                </a:solidFill>
              </a:rPr>
              <a:t>Juan Carlos Bossio</a:t>
            </a:r>
          </a:p>
          <a:p>
            <a:pPr algn="ctr"/>
            <a:r>
              <a:rPr lang="en-US" sz="1400" b="1" dirty="0">
                <a:solidFill>
                  <a:schemeClr val="tx2">
                    <a:lumMod val="75000"/>
                  </a:schemeClr>
                </a:solidFill>
                <a:hlinkClick r:id="rId4"/>
              </a:rPr>
              <a:t>jcbossio@arnet.com.ar</a:t>
            </a:r>
            <a:r>
              <a:rPr lang="en-US" sz="1400" b="1" dirty="0">
                <a:solidFill>
                  <a:schemeClr val="tx2">
                    <a:lumMod val="75000"/>
                  </a:schemeClr>
                </a:solidFill>
              </a:rPr>
              <a:t>; </a:t>
            </a:r>
            <a:r>
              <a:rPr lang="en-US" sz="1400" b="1" dirty="0">
                <a:solidFill>
                  <a:schemeClr val="tx2">
                    <a:lumMod val="75000"/>
                  </a:schemeClr>
                </a:solidFill>
                <a:hlinkClick r:id="rId5"/>
              </a:rPr>
              <a:t>jcbossio29@gmail.com</a:t>
            </a:r>
            <a:endParaRPr lang="en-US" sz="1400" b="1" dirty="0">
              <a:solidFill>
                <a:schemeClr val="tx2">
                  <a:lumMod val="75000"/>
                </a:schemeClr>
              </a:solidFill>
            </a:endParaRPr>
          </a:p>
          <a:p>
            <a:pPr algn="ctr"/>
            <a:r>
              <a:rPr lang="en-US" sz="1200" dirty="0">
                <a:solidFill>
                  <a:schemeClr val="tx2">
                    <a:lumMod val="75000"/>
                  </a:schemeClr>
                </a:solidFill>
              </a:rPr>
              <a:t>Departamento </a:t>
            </a:r>
            <a:r>
              <a:rPr lang="en-US" sz="1200" dirty="0" err="1">
                <a:solidFill>
                  <a:schemeClr val="tx2">
                    <a:lumMod val="75000"/>
                  </a:schemeClr>
                </a:solidFill>
              </a:rPr>
              <a:t>Programas</a:t>
            </a:r>
            <a:r>
              <a:rPr lang="en-US" sz="1200" dirty="0">
                <a:solidFill>
                  <a:schemeClr val="tx2">
                    <a:lumMod val="75000"/>
                  </a:schemeClr>
                </a:solidFill>
              </a:rPr>
              <a:t> de Salud</a:t>
            </a:r>
          </a:p>
          <a:p>
            <a:pPr algn="ctr"/>
            <a:r>
              <a:rPr lang="en-US" sz="1200" dirty="0">
                <a:solidFill>
                  <a:schemeClr val="tx2">
                    <a:lumMod val="75000"/>
                  </a:schemeClr>
                </a:solidFill>
              </a:rPr>
              <a:t>Instituto Nacional de </a:t>
            </a:r>
            <a:r>
              <a:rPr lang="en-US" sz="1200" dirty="0" err="1">
                <a:solidFill>
                  <a:schemeClr val="tx2">
                    <a:lumMod val="75000"/>
                  </a:schemeClr>
                </a:solidFill>
              </a:rPr>
              <a:t>Enfermedades</a:t>
            </a:r>
            <a:r>
              <a:rPr lang="en-US" sz="1200" dirty="0">
                <a:solidFill>
                  <a:schemeClr val="tx2">
                    <a:lumMod val="75000"/>
                  </a:schemeClr>
                </a:solidFill>
              </a:rPr>
              <a:t> </a:t>
            </a:r>
            <a:r>
              <a:rPr lang="en-US" sz="1200" dirty="0" err="1">
                <a:solidFill>
                  <a:schemeClr val="tx2">
                    <a:lumMod val="75000"/>
                  </a:schemeClr>
                </a:solidFill>
              </a:rPr>
              <a:t>Respiratorias</a:t>
            </a:r>
            <a:r>
              <a:rPr lang="en-US" sz="1200" dirty="0">
                <a:solidFill>
                  <a:schemeClr val="tx2">
                    <a:lumMod val="75000"/>
                  </a:schemeClr>
                </a:solidFill>
              </a:rPr>
              <a:t> (INER) “Emilio Coni”</a:t>
            </a:r>
          </a:p>
          <a:p>
            <a:pPr algn="ctr"/>
            <a:r>
              <a:rPr lang="en-US" sz="1200" dirty="0" err="1">
                <a:solidFill>
                  <a:schemeClr val="tx2">
                    <a:lumMod val="75000"/>
                  </a:schemeClr>
                </a:solidFill>
              </a:rPr>
              <a:t>Administración</a:t>
            </a:r>
            <a:r>
              <a:rPr lang="en-US" sz="1200" dirty="0">
                <a:solidFill>
                  <a:schemeClr val="tx2">
                    <a:lumMod val="75000"/>
                  </a:schemeClr>
                </a:solidFill>
              </a:rPr>
              <a:t> Nacional de </a:t>
            </a:r>
            <a:r>
              <a:rPr lang="en-US" sz="1200" dirty="0" err="1">
                <a:solidFill>
                  <a:schemeClr val="tx2">
                    <a:lumMod val="75000"/>
                  </a:schemeClr>
                </a:solidFill>
              </a:rPr>
              <a:t>Laboratorios</a:t>
            </a:r>
            <a:r>
              <a:rPr lang="en-US" sz="1200" dirty="0">
                <a:solidFill>
                  <a:schemeClr val="tx2">
                    <a:lumMod val="75000"/>
                  </a:schemeClr>
                </a:solidFill>
              </a:rPr>
              <a:t> e </a:t>
            </a:r>
            <a:r>
              <a:rPr lang="en-US" sz="1200" dirty="0" err="1">
                <a:solidFill>
                  <a:schemeClr val="tx2">
                    <a:lumMod val="75000"/>
                  </a:schemeClr>
                </a:solidFill>
              </a:rPr>
              <a:t>Institutos</a:t>
            </a:r>
            <a:r>
              <a:rPr lang="en-US" sz="1200" dirty="0">
                <a:solidFill>
                  <a:schemeClr val="tx2">
                    <a:lumMod val="75000"/>
                  </a:schemeClr>
                </a:solidFill>
              </a:rPr>
              <a:t> de Salud (ANLIS) “Carlos G. </a:t>
            </a:r>
            <a:r>
              <a:rPr lang="en-US" sz="1200" dirty="0" err="1">
                <a:solidFill>
                  <a:schemeClr val="tx2">
                    <a:lumMod val="75000"/>
                  </a:schemeClr>
                </a:solidFill>
              </a:rPr>
              <a:t>Malbrán</a:t>
            </a:r>
            <a:r>
              <a:rPr lang="en-US" sz="1200" dirty="0">
                <a:solidFill>
                  <a:schemeClr val="tx2">
                    <a:lumMod val="75000"/>
                  </a:schemeClr>
                </a:solidFill>
              </a:rPr>
              <a:t>”</a:t>
            </a:r>
            <a:endParaRPr lang="es-AR" sz="1200" dirty="0">
              <a:solidFill>
                <a:schemeClr val="tx2">
                  <a:lumMod val="75000"/>
                </a:schemeClr>
              </a:solidFill>
            </a:endParaRPr>
          </a:p>
        </p:txBody>
      </p:sp>
    </p:spTree>
    <p:extLst>
      <p:ext uri="{BB962C8B-B14F-4D97-AF65-F5344CB8AC3E}">
        <p14:creationId xmlns:p14="http://schemas.microsoft.com/office/powerpoint/2010/main" val="1298707099"/>
      </p:ext>
    </p:extLst>
  </p:cSld>
  <p:clrMapOvr>
    <a:masterClrMapping/>
  </p:clrMapOvr>
  <p:transition>
    <p:fade/>
  </p:transition>
</p:sld>
</file>

<file path=ppt/theme/theme1.xml><?xml version="1.0" encoding="utf-8"?>
<a:theme xmlns:a="http://schemas.openxmlformats.org/drawingml/2006/main" name="Diseño predeterminad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s-ES" sz="21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s-ES" sz="21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5871</TotalTime>
  <Words>1305</Words>
  <Application>Microsoft Office PowerPoint</Application>
  <PresentationFormat>Custom</PresentationFormat>
  <Paragraphs>148</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Times New Roman</vt:lpstr>
      <vt:lpstr>+mj-lt</vt:lpstr>
      <vt:lpstr>Wingdings</vt:lpstr>
      <vt:lpstr>Diseño predeterminado</vt:lpstr>
      <vt:lpstr>PowerPoint Presentation</vt:lpstr>
      <vt:lpstr>Iniciativa sobre Tuberculosis Pediátrica y del Adolescente: Hacia cero muertes</vt:lpstr>
      <vt:lpstr>Iniciativa sobre Tuberculosis Pediátrica y del Adolescente: Hacia cero muertes</vt:lpstr>
      <vt:lpstr>Iniciativa sobre Tuberculosis Pediátrica y del Adolescente: Hacia cero muertes ACTIVIDADES</vt:lpstr>
      <vt:lpstr>Iniciativa sobre Tuberculosis Pediátrica y del Adolescente: Hacia cero muertes INVESTIGACIÓN DE LAS MUERTES DE MENORES DE 20 AÑOS POR TUBERCULOSIS EN LA PROVINCIA DE SANTA FE PROGRAMA PROVINCIAL DE CONTROL DE LA TUBERCULOSIS, DIRECCIÓN GENERAL DE ESTADÍSTICAS DE SALUD, INSTITUTO NACIONAL DE ENFERMEDADES RESPIRATORIAS (INER) “EMILIO CONI”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Resultados de la investigación sobre calidad del registro de defunción por diagnósticos incompletos en Argentina: Septicemia (A40-A41), Insuficiencia Cardíaca (I50) e Insuficiencia Respiratoria (I96)</vt:lpstr>
      <vt:lpstr>PowerPoint Presentation</vt:lpstr>
      <vt:lpstr>PowerPoint Presentation</vt:lpstr>
      <vt:lpstr>PowerPoint Presentation</vt:lpstr>
      <vt:lpstr>PowerPoint Presentation</vt:lpstr>
      <vt:lpstr>PowerPoint Presentation</vt:lpstr>
    </vt:vector>
  </TitlesOfParts>
  <Company>Windows 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seba</dc:creator>
  <cp:lastModifiedBy>Juan Carlos Bossio</cp:lastModifiedBy>
  <cp:revision>73</cp:revision>
  <dcterms:created xsi:type="dcterms:W3CDTF">2016-02-26T15:33:44Z</dcterms:created>
  <dcterms:modified xsi:type="dcterms:W3CDTF">2017-11-23T15:55:20Z</dcterms:modified>
</cp:coreProperties>
</file>