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1" r:id="rId2"/>
    <p:sldId id="281" r:id="rId3"/>
    <p:sldId id="262" r:id="rId4"/>
    <p:sldId id="310" r:id="rId5"/>
    <p:sldId id="287" r:id="rId6"/>
    <p:sldId id="290" r:id="rId7"/>
    <p:sldId id="291" r:id="rId8"/>
    <p:sldId id="292" r:id="rId9"/>
    <p:sldId id="304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11" r:id="rId18"/>
    <p:sldId id="301" r:id="rId19"/>
    <p:sldId id="302" r:id="rId20"/>
    <p:sldId id="303" r:id="rId21"/>
    <p:sldId id="271" r:id="rId22"/>
    <p:sldId id="270" r:id="rId23"/>
    <p:sldId id="312" r:id="rId24"/>
    <p:sldId id="315" r:id="rId25"/>
    <p:sldId id="305" r:id="rId26"/>
    <p:sldId id="306" r:id="rId27"/>
    <p:sldId id="307" r:id="rId28"/>
    <p:sldId id="308" r:id="rId29"/>
    <p:sldId id="309" r:id="rId30"/>
    <p:sldId id="313" r:id="rId31"/>
    <p:sldId id="278" r:id="rId32"/>
    <p:sldId id="289" r:id="rId33"/>
    <p:sldId id="314" r:id="rId34"/>
  </p:sldIdLst>
  <p:sldSz cx="9906000" cy="6858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5" autoAdjust="0"/>
    <p:restoredTop sz="94660"/>
  </p:normalViewPr>
  <p:slideViewPr>
    <p:cSldViewPr>
      <p:cViewPr varScale="1">
        <p:scale>
          <a:sx n="78" d="100"/>
          <a:sy n="78" d="100"/>
        </p:scale>
        <p:origin x="1306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FE08-DAFD-42BE-A678-450F3A322781}" type="datetimeFigureOut">
              <a:rPr lang="es-AR" smtClean="0"/>
              <a:t>13/11/2017</a:t>
            </a:fld>
            <a:endParaRPr lang="es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A6E2B-E178-46E2-A477-AD53E8B7A161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387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8E8ABD-B554-4AFA-9847-B332E9BEF832}" type="slidenum">
              <a:rPr lang="es-AR" altLang="es-AR"/>
              <a:pPr eaLnBrk="1" hangingPunct="1"/>
              <a:t>24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95467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532FB-9132-4C47-BC3E-C89EF4AC0024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6408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880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33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890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529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630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574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086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01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830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707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38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34E94-E6D0-458A-BAB6-60A5BA6077A6}" type="datetimeFigureOut">
              <a:rPr lang="es-AR" smtClean="0"/>
              <a:pPr/>
              <a:t>13/11/2017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29839-1C5E-4D46-A08C-A63C0F322215}" type="slidenum">
              <a:rPr lang="es-AR" smtClean="0"/>
              <a:pPr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642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2852936"/>
            <a:ext cx="6934200" cy="1944216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Situación epidemiológica de Asma en Argentina, analizando las hospitalizaciones y la mortalidad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73696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16496" y="2060848"/>
            <a:ext cx="88569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235 millones de personas con Asma en el Mundo, según estimaciones de la OMS.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Principal enfermedad crónica en la niñez.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Es un problema de salud pública tanto en países desarrollados como en desarrollo: el 80% de las muertes por asma en el mundo se registra en los países de ingresos medios o bajos.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El asma está sub-diagnosticado y muchos casos no tienen tratamiento, afectando la calidad de vida y la capacidad de realizar actividades cotidianas.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1904" y="116632"/>
            <a:ext cx="6934200" cy="11269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b="1" dirty="0"/>
              <a:t>El Asma como Problema de Salud Pública en el Mundo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71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88504" y="1430779"/>
            <a:ext cx="88569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Los datos disponibles en el nivel nacional, referidos a mortalidad y egresos hospitalarios públicos, permiten conocer el peso de este problema en la población, su distribución y su evolución en los últimos decenios.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sz="2000" dirty="0"/>
              <a:t>La prevalencia de Asma en el adulto ha sido recientemente estudiada y se estima que 939.580 habitantes de 20 a 44 años de edad de Argentina padecen Asma.</a:t>
            </a:r>
          </a:p>
          <a:p>
            <a:endParaRPr lang="es-AR" sz="20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1904" y="116632"/>
            <a:ext cx="6934200" cy="11269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b="1" dirty="0"/>
              <a:t>El Asma en Argentina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4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2852936"/>
            <a:ext cx="6934200" cy="792089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Mortalidad por Asma en Argentina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149683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>
            <a:normAutofit/>
          </a:bodyPr>
          <a:lstStyle/>
          <a:p>
            <a:r>
              <a:rPr lang="es-AR" sz="4000" b="1" dirty="0"/>
              <a:t>Mortalidad por Asma en Argentina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5300" y="1083752"/>
            <a:ext cx="8915400" cy="5081552"/>
          </a:xfrm>
        </p:spPr>
        <p:txBody>
          <a:bodyPr>
            <a:noAutofit/>
          </a:bodyPr>
          <a:lstStyle/>
          <a:p>
            <a:r>
              <a:rPr lang="es-AR" sz="2400" dirty="0"/>
              <a:t>En Argentina se registran más de 400 muertes por asma, y 10% de 5 a 39 años: 44 en 2015.</a:t>
            </a:r>
          </a:p>
          <a:p>
            <a:endParaRPr lang="es-AR" sz="2400" dirty="0"/>
          </a:p>
          <a:p>
            <a:r>
              <a:rPr lang="es-AR" sz="2400" dirty="0"/>
              <a:t>El diagnóstico y tratamiento adecuado pueden prevenir prácticamente todas las muertes por Asma.</a:t>
            </a:r>
          </a:p>
          <a:p>
            <a:endParaRPr lang="es-AR" sz="2400" dirty="0"/>
          </a:p>
          <a:p>
            <a:r>
              <a:rPr lang="es-AR" sz="2400" dirty="0"/>
              <a:t>Entre los principales determinantes de la mortalidad por asma se pueden destacar</a:t>
            </a:r>
            <a:r>
              <a:rPr lang="es-AR" sz="2400" baseline="30000" dirty="0"/>
              <a:t>(*)</a:t>
            </a:r>
            <a:r>
              <a:rPr lang="es-AR" sz="2400" dirty="0"/>
              <a:t>:</a:t>
            </a:r>
          </a:p>
          <a:p>
            <a:pPr lvl="1"/>
            <a:r>
              <a:rPr lang="es-AR" sz="2000" dirty="0"/>
              <a:t>Uso de los servicios de atención.</a:t>
            </a:r>
          </a:p>
          <a:p>
            <a:pPr lvl="1"/>
            <a:r>
              <a:rPr lang="es-AR" sz="2000" dirty="0"/>
              <a:t>Características de la atención y cuidado médico.</a:t>
            </a:r>
          </a:p>
          <a:p>
            <a:pPr lvl="1"/>
            <a:r>
              <a:rPr lang="es-AR" sz="2000" dirty="0"/>
              <a:t>Prescripción y uso de medicamentos.</a:t>
            </a:r>
          </a:p>
          <a:p>
            <a:pPr lvl="1"/>
            <a:r>
              <a:rPr lang="es-AR" sz="2000" dirty="0"/>
              <a:t>Factores del paciente, percepción del riesgo y adherencia al tratamiento.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72480" y="6093296"/>
            <a:ext cx="936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/>
              <a:t>(*) </a:t>
            </a:r>
            <a:r>
              <a:rPr lang="es-AR" sz="1600" dirty="0" err="1"/>
              <a:t>Why</a:t>
            </a:r>
            <a:r>
              <a:rPr lang="es-AR" sz="1600" dirty="0"/>
              <a:t> </a:t>
            </a:r>
            <a:r>
              <a:rPr lang="es-AR" sz="1600" dirty="0" err="1"/>
              <a:t>asthma</a:t>
            </a:r>
            <a:r>
              <a:rPr lang="es-AR" sz="1600" dirty="0"/>
              <a:t> </a:t>
            </a:r>
            <a:r>
              <a:rPr lang="es-AR" sz="1600" dirty="0" err="1"/>
              <a:t>still</a:t>
            </a:r>
            <a:r>
              <a:rPr lang="es-AR" sz="1600" dirty="0"/>
              <a:t> </a:t>
            </a:r>
            <a:r>
              <a:rPr lang="es-AR" sz="1600" dirty="0" err="1"/>
              <a:t>kills</a:t>
            </a:r>
            <a:r>
              <a:rPr lang="es-AR" sz="1600" dirty="0"/>
              <a:t>? </a:t>
            </a:r>
            <a:r>
              <a:rPr lang="es-AR" sz="1600" dirty="0" err="1"/>
              <a:t>The</a:t>
            </a:r>
            <a:r>
              <a:rPr lang="es-AR" sz="1600" dirty="0"/>
              <a:t> </a:t>
            </a:r>
            <a:r>
              <a:rPr lang="es-AR" sz="1600" dirty="0" err="1"/>
              <a:t>National</a:t>
            </a:r>
            <a:r>
              <a:rPr lang="es-AR" sz="1600" dirty="0"/>
              <a:t> </a:t>
            </a:r>
            <a:r>
              <a:rPr lang="es-AR" sz="1600" dirty="0" err="1"/>
              <a:t>Review</a:t>
            </a:r>
            <a:r>
              <a:rPr lang="es-AR" sz="1600" dirty="0"/>
              <a:t> of </a:t>
            </a:r>
            <a:r>
              <a:rPr lang="es-AR" sz="1600" dirty="0" err="1"/>
              <a:t>Asthma</a:t>
            </a:r>
            <a:r>
              <a:rPr lang="es-AR" sz="1600" dirty="0"/>
              <a:t> </a:t>
            </a:r>
            <a:r>
              <a:rPr lang="es-AR" sz="1600" dirty="0" err="1"/>
              <a:t>Deaths</a:t>
            </a:r>
            <a:r>
              <a:rPr lang="es-AR" sz="1600" dirty="0"/>
              <a:t>. </a:t>
            </a:r>
            <a:r>
              <a:rPr lang="es-AR" sz="1600" dirty="0" err="1"/>
              <a:t>Confidential</a:t>
            </a:r>
            <a:r>
              <a:rPr lang="es-AR" sz="1600" dirty="0"/>
              <a:t> </a:t>
            </a:r>
            <a:r>
              <a:rPr lang="es-AR" sz="1600" dirty="0" err="1"/>
              <a:t>Enquiry</a:t>
            </a:r>
            <a:r>
              <a:rPr lang="es-AR" sz="1600" dirty="0"/>
              <a:t> </a:t>
            </a:r>
            <a:r>
              <a:rPr lang="es-AR" sz="1600" dirty="0" err="1"/>
              <a:t>Report</a:t>
            </a:r>
            <a:r>
              <a:rPr lang="es-AR" sz="1600" dirty="0"/>
              <a:t>. </a:t>
            </a:r>
            <a:r>
              <a:rPr lang="es-AR" sz="1600" dirty="0" err="1"/>
              <a:t>May</a:t>
            </a:r>
            <a:r>
              <a:rPr lang="es-AR" sz="1600" dirty="0"/>
              <a:t> 2014. Royal </a:t>
            </a:r>
            <a:r>
              <a:rPr lang="es-AR" sz="1600" dirty="0" err="1"/>
              <a:t>College</a:t>
            </a:r>
            <a:r>
              <a:rPr lang="es-AR" sz="1600" dirty="0"/>
              <a:t> of </a:t>
            </a:r>
            <a:r>
              <a:rPr lang="es-AR" sz="1600" dirty="0" err="1"/>
              <a:t>Physicians</a:t>
            </a:r>
            <a:r>
              <a:rPr lang="es-A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9219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877626-2F0F-48C0-9F2C-1A65B224A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96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6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6603FF-A0B7-4DC2-9F59-1FD08D75A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48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24C88-5B11-4FE9-B1D3-BADE119B4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9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5F533C-017F-4660-8A9F-36A0B3F58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7888"/>
            <a:ext cx="9144000" cy="59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9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62168C-FB09-4B95-8ECF-5B560ACF1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49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EA0EF1-C0EF-4EDA-8878-3B3A9F034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80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AFAE72-3223-4387-AADF-3D03D5662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4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9663C8-E771-4C74-A55A-0F3547F93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1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51393D-0381-42B2-9F2E-0AF54665A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68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925403-004E-48C4-8787-7B4DF1586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49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1F2991-E6CE-4A53-A1AB-E158C2C90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00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2852936"/>
            <a:ext cx="6934200" cy="1080120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Egresos por Asma en Hospitales Públicos de Argentina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2357449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BF3F98-9AF7-4ECC-B236-9983C4147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58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7C06F1-0CAC-46A6-A69B-3B4C2AD8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32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6FC13-83C9-4268-883C-F84362C6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0" y="386832"/>
            <a:ext cx="9309399" cy="6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6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97" y="389880"/>
            <a:ext cx="9297206" cy="60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94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388938"/>
            <a:ext cx="9309100" cy="608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368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2852936"/>
            <a:ext cx="6934200" cy="1080120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Prevalencia de Asma en población de 5 a 44 años en Argentina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1918240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1700214"/>
            <a:ext cx="55435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9" y="3038475"/>
            <a:ext cx="56102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9" y="692151"/>
            <a:ext cx="56864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1 CuadroTexto"/>
          <p:cNvSpPr txBox="1">
            <a:spLocks noChangeArrowheads="1"/>
          </p:cNvSpPr>
          <p:nvPr/>
        </p:nvSpPr>
        <p:spPr bwMode="auto">
          <a:xfrm>
            <a:off x="920750" y="1406525"/>
            <a:ext cx="11432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" panose="020B0604020202020204" pitchFamily="34" charset="0"/>
              </a:rPr>
              <a:t>6 a 7 años</a:t>
            </a:r>
          </a:p>
        </p:txBody>
      </p:sp>
      <p:sp>
        <p:nvSpPr>
          <p:cNvPr id="15366" name="6 CuadroTexto"/>
          <p:cNvSpPr txBox="1">
            <a:spLocks noChangeArrowheads="1"/>
          </p:cNvSpPr>
          <p:nvPr/>
        </p:nvSpPr>
        <p:spPr bwMode="auto">
          <a:xfrm>
            <a:off x="920750" y="2730500"/>
            <a:ext cx="13708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1600">
                <a:latin typeface="Arial" panose="020B0604020202020204" pitchFamily="34" charset="0"/>
              </a:rPr>
              <a:t>13 a 14 años</a:t>
            </a:r>
          </a:p>
        </p:txBody>
      </p:sp>
      <p:sp>
        <p:nvSpPr>
          <p:cNvPr id="15367" name="2 Rectángulo"/>
          <p:cNvSpPr>
            <a:spLocks noChangeArrowheads="1"/>
          </p:cNvSpPr>
          <p:nvPr/>
        </p:nvSpPr>
        <p:spPr bwMode="auto">
          <a:xfrm>
            <a:off x="485775" y="6305550"/>
            <a:ext cx="8858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900" i="1">
                <a:latin typeface="Arial" panose="020B0604020202020204" pitchFamily="34" charset="0"/>
              </a:rPr>
              <a:t>M Innes Asher, Stephen Montefort, Bengt Björkstén, Christopher K W Lai, David P Strachan, Stephan K Weiland, Hywel Williams, and the ISAAC Phase Three Study Group*. </a:t>
            </a:r>
            <a:r>
              <a:rPr lang="en-US" altLang="es-AR" sz="900" b="1">
                <a:latin typeface="Arial" panose="020B0604020202020204" pitchFamily="34" charset="0"/>
              </a:rPr>
              <a:t>Worldwide time trends in the prevalence of symptoms of </a:t>
            </a:r>
            <a:r>
              <a:rPr lang="es-AR" altLang="es-AR" sz="900" b="1">
                <a:latin typeface="Arial" panose="020B0604020202020204" pitchFamily="34" charset="0"/>
              </a:rPr>
              <a:t>asthma, allergic rhinoconjunctivitis, and eczema in </a:t>
            </a:r>
            <a:r>
              <a:rPr lang="en-US" altLang="es-AR" sz="900" b="1">
                <a:latin typeface="Arial" panose="020B0604020202020204" pitchFamily="34" charset="0"/>
              </a:rPr>
              <a:t>childhood: ISAAC Phases One and Three repeat multicountry </a:t>
            </a:r>
            <a:r>
              <a:rPr lang="es-AR" altLang="es-AR" sz="900" b="1">
                <a:latin typeface="Arial" panose="020B0604020202020204" pitchFamily="34" charset="0"/>
              </a:rPr>
              <a:t>cross-sectional surveys. </a:t>
            </a:r>
            <a:r>
              <a:rPr lang="es-AR" altLang="es-AR" sz="900" b="1" i="1">
                <a:latin typeface="Arial" panose="020B0604020202020204" pitchFamily="34" charset="0"/>
              </a:rPr>
              <a:t>Lancet </a:t>
            </a:r>
            <a:r>
              <a:rPr lang="es-AR" altLang="es-AR" sz="900" b="1">
                <a:latin typeface="Arial" panose="020B0604020202020204" pitchFamily="34" charset="0"/>
              </a:rPr>
              <a:t>2006; 368: 733–43</a:t>
            </a:r>
            <a:endParaRPr lang="es-AR" altLang="es-AR" sz="900">
              <a:latin typeface="Arial" panose="020B06040202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1026" y="138113"/>
            <a:ext cx="6316663" cy="4619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AR" sz="2400" dirty="0">
                <a:latin typeface="Arial" charset="0"/>
                <a:cs typeface="Arial" charset="0"/>
              </a:rPr>
              <a:t>ESTUDIO ISAAC. FASE TRES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65214" y="4868863"/>
            <a:ext cx="7704137" cy="101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AR" sz="2000" dirty="0">
                <a:latin typeface="Arial" charset="0"/>
                <a:cs typeface="Arial" charset="0"/>
              </a:rPr>
              <a:t>La prevalencia de síntomas de Asma en población de 13 y 14 años alcanzó 11,2% en la primera fase del estudio y 13,6 en la segunda fase (2004).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76326" y="3151189"/>
            <a:ext cx="5815013" cy="206375"/>
          </a:xfrm>
          <a:prstGeom prst="rect">
            <a:avLst/>
          </a:prstGeom>
          <a:solidFill>
            <a:srgbClr val="C00000">
              <a:alpha val="20000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746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6024" y="371430"/>
            <a:ext cx="6580423" cy="4901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585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DEFINICIÓN OPERATIVA DE ASMA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31927" y="1036120"/>
            <a:ext cx="7311582" cy="18535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846" dirty="0"/>
              <a:t>Definición adoptada de asma para evaluar la prevalencia del problema (Global Atlas of </a:t>
            </a:r>
            <a:r>
              <a:rPr lang="es-AR" sz="1846" dirty="0" err="1"/>
              <a:t>Asthma</a:t>
            </a:r>
            <a:r>
              <a:rPr lang="es-AR" sz="1846" dirty="0"/>
              <a:t>):</a:t>
            </a:r>
          </a:p>
          <a:p>
            <a:endParaRPr lang="es-AR" sz="2215" dirty="0"/>
          </a:p>
          <a:p>
            <a:pPr marL="316531" indent="-316531">
              <a:buFont typeface="Arial" panose="020B0604020202020204" pitchFamily="34" charset="0"/>
              <a:buChar char="•"/>
            </a:pPr>
            <a:r>
              <a:rPr lang="es-AR" sz="2000" dirty="0">
                <a:latin typeface="Aharoni" panose="02010803020104030203" pitchFamily="2" charset="-79"/>
                <a:cs typeface="Aharoni" panose="02010803020104030203" pitchFamily="2" charset="-79"/>
              </a:rPr>
              <a:t>ATAQUE DE ASMA EN LOS ULTIMOS</a:t>
            </a:r>
            <a:r>
              <a:rPr lang="es-AR" sz="3200" dirty="0">
                <a:latin typeface="Aharoni" panose="02010803020104030203" pitchFamily="2" charset="-79"/>
                <a:cs typeface="Aharoni" panose="02010803020104030203" pitchFamily="2" charset="-79"/>
              </a:rPr>
              <a:t> 12 </a:t>
            </a:r>
            <a:r>
              <a:rPr lang="es-AR" sz="2000" dirty="0">
                <a:latin typeface="Aharoni" panose="02010803020104030203" pitchFamily="2" charset="-79"/>
                <a:cs typeface="Aharoni" panose="02010803020104030203" pitchFamily="2" charset="-79"/>
              </a:rPr>
              <a:t>MESES O TOMAR MEDICACION PARA ASMA ACTUALMENTE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96618" y="3229596"/>
            <a:ext cx="7478113" cy="25637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846" dirty="0"/>
              <a:t>También se incluyó para la dimensión del problema y la comparación:</a:t>
            </a:r>
          </a:p>
          <a:p>
            <a:endParaRPr lang="es-AR" sz="2215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16531" indent="-316531">
              <a:buFont typeface="Arial" panose="020B0604020202020204" pitchFamily="34" charset="0"/>
              <a:buChar char="•"/>
            </a:pPr>
            <a:r>
              <a:rPr lang="es-AR" sz="2215" dirty="0">
                <a:latin typeface="Aharoni" panose="02010803020104030203" pitchFamily="2" charset="-79"/>
                <a:cs typeface="Aharoni" panose="02010803020104030203" pitchFamily="2" charset="-79"/>
              </a:rPr>
              <a:t>SIBILANCIA</a:t>
            </a:r>
          </a:p>
          <a:p>
            <a:pPr marL="316531" indent="-316531">
              <a:buFont typeface="Arial" panose="020B0604020202020204" pitchFamily="34" charset="0"/>
              <a:buChar char="•"/>
            </a:pPr>
            <a:endParaRPr lang="es-AR" sz="2215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s-AR" sz="1846" dirty="0"/>
              <a:t>Se incluyó además comparación con la definición del CDC (</a:t>
            </a:r>
            <a:r>
              <a:rPr lang="en-US" sz="1846" dirty="0"/>
              <a:t>Behavioral Risk Factor Surveillance System (BRFSS) Prevalence Data – CDC)</a:t>
            </a:r>
            <a:endParaRPr lang="es-AR" sz="1846" dirty="0"/>
          </a:p>
          <a:p>
            <a:endParaRPr lang="es-AR" sz="1662" dirty="0"/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s-AR" sz="2000" dirty="0">
                <a:latin typeface="Aharoni" panose="02010803020104030203" pitchFamily="2" charset="-79"/>
                <a:cs typeface="Aharoni" panose="02010803020104030203" pitchFamily="2" charset="-79"/>
              </a:rPr>
              <a:t>¿UN MÉDICO LE DIAGNOSTICÓ ASMA ALGUNA VEZ? </a:t>
            </a:r>
          </a:p>
        </p:txBody>
      </p:sp>
    </p:spTree>
    <p:extLst>
      <p:ext uri="{BB962C8B-B14F-4D97-AF65-F5344CB8AC3E}">
        <p14:creationId xmlns:p14="http://schemas.microsoft.com/office/powerpoint/2010/main" val="232031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6024" y="304962"/>
            <a:ext cx="6580423" cy="43319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215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PREVALENCIA DE ASMA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66052" y="3800515"/>
            <a:ext cx="3124039" cy="17400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108"/>
              </a:spcBef>
            </a:pPr>
            <a:r>
              <a:rPr lang="es-AR" sz="1846" b="1" dirty="0"/>
              <a:t>Prevalencia de asma en Argentina en población de 20 a 44 años ajustada</a:t>
            </a:r>
          </a:p>
          <a:p>
            <a:pPr algn="ctr"/>
            <a:r>
              <a:rPr lang="es-AR" sz="2215" b="1" dirty="0"/>
              <a:t> </a:t>
            </a:r>
            <a:r>
              <a:rPr lang="es-AR" sz="2585" b="1" dirty="0"/>
              <a:t>6,45%</a:t>
            </a:r>
          </a:p>
          <a:p>
            <a:pPr algn="ctr"/>
            <a:r>
              <a:rPr lang="es-AR" sz="2585" b="1" dirty="0"/>
              <a:t>(5,12% – 7,78%)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831928" y="871400"/>
          <a:ext cx="7710397" cy="21915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37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5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2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29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DEFINICIONES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Prevalencia Cruda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Prevalencia Ajustada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26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No.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%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Intervalo de confianza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%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Intervalo de Confianza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92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Máximo</a:t>
                      </a:r>
                      <a:endParaRPr lang="es-AR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Mínimo</a:t>
                      </a:r>
                      <a:endParaRPr lang="es-AR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Máximo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Mínimo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3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¿Ha tenido algún ataque de asma en los últimos 12 meses? o ¿Toma actualmente alguna medicación para el asma?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2923" marR="132923" marT="879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91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5,98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7,17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4,79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6,45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5,12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500" dirty="0">
                          <a:effectLst/>
                        </a:rPr>
                        <a:t>7,78</a:t>
                      </a:r>
                      <a:endParaRPr lang="es-AR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9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Presencia de sibilancia en los últimos 12 meses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2923" marR="132923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212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13,94</a:t>
                      </a:r>
                      <a:endParaRPr lang="es-A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15,68</a:t>
                      </a:r>
                      <a:endParaRPr lang="es-A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12,20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14,83</a:t>
                      </a:r>
                      <a:endParaRPr lang="es-A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12,83</a:t>
                      </a:r>
                      <a:endParaRPr lang="es-A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16,83</a:t>
                      </a:r>
                      <a:endParaRPr lang="es-AR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0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¿Tiene o ha tenido alguna vez asma? Y ¿Ha sido confirmado por un médico?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2923" marR="132923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145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9,53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11,01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8,06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8,86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7,42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10,30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843" y="3110539"/>
            <a:ext cx="4755369" cy="345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59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696024" y="371430"/>
            <a:ext cx="6580423" cy="4901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585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PREVALENCIA DE ASMA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218876" y="6155299"/>
            <a:ext cx="3921666" cy="404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15" b="1" dirty="0"/>
              <a:t>Fuente:</a:t>
            </a:r>
            <a:r>
              <a:rPr lang="es-AR" sz="1015" dirty="0"/>
              <a:t> Departamento Programas de Salud – Instituto Nacional de Enfermedades Respiratorias “Emilio </a:t>
            </a:r>
            <a:r>
              <a:rPr lang="es-AR" sz="1015" dirty="0" err="1"/>
              <a:t>Coni</a:t>
            </a:r>
            <a:r>
              <a:rPr lang="es-AR" sz="1015" dirty="0"/>
              <a:t>” – Global Atlas of </a:t>
            </a:r>
            <a:r>
              <a:rPr lang="es-AR" sz="1015" dirty="0" err="1"/>
              <a:t>Asthma</a:t>
            </a:r>
            <a:r>
              <a:rPr lang="es-AR" sz="1015" dirty="0"/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616" y="962983"/>
            <a:ext cx="7178644" cy="521624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852727" y="1686062"/>
            <a:ext cx="4604920" cy="6888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292" dirty="0"/>
              <a:t>La prevalencia de asma, como fue definida, se encuentra en el promedio de los valores de la ECRHS (5,3%), similar a la encontrada en </a:t>
            </a:r>
            <a:r>
              <a:rPr lang="es-AR" sz="1292" b="1" i="1" dirty="0"/>
              <a:t>Huelva (ESP), </a:t>
            </a:r>
            <a:r>
              <a:rPr lang="es-AR" sz="1292" b="1" i="1" dirty="0" err="1"/>
              <a:t>Coimbra</a:t>
            </a:r>
            <a:r>
              <a:rPr lang="es-AR" sz="1292" b="1" i="1" dirty="0"/>
              <a:t> (POR) o </a:t>
            </a:r>
            <a:r>
              <a:rPr lang="es-AR" sz="1292" b="1" i="1" dirty="0" err="1"/>
              <a:t>Bordeaux</a:t>
            </a:r>
            <a:r>
              <a:rPr lang="es-AR" sz="1292" b="1" i="1" dirty="0"/>
              <a:t> (FRA)</a:t>
            </a:r>
          </a:p>
        </p:txBody>
      </p:sp>
    </p:spTree>
    <p:extLst>
      <p:ext uri="{BB962C8B-B14F-4D97-AF65-F5344CB8AC3E}">
        <p14:creationId xmlns:p14="http://schemas.microsoft.com/office/powerpoint/2010/main" val="448315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6024" y="371430"/>
            <a:ext cx="6580423" cy="4901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585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ASMA DIAGNOSTICADO POR MEDICOS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/>
          </p:nvPr>
        </p:nvGraphicFramePr>
        <p:xfrm>
          <a:off x="831928" y="969650"/>
          <a:ext cx="4394963" cy="1025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688">
                <a:tc>
                  <a:txBody>
                    <a:bodyPr/>
                    <a:lstStyle/>
                    <a:p>
                      <a:pPr algn="l" fontAlgn="b"/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300" u="none" strike="noStrike" dirty="0">
                          <a:effectLst/>
                        </a:rPr>
                        <a:t>tamaño poblacional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300" u="none" strike="noStrike" dirty="0">
                          <a:effectLst/>
                        </a:rPr>
                        <a:t>prevalencia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300" u="none" strike="noStrike" dirty="0">
                          <a:effectLst/>
                        </a:rPr>
                        <a:t>Máximo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AR" sz="1300" u="none" strike="noStrike" dirty="0">
                          <a:effectLst/>
                        </a:rPr>
                        <a:t>Mínimo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b"/>
                      <a:r>
                        <a:rPr lang="es-AR" sz="1300" u="none" strike="noStrike" dirty="0">
                          <a:effectLst/>
                        </a:rPr>
                        <a:t>Argentina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1521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9,5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11,0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8,1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b"/>
                      <a:r>
                        <a:rPr lang="es-AR" sz="1300" u="none" strike="noStrike" dirty="0">
                          <a:effectLst/>
                        </a:rPr>
                        <a:t>USA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>
                          <a:effectLst/>
                        </a:rPr>
                        <a:t>482317</a:t>
                      </a:r>
                      <a:endParaRPr lang="es-AR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14,0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13,8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14,2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b"/>
                      <a:r>
                        <a:rPr lang="es-AR" sz="1300" u="none" strike="noStrike" dirty="0">
                          <a:effectLst/>
                        </a:rPr>
                        <a:t>Inglaterra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>
                          <a:effectLst/>
                        </a:rPr>
                        <a:t>56324887</a:t>
                      </a:r>
                      <a:endParaRPr lang="es-AR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5,9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5,9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300" u="none" strike="noStrike" dirty="0">
                          <a:effectLst/>
                        </a:rPr>
                        <a:t>5,9</a:t>
                      </a:r>
                      <a:endParaRPr lang="es-A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87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831927" y="2033154"/>
            <a:ext cx="3405846" cy="560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15" b="1" dirty="0"/>
              <a:t>Nota:</a:t>
            </a:r>
            <a:r>
              <a:rPr lang="es-AR" sz="1015" dirty="0"/>
              <a:t> la información de USA y Argentina es por encuesta poblacional. La información de Inglaterra es por registro de atención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20656" y="6155299"/>
            <a:ext cx="4519887" cy="404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15" b="1" dirty="0"/>
              <a:t>Fuente:</a:t>
            </a:r>
            <a:r>
              <a:rPr lang="es-AR" sz="1015" dirty="0"/>
              <a:t> Departamento Programas de Salud – Instituto Nacional de Enfermedades Respiratorias “Emilio </a:t>
            </a:r>
            <a:r>
              <a:rPr lang="es-AR" sz="1015" dirty="0" err="1"/>
              <a:t>Coni</a:t>
            </a:r>
            <a:r>
              <a:rPr lang="es-AR" sz="1015" dirty="0"/>
              <a:t>” – BRFSS / CDC / USA – INHALE / </a:t>
            </a:r>
            <a:r>
              <a:rPr lang="es-AR" sz="1015" dirty="0" err="1"/>
              <a:t>England</a:t>
            </a:r>
            <a:endParaRPr lang="es-AR" sz="1015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865" y="2365498"/>
            <a:ext cx="5215558" cy="37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696024" y="371430"/>
            <a:ext cx="6580423" cy="4901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585" b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CONCLUSIONES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31333" y="1169058"/>
            <a:ext cx="7909802" cy="475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62" dirty="0"/>
              <a:t>Con base en la definición adoptada, la prevalencia de asma en Argentina en población de 20 a 44 años fue:</a:t>
            </a:r>
          </a:p>
          <a:p>
            <a:endParaRPr lang="es-AR" sz="1662" dirty="0"/>
          </a:p>
          <a:p>
            <a:pPr algn="ctr"/>
            <a:r>
              <a:rPr lang="es-AR" sz="2585" dirty="0">
                <a:latin typeface="Arial Black" panose="020B0A04020102020204" pitchFamily="34" charset="0"/>
                <a:cs typeface="Aharoni" panose="02010803020104030203" pitchFamily="2" charset="-79"/>
              </a:rPr>
              <a:t>6,45% (5,12 – 7,78)</a:t>
            </a:r>
          </a:p>
          <a:p>
            <a:endParaRPr lang="es-AR" sz="1662" dirty="0"/>
          </a:p>
          <a:p>
            <a:r>
              <a:rPr lang="es-AR" sz="1662" dirty="0"/>
              <a:t>Si se considera esta prevalencia:</a:t>
            </a:r>
          </a:p>
          <a:p>
            <a:endParaRPr lang="es-AR" sz="1662" dirty="0"/>
          </a:p>
          <a:p>
            <a:pPr algn="ctr"/>
            <a:r>
              <a:rPr lang="es-AR" sz="2585" dirty="0">
                <a:latin typeface="Arial Black" panose="020B0A04020102020204" pitchFamily="34" charset="0"/>
                <a:cs typeface="Aharoni" panose="02010803020104030203" pitchFamily="2" charset="-79"/>
              </a:rPr>
              <a:t>939.580 habitantes de 20 a 44 años de edad de Argentina padecen Asma</a:t>
            </a:r>
          </a:p>
          <a:p>
            <a:endParaRPr lang="es-AR" sz="1662" dirty="0"/>
          </a:p>
          <a:p>
            <a:r>
              <a:rPr lang="es-AR" sz="1662" dirty="0"/>
              <a:t>Si se toman definiciones más amplias:</a:t>
            </a:r>
          </a:p>
          <a:p>
            <a:endParaRPr lang="es-AR" sz="1662" dirty="0"/>
          </a:p>
          <a:p>
            <a:pPr marL="263776" indent="-263776">
              <a:spcAft>
                <a:spcPts val="1108"/>
              </a:spcAft>
              <a:buFont typeface="Arial" panose="020B0604020202020204" pitchFamily="34" charset="0"/>
              <a:buChar char="•"/>
            </a:pPr>
            <a:r>
              <a:rPr lang="es-AR" sz="1662" dirty="0">
                <a:latin typeface="Arial Black" panose="020B0A04020102020204" pitchFamily="34" charset="0"/>
              </a:rPr>
              <a:t>Sibilancia: </a:t>
            </a:r>
            <a:r>
              <a:rPr lang="es-AR" sz="1662" dirty="0">
                <a:latin typeface="Arial" panose="020B0604020202020204" pitchFamily="34" charset="0"/>
                <a:cs typeface="Arial" panose="020B0604020202020204" pitchFamily="34" charset="0"/>
              </a:rPr>
              <a:t>14,8% implica 2.541.520 habitantes de 20 a 44 años con sibilancias</a:t>
            </a:r>
          </a:p>
          <a:p>
            <a:pPr marL="263776" indent="-263776">
              <a:spcAft>
                <a:spcPts val="1108"/>
              </a:spcAft>
              <a:buFont typeface="Arial" panose="020B0604020202020204" pitchFamily="34" charset="0"/>
              <a:buChar char="•"/>
            </a:pPr>
            <a:r>
              <a:rPr lang="es-AR" sz="1662" dirty="0">
                <a:latin typeface="Arial Black" panose="020B0A04020102020204" pitchFamily="34" charset="0"/>
              </a:rPr>
              <a:t>Asma diagnosticado por médico: </a:t>
            </a:r>
            <a:r>
              <a:rPr lang="es-AR" sz="1662" dirty="0">
                <a:latin typeface="Arial" panose="020B0604020202020204" pitchFamily="34" charset="0"/>
                <a:cs typeface="Arial" panose="020B0604020202020204" pitchFamily="34" charset="0"/>
              </a:rPr>
              <a:t>8,86% lo que implica 1.290.408 habitantes de 20 a 44 años con asma diagnosticado por médico</a:t>
            </a:r>
          </a:p>
        </p:txBody>
      </p:sp>
    </p:spTree>
    <p:extLst>
      <p:ext uri="{BB962C8B-B14F-4D97-AF65-F5344CB8AC3E}">
        <p14:creationId xmlns:p14="http://schemas.microsoft.com/office/powerpoint/2010/main" val="26536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3212976"/>
            <a:ext cx="6934200" cy="720080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Consideraciones Finales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52358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24508" y="1243608"/>
            <a:ext cx="8856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El asma es un problema de salud pública mundial y la mortalidad se concentra especialmente en los países en desarrollo (80% de las muertes).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En Argentina el asma ocasiona más de 400 muertes anuales y más de 15.000 hospitalizaciones por año en hospitales públicos de todo el país.</a:t>
            </a:r>
          </a:p>
          <a:p>
            <a:r>
              <a:rPr lang="es-AR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La distribución de la mortalidad es diferente por jurisdicción.</a:t>
            </a:r>
          </a:p>
          <a:p>
            <a:endParaRPr lang="es-AR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Algunas características de las muertes por asma entre los 5 y los 39 años (mortalidad domiciliaria, falta de atención médica, fallecimiento en establecimientos de salud públicos) podrían indicar dificultades de acceso a la atención y al tratamiento.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El peso del grupo de 5 a 39 años en las hospitalizaciones por Asma también es diferente por Región, así como el tiempo de permanencia hospitalaria de los casos.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El conocimiento de la prevalencia del asma en la niñez y en la población adulta, contribuye a mejorar el conocimiento de la importancia de la enfermedad en la población.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88504" y="116632"/>
            <a:ext cx="8856984" cy="11269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2800" b="1" dirty="0"/>
              <a:t>Situación epidemiológica de Asma en Argentina, analizando las hospitalizaciones y la mortalidad</a:t>
            </a:r>
          </a:p>
        </p:txBody>
      </p:sp>
    </p:spTree>
    <p:extLst>
      <p:ext uri="{BB962C8B-B14F-4D97-AF65-F5344CB8AC3E}">
        <p14:creationId xmlns:p14="http://schemas.microsoft.com/office/powerpoint/2010/main" val="1027452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24508" y="1243608"/>
            <a:ext cx="8856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Las diferencias en la mortalidad y hospitalizaciones por asma indican la necesidad de profundizar el análisis de: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AR" dirty="0"/>
              <a:t>La calidad del diagnóstico en defunciones y hospitalizaciones.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AR" dirty="0"/>
              <a:t>El  acceso al diagnóstico y su adecuación a los estándares actuales.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AR" dirty="0"/>
              <a:t>El acceso y adherencia al tratamiento recomendado, incluyendo el seguimiento y control de los casos.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AR" dirty="0"/>
              <a:t>Los determinantes de la falta de adherencia al tratamiento y control de la enfermedad.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La implementación de guías de práctica clínica para garantizar el acceso al diagnóstico, tratamiento y control del asma y la evaluación de sus resultados reducirá el impacto de la enfermedad en la población joven y adulta.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/>
          </a:p>
          <a:p>
            <a:pPr marL="285750" indent="-285750">
              <a:buFont typeface="Arial" pitchFamily="34" charset="0"/>
              <a:buChar char="•"/>
            </a:pPr>
            <a:r>
              <a:rPr lang="es-AR" dirty="0"/>
              <a:t>El análisis de la mortalidad por asma de 5 a 39 años contribuirá a identificar determinantes asociados al desenlace y diseñar acciones complementarias para la atención e implementación de las estrategias de prevención y </a:t>
            </a:r>
            <a:r>
              <a:rPr lang="es-AR" dirty="0" err="1"/>
              <a:t>contro</a:t>
            </a:r>
            <a:r>
              <a:rPr lang="es-AR" dirty="0"/>
              <a:t> de la enfermedad en la población.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88504" y="116632"/>
            <a:ext cx="8856984" cy="11269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AR" sz="2800" b="1" dirty="0"/>
              <a:t>Situación epidemiológica de Asma en Argentina, analizando las hospitalizaciones y la mortalidad</a:t>
            </a:r>
          </a:p>
        </p:txBody>
      </p:sp>
    </p:spTree>
    <p:extLst>
      <p:ext uri="{BB962C8B-B14F-4D97-AF65-F5344CB8AC3E}">
        <p14:creationId xmlns:p14="http://schemas.microsoft.com/office/powerpoint/2010/main" val="2672555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12" y="2852936"/>
            <a:ext cx="6934200" cy="1944216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Situación epidemiológica de Asma en Argentina, analizando las hospitalizaciones y la mortalidad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13168" y="188641"/>
            <a:ext cx="9645000" cy="1378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483" y="188641"/>
            <a:ext cx="6633685" cy="1378594"/>
          </a:xfrm>
        </p:spPr>
        <p:txBody>
          <a:bodyPr>
            <a:noAutofit/>
          </a:bodyPr>
          <a:lstStyle/>
          <a:p>
            <a:r>
              <a:rPr lang="es-AR" sz="2000" b="1" i="1" dirty="0">
                <a:solidFill>
                  <a:srgbClr val="FFFF00"/>
                </a:solidFill>
              </a:rPr>
              <a:t>“Reunión del Comité Científico sobre el estudio de Evaluación de la mortalidad por asma y sus determinantes en población de 5 a 39 años en Argentina”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32" y="438139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00" y="5894945"/>
            <a:ext cx="2963551" cy="87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 descr="Imagen 1"/>
          <p:cNvPicPr>
            <a:picLocks noChangeAspect="1" noChangeArrowheads="1"/>
          </p:cNvPicPr>
          <p:nvPr/>
        </p:nvPicPr>
        <p:blipFill>
          <a:blip r:embed="rId3" cstate="print"/>
          <a:srcRect l="31614" t="20561" r="37903" b="58456"/>
          <a:stretch>
            <a:fillRect/>
          </a:stretch>
        </p:blipFill>
        <p:spPr bwMode="auto">
          <a:xfrm>
            <a:off x="4140495" y="5938699"/>
            <a:ext cx="1761355" cy="792089"/>
          </a:xfrm>
          <a:prstGeom prst="rect">
            <a:avLst/>
          </a:prstGeom>
          <a:noFill/>
        </p:spPr>
      </p:pic>
      <p:pic>
        <p:nvPicPr>
          <p:cNvPr id="16" name="7 Imagen" descr="LOGOCONIletrasnegras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72" y="5938743"/>
            <a:ext cx="792000" cy="792000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066800" y="607313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/>
              <a:t>Instituto Nacional de Enfermedades Respiratorias (INER) “Emilio Coni”</a:t>
            </a:r>
          </a:p>
        </p:txBody>
      </p:sp>
    </p:spTree>
    <p:extLst>
      <p:ext uri="{BB962C8B-B14F-4D97-AF65-F5344CB8AC3E}">
        <p14:creationId xmlns:p14="http://schemas.microsoft.com/office/powerpoint/2010/main" val="32775492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2957</TotalTime>
  <Words>1452</Words>
  <Application>Microsoft Office PowerPoint</Application>
  <PresentationFormat>A4 Paper (210x297 mm)</PresentationFormat>
  <Paragraphs>159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Aharoni</vt:lpstr>
      <vt:lpstr>Arial</vt:lpstr>
      <vt:lpstr>Arial Black</vt:lpstr>
      <vt:lpstr>Calibri</vt:lpstr>
      <vt:lpstr>Times New Roman</vt:lpstr>
      <vt:lpstr>Tema de Office</vt:lpstr>
      <vt:lpstr>“Reunión del Comité Científico sobre el estudio de Evaluación de la mortalidad por asma y sus determinantes en población de 5 a 39 años en Argentina”</vt:lpstr>
      <vt:lpstr>PowerPoint Presentation</vt:lpstr>
      <vt:lpstr>PowerPoint Presentation</vt:lpstr>
      <vt:lpstr>“Reunión del Comité Científico sobre el estudio de Evaluación de la mortalidad por asma y sus determinantes en población de 5 a 39 años en Argentina”</vt:lpstr>
      <vt:lpstr>Mortalidad por Asma en Argentina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“Reunión del Comité Científico sobre el estudio de Evaluación de la mortalidad por asma y sus determinantes en población de 5 a 39 años en Argentina”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“Reunión del Comité Científico sobre el estudio de Evaluación de la mortalidad por asma y sus determinantes en población de 5 a 39 años en Argentina”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“Reunión del Comité Científico sobre el estudio de Evaluación de la mortalidad por asma y sus determinantes en población de 5 a 39 años en Argentina”</vt:lpstr>
      <vt:lpstr>PowerPoint Presentation</vt:lpstr>
      <vt:lpstr>PowerPoint Presentation</vt:lpstr>
      <vt:lpstr>“Reunión del Comité Científico sobre el estudio de Evaluación de la mortalidad por asma y sus determinantes en población de 5 a 39 años en Argentina”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Juan Carlos Bossio</cp:lastModifiedBy>
  <cp:revision>48</cp:revision>
  <dcterms:created xsi:type="dcterms:W3CDTF">2012-02-24T15:54:00Z</dcterms:created>
  <dcterms:modified xsi:type="dcterms:W3CDTF">2017-11-13T14:46:25Z</dcterms:modified>
</cp:coreProperties>
</file>