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60" r:id="rId2"/>
    <p:sldId id="336" r:id="rId3"/>
    <p:sldId id="335" r:id="rId4"/>
    <p:sldId id="340" r:id="rId5"/>
    <p:sldId id="257" r:id="rId6"/>
    <p:sldId id="259" r:id="rId7"/>
    <p:sldId id="256" r:id="rId8"/>
    <p:sldId id="334" r:id="rId9"/>
    <p:sldId id="354" r:id="rId10"/>
    <p:sldId id="355" r:id="rId11"/>
    <p:sldId id="279" r:id="rId12"/>
    <p:sldId id="280" r:id="rId13"/>
    <p:sldId id="333" r:id="rId14"/>
    <p:sldId id="304" r:id="rId15"/>
    <p:sldId id="287" r:id="rId16"/>
    <p:sldId id="306" r:id="rId17"/>
    <p:sldId id="288" r:id="rId18"/>
    <p:sldId id="289" r:id="rId19"/>
    <p:sldId id="331" r:id="rId20"/>
    <p:sldId id="311" r:id="rId21"/>
    <p:sldId id="345" r:id="rId22"/>
    <p:sldId id="319" r:id="rId23"/>
    <p:sldId id="346" r:id="rId24"/>
    <p:sldId id="324" r:id="rId25"/>
    <p:sldId id="312" r:id="rId26"/>
    <p:sldId id="293" r:id="rId27"/>
    <p:sldId id="295" r:id="rId28"/>
    <p:sldId id="296" r:id="rId29"/>
    <p:sldId id="330" r:id="rId30"/>
    <p:sldId id="282" r:id="rId31"/>
    <p:sldId id="283" r:id="rId32"/>
    <p:sldId id="337" r:id="rId33"/>
    <p:sldId id="338" r:id="rId34"/>
    <p:sldId id="344" r:id="rId35"/>
    <p:sldId id="356"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3" d="100"/>
          <a:sy n="83"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ergio\Documents\Documents\coni\respiratorias\asma\proc%20enc%20asm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err="1"/>
              <a:t>Prevalencia</a:t>
            </a:r>
            <a:r>
              <a:rPr lang="en-US" sz="1400" dirty="0"/>
              <a:t> de ASMA DIAGNOSTICADO</a:t>
            </a:r>
            <a:r>
              <a:rPr lang="en-US" sz="1400" baseline="0" dirty="0"/>
              <a:t> </a:t>
            </a:r>
            <a:r>
              <a:rPr lang="en-US" sz="1400" dirty="0" err="1"/>
              <a:t>en</a:t>
            </a:r>
            <a:r>
              <a:rPr lang="en-US" sz="1400" dirty="0"/>
              <a:t> </a:t>
            </a:r>
            <a:r>
              <a:rPr lang="en-US" sz="1400" dirty="0" err="1"/>
              <a:t>diferentes</a:t>
            </a:r>
            <a:r>
              <a:rPr lang="en-US" sz="1400" dirty="0"/>
              <a:t> </a:t>
            </a:r>
            <a:r>
              <a:rPr lang="en-US" sz="1400" dirty="0" err="1"/>
              <a:t>ciudades</a:t>
            </a:r>
            <a:r>
              <a:rPr lang="en-US" sz="1400" dirty="0"/>
              <a:t> y </a:t>
            </a:r>
            <a:r>
              <a:rPr lang="en-US" sz="1400" dirty="0" err="1"/>
              <a:t>países</a:t>
            </a:r>
            <a:r>
              <a:rPr lang="en-US" sz="1400" dirty="0"/>
              <a:t>. </a:t>
            </a:r>
            <a:r>
              <a:rPr lang="en-US" sz="1400" dirty="0" err="1"/>
              <a:t>Comparación</a:t>
            </a:r>
            <a:r>
              <a:rPr lang="en-US" sz="1400" dirty="0"/>
              <a:t> con </a:t>
            </a:r>
            <a:r>
              <a:rPr lang="en-US" sz="1400" dirty="0" err="1"/>
              <a:t>encuesta</a:t>
            </a:r>
            <a:r>
              <a:rPr lang="en-US" sz="1400" dirty="0"/>
              <a:t> </a:t>
            </a:r>
            <a:r>
              <a:rPr lang="en-US" sz="1400" dirty="0" err="1"/>
              <a:t>nacional</a:t>
            </a:r>
            <a:r>
              <a:rPr lang="en-US" sz="1400" dirty="0"/>
              <a:t> de </a:t>
            </a:r>
            <a:r>
              <a:rPr lang="en-US" sz="1400" dirty="0" err="1"/>
              <a:t>prevalencia</a:t>
            </a:r>
            <a:r>
              <a:rPr lang="en-US" sz="1400" dirty="0"/>
              <a:t> de </a:t>
            </a:r>
            <a:r>
              <a:rPr lang="en-US" sz="1400" dirty="0" err="1"/>
              <a:t>asma</a:t>
            </a:r>
            <a:r>
              <a:rPr lang="en-US" sz="1400" dirty="0"/>
              <a:t>. Argentina, 2015, y </a:t>
            </a:r>
            <a:r>
              <a:rPr lang="en-US" sz="1400" dirty="0" err="1"/>
              <a:t>países</a:t>
            </a:r>
            <a:r>
              <a:rPr lang="en-US" sz="1400" dirty="0"/>
              <a:t> </a:t>
            </a:r>
            <a:r>
              <a:rPr lang="en-US" sz="1400" dirty="0" err="1"/>
              <a:t>seleccionados</a:t>
            </a:r>
            <a:r>
              <a:rPr lang="en-US" sz="1400" dirty="0"/>
              <a:t> (2002-03)</a:t>
            </a:r>
          </a:p>
        </c:rich>
      </c:tx>
      <c:overlay val="0"/>
    </c:title>
    <c:autoTitleDeleted val="0"/>
    <c:plotArea>
      <c:layout/>
      <c:barChart>
        <c:barDir val="col"/>
        <c:grouping val="clustered"/>
        <c:varyColors val="0"/>
        <c:ser>
          <c:idx val="0"/>
          <c:order val="0"/>
          <c:spPr>
            <a:solidFill>
              <a:schemeClr val="accent6">
                <a:lumMod val="60000"/>
                <a:lumOff val="40000"/>
              </a:schemeClr>
            </a:solidFill>
            <a:ln>
              <a:solidFill>
                <a:schemeClr val="bg1"/>
              </a:solidFill>
            </a:ln>
          </c:spPr>
          <c:invertIfNegative val="0"/>
          <c:dPt>
            <c:idx val="14"/>
            <c:invertIfNegative val="0"/>
            <c:bubble3D val="0"/>
            <c:spPr>
              <a:solidFill>
                <a:schemeClr val="accent6">
                  <a:lumMod val="50000"/>
                </a:schemeClr>
              </a:solidFill>
              <a:ln>
                <a:solidFill>
                  <a:schemeClr val="bg1"/>
                </a:solidFill>
              </a:ln>
            </c:spPr>
            <c:extLst>
              <c:ext xmlns:c16="http://schemas.microsoft.com/office/drawing/2014/chart" uri="{C3380CC4-5D6E-409C-BE32-E72D297353CC}">
                <c16:uniqueId val="{00000001-83B2-445C-A649-0F7A7E4C5965}"/>
              </c:ext>
            </c:extLst>
          </c:dPt>
          <c:dLbls>
            <c:spPr>
              <a:noFill/>
              <a:ln>
                <a:noFill/>
              </a:ln>
              <a:effectLst/>
            </c:spPr>
            <c:txPr>
              <a:bodyPr rot="-5400000" vert="horz"/>
              <a:lstStyle/>
              <a:p>
                <a:pPr>
                  <a:defRPr sz="1000" b="1"/>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'comp intern'!$B$61:$B$105</c:f>
              <c:strCache>
                <c:ptCount val="45"/>
                <c:pt idx="0">
                  <c:v>Melbourne - AUS</c:v>
                </c:pt>
                <c:pt idx="1">
                  <c:v>Wellington - NZE</c:v>
                </c:pt>
                <c:pt idx="2">
                  <c:v>Christchurch - NZE</c:v>
                </c:pt>
                <c:pt idx="3">
                  <c:v>Aukland - NZE</c:v>
                </c:pt>
                <c:pt idx="4">
                  <c:v>Hawkes Bay - NZE</c:v>
                </c:pt>
                <c:pt idx="5">
                  <c:v>Cambridge - ING</c:v>
                </c:pt>
                <c:pt idx="6">
                  <c:v>Caerphilly - ING</c:v>
                </c:pt>
                <c:pt idx="7">
                  <c:v>Ipswich - ING</c:v>
                </c:pt>
                <c:pt idx="8">
                  <c:v>Norwich - ING</c:v>
                </c:pt>
                <c:pt idx="9">
                  <c:v>Portland - USA</c:v>
                </c:pt>
                <c:pt idx="10">
                  <c:v>Umea - SUE</c:v>
                </c:pt>
                <c:pt idx="11">
                  <c:v>Huelva - ESP</c:v>
                </c:pt>
                <c:pt idx="12">
                  <c:v>Uppsala - SUE</c:v>
                </c:pt>
                <c:pt idx="13">
                  <c:v>Coimbra - POR</c:v>
                </c:pt>
                <c:pt idx="14">
                  <c:v>ARGENTINA</c:v>
                </c:pt>
                <c:pt idx="15">
                  <c:v>Bordeaux - FRA</c:v>
                </c:pt>
                <c:pt idx="16">
                  <c:v>Kilkenny-Wexford - IRL</c:v>
                </c:pt>
                <c:pt idx="17">
                  <c:v>Paris - FRA</c:v>
                </c:pt>
                <c:pt idx="18">
                  <c:v>Montepellier - FRA</c:v>
                </c:pt>
                <c:pt idx="19">
                  <c:v>Dublin - IRL</c:v>
                </c:pt>
                <c:pt idx="20">
                  <c:v>Sevilla - ESP</c:v>
                </c:pt>
                <c:pt idx="21">
                  <c:v>Bergen op zoom - HOL</c:v>
                </c:pt>
                <c:pt idx="22">
                  <c:v>Turin - ITA</c:v>
                </c:pt>
                <c:pt idx="23">
                  <c:v>Geleen - HOL</c:v>
                </c:pt>
                <c:pt idx="24">
                  <c:v>Hamburg - ALE</c:v>
                </c:pt>
                <c:pt idx="25">
                  <c:v>Bergen - NOR</c:v>
                </c:pt>
                <c:pt idx="26">
                  <c:v>Gronigen - HOL</c:v>
                </c:pt>
                <c:pt idx="27">
                  <c:v>Oporto - POR</c:v>
                </c:pt>
                <c:pt idx="28">
                  <c:v>Verona - ITA</c:v>
                </c:pt>
                <c:pt idx="29">
                  <c:v>Aarhus - DIN</c:v>
                </c:pt>
                <c:pt idx="30">
                  <c:v>Albacete - ESP</c:v>
                </c:pt>
                <c:pt idx="31">
                  <c:v>Nancy - FRA</c:v>
                </c:pt>
                <c:pt idx="32">
                  <c:v>Oviedo - ESP</c:v>
                </c:pt>
                <c:pt idx="33">
                  <c:v>Grenoble - FRA</c:v>
                </c:pt>
                <c:pt idx="34">
                  <c:v>Bombay - IND</c:v>
                </c:pt>
                <c:pt idx="35">
                  <c:v>Reijlavik - ISL</c:v>
                </c:pt>
                <c:pt idx="36">
                  <c:v>Pavia - ITA</c:v>
                </c:pt>
                <c:pt idx="37">
                  <c:v>Viena - AUS</c:v>
                </c:pt>
                <c:pt idx="38">
                  <c:v>Barcelona - ESP</c:v>
                </c:pt>
                <c:pt idx="39">
                  <c:v>Algiers - ARG</c:v>
                </c:pt>
                <c:pt idx="40">
                  <c:v>Atenas - GRE</c:v>
                </c:pt>
                <c:pt idx="41">
                  <c:v>Goteborg - SUE</c:v>
                </c:pt>
                <c:pt idx="42">
                  <c:v>Erfurt - ALE</c:v>
                </c:pt>
                <c:pt idx="43">
                  <c:v>Galdakao - ESP</c:v>
                </c:pt>
                <c:pt idx="44">
                  <c:v>Tartu - EST</c:v>
                </c:pt>
              </c:strCache>
            </c:strRef>
          </c:cat>
          <c:val>
            <c:numRef>
              <c:f>'comp intern'!$C$61:$C$105</c:f>
              <c:numCache>
                <c:formatCode>0.0</c:formatCode>
                <c:ptCount val="45"/>
                <c:pt idx="0">
                  <c:v>11.9</c:v>
                </c:pt>
                <c:pt idx="1">
                  <c:v>11.3</c:v>
                </c:pt>
                <c:pt idx="2">
                  <c:v>11.2</c:v>
                </c:pt>
                <c:pt idx="3">
                  <c:v>10.1</c:v>
                </c:pt>
                <c:pt idx="4">
                  <c:v>9</c:v>
                </c:pt>
                <c:pt idx="5">
                  <c:v>8.4</c:v>
                </c:pt>
                <c:pt idx="6">
                  <c:v>8</c:v>
                </c:pt>
                <c:pt idx="7">
                  <c:v>7.8</c:v>
                </c:pt>
                <c:pt idx="8">
                  <c:v>7.5</c:v>
                </c:pt>
                <c:pt idx="9">
                  <c:v>7.1</c:v>
                </c:pt>
                <c:pt idx="10">
                  <c:v>6.8</c:v>
                </c:pt>
                <c:pt idx="11">
                  <c:v>6.3</c:v>
                </c:pt>
                <c:pt idx="12">
                  <c:v>6</c:v>
                </c:pt>
                <c:pt idx="13">
                  <c:v>6</c:v>
                </c:pt>
                <c:pt idx="14">
                  <c:v>5.98</c:v>
                </c:pt>
                <c:pt idx="15">
                  <c:v>5.5</c:v>
                </c:pt>
                <c:pt idx="16">
                  <c:v>5.4</c:v>
                </c:pt>
                <c:pt idx="17">
                  <c:v>5.0999999999999996</c:v>
                </c:pt>
                <c:pt idx="18">
                  <c:v>5</c:v>
                </c:pt>
                <c:pt idx="19">
                  <c:v>5</c:v>
                </c:pt>
                <c:pt idx="20">
                  <c:v>5</c:v>
                </c:pt>
                <c:pt idx="21">
                  <c:v>4.7</c:v>
                </c:pt>
                <c:pt idx="22">
                  <c:v>4.5</c:v>
                </c:pt>
                <c:pt idx="23">
                  <c:v>4.4000000000000004</c:v>
                </c:pt>
                <c:pt idx="24">
                  <c:v>4.4000000000000004</c:v>
                </c:pt>
                <c:pt idx="25">
                  <c:v>4.3</c:v>
                </c:pt>
                <c:pt idx="26">
                  <c:v>4.3</c:v>
                </c:pt>
                <c:pt idx="27">
                  <c:v>4.3</c:v>
                </c:pt>
                <c:pt idx="28">
                  <c:v>4.2</c:v>
                </c:pt>
                <c:pt idx="29">
                  <c:v>4</c:v>
                </c:pt>
                <c:pt idx="30">
                  <c:v>3.9</c:v>
                </c:pt>
                <c:pt idx="31">
                  <c:v>3.7</c:v>
                </c:pt>
                <c:pt idx="32">
                  <c:v>3.6</c:v>
                </c:pt>
                <c:pt idx="33">
                  <c:v>3.5</c:v>
                </c:pt>
                <c:pt idx="34">
                  <c:v>3.5</c:v>
                </c:pt>
                <c:pt idx="35">
                  <c:v>3.4</c:v>
                </c:pt>
                <c:pt idx="36">
                  <c:v>3.3</c:v>
                </c:pt>
                <c:pt idx="37">
                  <c:v>3.1</c:v>
                </c:pt>
                <c:pt idx="38">
                  <c:v>3.1</c:v>
                </c:pt>
                <c:pt idx="39">
                  <c:v>3</c:v>
                </c:pt>
                <c:pt idx="40">
                  <c:v>2.9</c:v>
                </c:pt>
                <c:pt idx="41">
                  <c:v>2.8</c:v>
                </c:pt>
                <c:pt idx="42">
                  <c:v>2.1</c:v>
                </c:pt>
                <c:pt idx="43">
                  <c:v>2.1</c:v>
                </c:pt>
                <c:pt idx="44">
                  <c:v>2</c:v>
                </c:pt>
              </c:numCache>
            </c:numRef>
          </c:val>
          <c:extLst>
            <c:ext xmlns:c16="http://schemas.microsoft.com/office/drawing/2014/chart" uri="{C3380CC4-5D6E-409C-BE32-E72D297353CC}">
              <c16:uniqueId val="{00000002-83B2-445C-A649-0F7A7E4C5965}"/>
            </c:ext>
          </c:extLst>
        </c:ser>
        <c:dLbls>
          <c:showLegendKey val="0"/>
          <c:showVal val="0"/>
          <c:showCatName val="0"/>
          <c:showSerName val="0"/>
          <c:showPercent val="0"/>
          <c:showBubbleSize val="0"/>
        </c:dLbls>
        <c:gapWidth val="0"/>
        <c:axId val="375342992"/>
        <c:axId val="375343552"/>
      </c:barChart>
      <c:catAx>
        <c:axId val="375342992"/>
        <c:scaling>
          <c:orientation val="minMax"/>
        </c:scaling>
        <c:delete val="0"/>
        <c:axPos val="b"/>
        <c:numFmt formatCode="General" sourceLinked="0"/>
        <c:majorTickMark val="none"/>
        <c:minorTickMark val="none"/>
        <c:tickLblPos val="nextTo"/>
        <c:crossAx val="375343552"/>
        <c:crosses val="autoZero"/>
        <c:auto val="1"/>
        <c:lblAlgn val="ctr"/>
        <c:lblOffset val="100"/>
        <c:noMultiLvlLbl val="0"/>
      </c:catAx>
      <c:valAx>
        <c:axId val="375343552"/>
        <c:scaling>
          <c:orientation val="minMax"/>
        </c:scaling>
        <c:delete val="0"/>
        <c:axPos val="l"/>
        <c:majorGridlines>
          <c:spPr>
            <a:ln>
              <a:prstDash val="sysDash"/>
            </a:ln>
          </c:spPr>
        </c:majorGridlines>
        <c:title>
          <c:tx>
            <c:rich>
              <a:bodyPr/>
              <a:lstStyle/>
              <a:p>
                <a:pPr>
                  <a:defRPr/>
                </a:pPr>
                <a:r>
                  <a:rPr lang="en-US"/>
                  <a:t>Prevalencia de asma</a:t>
                </a:r>
              </a:p>
            </c:rich>
          </c:tx>
          <c:overlay val="0"/>
        </c:title>
        <c:numFmt formatCode="#,##0.0" sourceLinked="0"/>
        <c:majorTickMark val="out"/>
        <c:minorTickMark val="none"/>
        <c:tickLblPos val="nextTo"/>
        <c:crossAx val="375342992"/>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DB4B52-E92F-4F60-A742-242426DFB8E7}" type="doc">
      <dgm:prSet loTypeId="urn:microsoft.com/office/officeart/2005/8/layout/pyramid1" loCatId="pyramid" qsTypeId="urn:microsoft.com/office/officeart/2005/8/quickstyle/simple1" qsCatId="simple" csTypeId="urn:microsoft.com/office/officeart/2005/8/colors/colorful3" csCatId="colorful" phldr="1"/>
      <dgm:spPr/>
    </dgm:pt>
    <dgm:pt modelId="{9B7948F3-6A2A-4D11-898B-3A128C1D1874}">
      <dgm:prSet phldrT="[Texto]" custT="1"/>
      <dgm:spPr/>
      <dgm:t>
        <a:bodyPr/>
        <a:lstStyle/>
        <a:p>
          <a:r>
            <a:rPr lang="es-AR" sz="1800" dirty="0"/>
            <a:t>14 muertes</a:t>
          </a:r>
        </a:p>
      </dgm:t>
    </dgm:pt>
    <dgm:pt modelId="{FF16F55C-FE41-4DDA-936B-0FAB64624637}" type="parTrans" cxnId="{FD2B8508-91A1-4D37-AFB1-7D8A6EDA0B91}">
      <dgm:prSet/>
      <dgm:spPr/>
      <dgm:t>
        <a:bodyPr/>
        <a:lstStyle/>
        <a:p>
          <a:endParaRPr lang="es-AR"/>
        </a:p>
      </dgm:t>
    </dgm:pt>
    <dgm:pt modelId="{8E587BF0-E913-4C64-914F-70C351C437CC}" type="sibTrans" cxnId="{FD2B8508-91A1-4D37-AFB1-7D8A6EDA0B91}">
      <dgm:prSet/>
      <dgm:spPr/>
      <dgm:t>
        <a:bodyPr/>
        <a:lstStyle/>
        <a:p>
          <a:endParaRPr lang="es-AR"/>
        </a:p>
      </dgm:t>
    </dgm:pt>
    <dgm:pt modelId="{6588FC13-D021-4453-870E-67904151C46A}">
      <dgm:prSet phldrT="[Texto]" custT="1"/>
      <dgm:spPr/>
      <dgm:t>
        <a:bodyPr/>
        <a:lstStyle/>
        <a:p>
          <a:r>
            <a:rPr lang="es-AR" sz="2800" dirty="0">
              <a:solidFill>
                <a:schemeClr val="bg1"/>
              </a:solidFill>
            </a:rPr>
            <a:t>7039 egresos</a:t>
          </a:r>
        </a:p>
      </dgm:t>
    </dgm:pt>
    <dgm:pt modelId="{62CF78ED-CF2D-479C-A141-55DEF948F523}" type="parTrans" cxnId="{8A992F21-253A-4DF6-8338-FB6C58B4DFDC}">
      <dgm:prSet/>
      <dgm:spPr/>
      <dgm:t>
        <a:bodyPr/>
        <a:lstStyle/>
        <a:p>
          <a:endParaRPr lang="es-AR"/>
        </a:p>
      </dgm:t>
    </dgm:pt>
    <dgm:pt modelId="{44329A9A-5270-485E-9EDA-F60C7C48A498}" type="sibTrans" cxnId="{8A992F21-253A-4DF6-8338-FB6C58B4DFDC}">
      <dgm:prSet/>
      <dgm:spPr/>
      <dgm:t>
        <a:bodyPr/>
        <a:lstStyle/>
        <a:p>
          <a:endParaRPr lang="es-AR"/>
        </a:p>
      </dgm:t>
    </dgm:pt>
    <dgm:pt modelId="{EF620D61-7FAD-43B5-8083-E6BCE487F0B9}">
      <dgm:prSet phldrT="[Texto]"/>
      <dgm:spPr/>
      <dgm:t>
        <a:bodyPr/>
        <a:lstStyle/>
        <a:p>
          <a:r>
            <a:rPr lang="es-AR" dirty="0">
              <a:solidFill>
                <a:schemeClr val="bg1"/>
              </a:solidFill>
            </a:rPr>
            <a:t>2.900.122 casos</a:t>
          </a:r>
        </a:p>
      </dgm:t>
    </dgm:pt>
    <dgm:pt modelId="{CA40921B-C458-4AFD-A9D4-4A7E045535E8}" type="parTrans" cxnId="{6DDC594C-2B18-4078-8043-0B00EAB66A31}">
      <dgm:prSet/>
      <dgm:spPr/>
      <dgm:t>
        <a:bodyPr/>
        <a:lstStyle/>
        <a:p>
          <a:endParaRPr lang="es-AR"/>
        </a:p>
      </dgm:t>
    </dgm:pt>
    <dgm:pt modelId="{46A6B2A8-27ED-4C47-9A6C-05D5A60B64C5}" type="sibTrans" cxnId="{6DDC594C-2B18-4078-8043-0B00EAB66A31}">
      <dgm:prSet/>
      <dgm:spPr/>
      <dgm:t>
        <a:bodyPr/>
        <a:lstStyle/>
        <a:p>
          <a:endParaRPr lang="es-AR"/>
        </a:p>
      </dgm:t>
    </dgm:pt>
    <dgm:pt modelId="{9C7C0A3D-8BC3-49B4-9A73-BF764A872B8E}" type="pres">
      <dgm:prSet presAssocID="{1BDB4B52-E92F-4F60-A742-242426DFB8E7}" presName="Name0" presStyleCnt="0">
        <dgm:presLayoutVars>
          <dgm:dir/>
          <dgm:animLvl val="lvl"/>
          <dgm:resizeHandles val="exact"/>
        </dgm:presLayoutVars>
      </dgm:prSet>
      <dgm:spPr/>
    </dgm:pt>
    <dgm:pt modelId="{32A72D05-4067-40B7-A7FC-4823FA296230}" type="pres">
      <dgm:prSet presAssocID="{9B7948F3-6A2A-4D11-898B-3A128C1D1874}" presName="Name8" presStyleCnt="0"/>
      <dgm:spPr/>
    </dgm:pt>
    <dgm:pt modelId="{14E0AACF-16E9-4478-B70A-01ABC012C723}" type="pres">
      <dgm:prSet presAssocID="{9B7948F3-6A2A-4D11-898B-3A128C1D1874}" presName="level" presStyleLbl="node1" presStyleIdx="0" presStyleCnt="3">
        <dgm:presLayoutVars>
          <dgm:chMax val="1"/>
          <dgm:bulletEnabled val="1"/>
        </dgm:presLayoutVars>
      </dgm:prSet>
      <dgm:spPr/>
    </dgm:pt>
    <dgm:pt modelId="{67CFB785-F437-4E70-92BC-63504BAE05CC}" type="pres">
      <dgm:prSet presAssocID="{9B7948F3-6A2A-4D11-898B-3A128C1D1874}" presName="levelTx" presStyleLbl="revTx" presStyleIdx="0" presStyleCnt="0">
        <dgm:presLayoutVars>
          <dgm:chMax val="1"/>
          <dgm:bulletEnabled val="1"/>
        </dgm:presLayoutVars>
      </dgm:prSet>
      <dgm:spPr/>
    </dgm:pt>
    <dgm:pt modelId="{B062352C-153A-4F5D-A142-9F435B6FEE64}" type="pres">
      <dgm:prSet presAssocID="{6588FC13-D021-4453-870E-67904151C46A}" presName="Name8" presStyleCnt="0"/>
      <dgm:spPr/>
    </dgm:pt>
    <dgm:pt modelId="{C6D71BD6-99AB-4876-B2ED-6AA1182F744E}" type="pres">
      <dgm:prSet presAssocID="{6588FC13-D021-4453-870E-67904151C46A}" presName="level" presStyleLbl="node1" presStyleIdx="1" presStyleCnt="3">
        <dgm:presLayoutVars>
          <dgm:chMax val="1"/>
          <dgm:bulletEnabled val="1"/>
        </dgm:presLayoutVars>
      </dgm:prSet>
      <dgm:spPr/>
    </dgm:pt>
    <dgm:pt modelId="{E7F7EDC9-A7B9-43E2-B5FE-D2D2399878CE}" type="pres">
      <dgm:prSet presAssocID="{6588FC13-D021-4453-870E-67904151C46A}" presName="levelTx" presStyleLbl="revTx" presStyleIdx="0" presStyleCnt="0">
        <dgm:presLayoutVars>
          <dgm:chMax val="1"/>
          <dgm:bulletEnabled val="1"/>
        </dgm:presLayoutVars>
      </dgm:prSet>
      <dgm:spPr/>
    </dgm:pt>
    <dgm:pt modelId="{2A87ADB4-3C66-44A4-83E0-5288F61F254E}" type="pres">
      <dgm:prSet presAssocID="{EF620D61-7FAD-43B5-8083-E6BCE487F0B9}" presName="Name8" presStyleCnt="0"/>
      <dgm:spPr/>
    </dgm:pt>
    <dgm:pt modelId="{8716E357-2A71-434A-B45B-EEA4C88FC2BE}" type="pres">
      <dgm:prSet presAssocID="{EF620D61-7FAD-43B5-8083-E6BCE487F0B9}" presName="level" presStyleLbl="node1" presStyleIdx="2" presStyleCnt="3">
        <dgm:presLayoutVars>
          <dgm:chMax val="1"/>
          <dgm:bulletEnabled val="1"/>
        </dgm:presLayoutVars>
      </dgm:prSet>
      <dgm:spPr/>
    </dgm:pt>
    <dgm:pt modelId="{12DAF196-3E0D-464E-A672-0AE6E2CC3D60}" type="pres">
      <dgm:prSet presAssocID="{EF620D61-7FAD-43B5-8083-E6BCE487F0B9}" presName="levelTx" presStyleLbl="revTx" presStyleIdx="0" presStyleCnt="0">
        <dgm:presLayoutVars>
          <dgm:chMax val="1"/>
          <dgm:bulletEnabled val="1"/>
        </dgm:presLayoutVars>
      </dgm:prSet>
      <dgm:spPr/>
    </dgm:pt>
  </dgm:ptLst>
  <dgm:cxnLst>
    <dgm:cxn modelId="{FD2B8508-91A1-4D37-AFB1-7D8A6EDA0B91}" srcId="{1BDB4B52-E92F-4F60-A742-242426DFB8E7}" destId="{9B7948F3-6A2A-4D11-898B-3A128C1D1874}" srcOrd="0" destOrd="0" parTransId="{FF16F55C-FE41-4DDA-936B-0FAB64624637}" sibTransId="{8E587BF0-E913-4C64-914F-70C351C437CC}"/>
    <dgm:cxn modelId="{8A992F21-253A-4DF6-8338-FB6C58B4DFDC}" srcId="{1BDB4B52-E92F-4F60-A742-242426DFB8E7}" destId="{6588FC13-D021-4453-870E-67904151C46A}" srcOrd="1" destOrd="0" parTransId="{62CF78ED-CF2D-479C-A141-55DEF948F523}" sibTransId="{44329A9A-5270-485E-9EDA-F60C7C48A498}"/>
    <dgm:cxn modelId="{880F9D35-3D98-489D-8BAE-BD3DF18414E6}" type="presOf" srcId="{9B7948F3-6A2A-4D11-898B-3A128C1D1874}" destId="{14E0AACF-16E9-4478-B70A-01ABC012C723}" srcOrd="0" destOrd="0" presId="urn:microsoft.com/office/officeart/2005/8/layout/pyramid1"/>
    <dgm:cxn modelId="{6DDC594C-2B18-4078-8043-0B00EAB66A31}" srcId="{1BDB4B52-E92F-4F60-A742-242426DFB8E7}" destId="{EF620D61-7FAD-43B5-8083-E6BCE487F0B9}" srcOrd="2" destOrd="0" parTransId="{CA40921B-C458-4AFD-A9D4-4A7E045535E8}" sibTransId="{46A6B2A8-27ED-4C47-9A6C-05D5A60B64C5}"/>
    <dgm:cxn modelId="{05D51A98-E6B9-4892-ACB2-0874F504109A}" type="presOf" srcId="{EF620D61-7FAD-43B5-8083-E6BCE487F0B9}" destId="{8716E357-2A71-434A-B45B-EEA4C88FC2BE}" srcOrd="0" destOrd="0" presId="urn:microsoft.com/office/officeart/2005/8/layout/pyramid1"/>
    <dgm:cxn modelId="{0FF851A1-2AD6-4AE0-BAFF-97F4FF4EE460}" type="presOf" srcId="{6588FC13-D021-4453-870E-67904151C46A}" destId="{C6D71BD6-99AB-4876-B2ED-6AA1182F744E}" srcOrd="0" destOrd="0" presId="urn:microsoft.com/office/officeart/2005/8/layout/pyramid1"/>
    <dgm:cxn modelId="{24BBE8BE-5EAA-4281-AE3A-2035EE105009}" type="presOf" srcId="{EF620D61-7FAD-43B5-8083-E6BCE487F0B9}" destId="{12DAF196-3E0D-464E-A672-0AE6E2CC3D60}" srcOrd="1" destOrd="0" presId="urn:microsoft.com/office/officeart/2005/8/layout/pyramid1"/>
    <dgm:cxn modelId="{1CA29FC8-9ECE-4232-BB8B-14A36036CBBB}" type="presOf" srcId="{6588FC13-D021-4453-870E-67904151C46A}" destId="{E7F7EDC9-A7B9-43E2-B5FE-D2D2399878CE}" srcOrd="1" destOrd="0" presId="urn:microsoft.com/office/officeart/2005/8/layout/pyramid1"/>
    <dgm:cxn modelId="{3B4BADDF-6C3A-444F-8242-9B520CA3E3AC}" type="presOf" srcId="{9B7948F3-6A2A-4D11-898B-3A128C1D1874}" destId="{67CFB785-F437-4E70-92BC-63504BAE05CC}" srcOrd="1" destOrd="0" presId="urn:microsoft.com/office/officeart/2005/8/layout/pyramid1"/>
    <dgm:cxn modelId="{8D483FE9-F2A8-44F8-B271-21D78BF9888E}" type="presOf" srcId="{1BDB4B52-E92F-4F60-A742-242426DFB8E7}" destId="{9C7C0A3D-8BC3-49B4-9A73-BF764A872B8E}" srcOrd="0" destOrd="0" presId="urn:microsoft.com/office/officeart/2005/8/layout/pyramid1"/>
    <dgm:cxn modelId="{A59E0D15-36FC-41BD-BA84-431302351933}" type="presParOf" srcId="{9C7C0A3D-8BC3-49B4-9A73-BF764A872B8E}" destId="{32A72D05-4067-40B7-A7FC-4823FA296230}" srcOrd="0" destOrd="0" presId="urn:microsoft.com/office/officeart/2005/8/layout/pyramid1"/>
    <dgm:cxn modelId="{771EF7BA-505C-4150-9DD4-7D5BCDBC45DC}" type="presParOf" srcId="{32A72D05-4067-40B7-A7FC-4823FA296230}" destId="{14E0AACF-16E9-4478-B70A-01ABC012C723}" srcOrd="0" destOrd="0" presId="urn:microsoft.com/office/officeart/2005/8/layout/pyramid1"/>
    <dgm:cxn modelId="{F9D340BD-6FDF-48A3-8435-1C2F48A3DBE0}" type="presParOf" srcId="{32A72D05-4067-40B7-A7FC-4823FA296230}" destId="{67CFB785-F437-4E70-92BC-63504BAE05CC}" srcOrd="1" destOrd="0" presId="urn:microsoft.com/office/officeart/2005/8/layout/pyramid1"/>
    <dgm:cxn modelId="{D41CAB44-58F3-4B09-903A-7766A7E240D9}" type="presParOf" srcId="{9C7C0A3D-8BC3-49B4-9A73-BF764A872B8E}" destId="{B062352C-153A-4F5D-A142-9F435B6FEE64}" srcOrd="1" destOrd="0" presId="urn:microsoft.com/office/officeart/2005/8/layout/pyramid1"/>
    <dgm:cxn modelId="{0942EE4E-1476-4327-A60C-848AB2FBDC81}" type="presParOf" srcId="{B062352C-153A-4F5D-A142-9F435B6FEE64}" destId="{C6D71BD6-99AB-4876-B2ED-6AA1182F744E}" srcOrd="0" destOrd="0" presId="urn:microsoft.com/office/officeart/2005/8/layout/pyramid1"/>
    <dgm:cxn modelId="{4F26DF6E-C7BD-493B-9C15-AE0EAD9930B5}" type="presParOf" srcId="{B062352C-153A-4F5D-A142-9F435B6FEE64}" destId="{E7F7EDC9-A7B9-43E2-B5FE-D2D2399878CE}" srcOrd="1" destOrd="0" presId="urn:microsoft.com/office/officeart/2005/8/layout/pyramid1"/>
    <dgm:cxn modelId="{97330A43-F591-4091-B39A-DAF8D65DCB9D}" type="presParOf" srcId="{9C7C0A3D-8BC3-49B4-9A73-BF764A872B8E}" destId="{2A87ADB4-3C66-44A4-83E0-5288F61F254E}" srcOrd="2" destOrd="0" presId="urn:microsoft.com/office/officeart/2005/8/layout/pyramid1"/>
    <dgm:cxn modelId="{0A17311F-38D0-458E-B806-4DF161329460}" type="presParOf" srcId="{2A87ADB4-3C66-44A4-83E0-5288F61F254E}" destId="{8716E357-2A71-434A-B45B-EEA4C88FC2BE}" srcOrd="0" destOrd="0" presId="urn:microsoft.com/office/officeart/2005/8/layout/pyramid1"/>
    <dgm:cxn modelId="{CEACC6F6-3BBD-43EC-957A-8FA33B09347D}" type="presParOf" srcId="{2A87ADB4-3C66-44A4-83E0-5288F61F254E}" destId="{12DAF196-3E0D-464E-A672-0AE6E2CC3D60}"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B4B52-E92F-4F60-A742-242426DFB8E7}" type="doc">
      <dgm:prSet loTypeId="urn:microsoft.com/office/officeart/2005/8/layout/pyramid1" loCatId="pyramid" qsTypeId="urn:microsoft.com/office/officeart/2005/8/quickstyle/simple1" qsCatId="simple" csTypeId="urn:microsoft.com/office/officeart/2005/8/colors/colorful3" csCatId="colorful" phldr="1"/>
      <dgm:spPr/>
    </dgm:pt>
    <dgm:pt modelId="{9B7948F3-6A2A-4D11-898B-3A128C1D1874}">
      <dgm:prSet phldrT="[Texto]" custT="1"/>
      <dgm:spPr/>
      <dgm:t>
        <a:bodyPr/>
        <a:lstStyle/>
        <a:p>
          <a:r>
            <a:rPr lang="es-AR" sz="1800" dirty="0"/>
            <a:t>391 muertes</a:t>
          </a:r>
        </a:p>
      </dgm:t>
    </dgm:pt>
    <dgm:pt modelId="{FF16F55C-FE41-4DDA-936B-0FAB64624637}" type="parTrans" cxnId="{FD2B8508-91A1-4D37-AFB1-7D8A6EDA0B91}">
      <dgm:prSet/>
      <dgm:spPr/>
      <dgm:t>
        <a:bodyPr/>
        <a:lstStyle/>
        <a:p>
          <a:endParaRPr lang="es-AR"/>
        </a:p>
      </dgm:t>
    </dgm:pt>
    <dgm:pt modelId="{8E587BF0-E913-4C64-914F-70C351C437CC}" type="sibTrans" cxnId="{FD2B8508-91A1-4D37-AFB1-7D8A6EDA0B91}">
      <dgm:prSet/>
      <dgm:spPr/>
      <dgm:t>
        <a:bodyPr/>
        <a:lstStyle/>
        <a:p>
          <a:endParaRPr lang="es-AR"/>
        </a:p>
      </dgm:t>
    </dgm:pt>
    <dgm:pt modelId="{6588FC13-D021-4453-870E-67904151C46A}">
      <dgm:prSet phldrT="[Texto]" custT="1"/>
      <dgm:spPr/>
      <dgm:t>
        <a:bodyPr/>
        <a:lstStyle/>
        <a:p>
          <a:r>
            <a:rPr lang="es-AR" sz="2800" dirty="0">
              <a:solidFill>
                <a:schemeClr val="bg1"/>
              </a:solidFill>
            </a:rPr>
            <a:t>6392 egresos</a:t>
          </a:r>
        </a:p>
      </dgm:t>
    </dgm:pt>
    <dgm:pt modelId="{62CF78ED-CF2D-479C-A141-55DEF948F523}" type="parTrans" cxnId="{8A992F21-253A-4DF6-8338-FB6C58B4DFDC}">
      <dgm:prSet/>
      <dgm:spPr/>
      <dgm:t>
        <a:bodyPr/>
        <a:lstStyle/>
        <a:p>
          <a:endParaRPr lang="es-AR"/>
        </a:p>
      </dgm:t>
    </dgm:pt>
    <dgm:pt modelId="{44329A9A-5270-485E-9EDA-F60C7C48A498}" type="sibTrans" cxnId="{8A992F21-253A-4DF6-8338-FB6C58B4DFDC}">
      <dgm:prSet/>
      <dgm:spPr/>
      <dgm:t>
        <a:bodyPr/>
        <a:lstStyle/>
        <a:p>
          <a:endParaRPr lang="es-AR"/>
        </a:p>
      </dgm:t>
    </dgm:pt>
    <dgm:pt modelId="{EF620D61-7FAD-43B5-8083-E6BCE487F0B9}">
      <dgm:prSet phldrT="[Texto]"/>
      <dgm:spPr/>
      <dgm:t>
        <a:bodyPr/>
        <a:lstStyle/>
        <a:p>
          <a:r>
            <a:rPr lang="es-AR" dirty="0">
              <a:solidFill>
                <a:schemeClr val="bg1"/>
              </a:solidFill>
            </a:rPr>
            <a:t>870.000 casos</a:t>
          </a:r>
        </a:p>
      </dgm:t>
    </dgm:pt>
    <dgm:pt modelId="{CA40921B-C458-4AFD-A9D4-4A7E045535E8}" type="parTrans" cxnId="{6DDC594C-2B18-4078-8043-0B00EAB66A31}">
      <dgm:prSet/>
      <dgm:spPr/>
      <dgm:t>
        <a:bodyPr/>
        <a:lstStyle/>
        <a:p>
          <a:endParaRPr lang="es-AR"/>
        </a:p>
      </dgm:t>
    </dgm:pt>
    <dgm:pt modelId="{46A6B2A8-27ED-4C47-9A6C-05D5A60B64C5}" type="sibTrans" cxnId="{6DDC594C-2B18-4078-8043-0B00EAB66A31}">
      <dgm:prSet/>
      <dgm:spPr/>
      <dgm:t>
        <a:bodyPr/>
        <a:lstStyle/>
        <a:p>
          <a:endParaRPr lang="es-AR"/>
        </a:p>
      </dgm:t>
    </dgm:pt>
    <dgm:pt modelId="{9C7C0A3D-8BC3-49B4-9A73-BF764A872B8E}" type="pres">
      <dgm:prSet presAssocID="{1BDB4B52-E92F-4F60-A742-242426DFB8E7}" presName="Name0" presStyleCnt="0">
        <dgm:presLayoutVars>
          <dgm:dir/>
          <dgm:animLvl val="lvl"/>
          <dgm:resizeHandles val="exact"/>
        </dgm:presLayoutVars>
      </dgm:prSet>
      <dgm:spPr/>
    </dgm:pt>
    <dgm:pt modelId="{32A72D05-4067-40B7-A7FC-4823FA296230}" type="pres">
      <dgm:prSet presAssocID="{9B7948F3-6A2A-4D11-898B-3A128C1D1874}" presName="Name8" presStyleCnt="0"/>
      <dgm:spPr/>
    </dgm:pt>
    <dgm:pt modelId="{14E0AACF-16E9-4478-B70A-01ABC012C723}" type="pres">
      <dgm:prSet presAssocID="{9B7948F3-6A2A-4D11-898B-3A128C1D1874}" presName="level" presStyleLbl="node1" presStyleIdx="0" presStyleCnt="3">
        <dgm:presLayoutVars>
          <dgm:chMax val="1"/>
          <dgm:bulletEnabled val="1"/>
        </dgm:presLayoutVars>
      </dgm:prSet>
      <dgm:spPr/>
    </dgm:pt>
    <dgm:pt modelId="{67CFB785-F437-4E70-92BC-63504BAE05CC}" type="pres">
      <dgm:prSet presAssocID="{9B7948F3-6A2A-4D11-898B-3A128C1D1874}" presName="levelTx" presStyleLbl="revTx" presStyleIdx="0" presStyleCnt="0">
        <dgm:presLayoutVars>
          <dgm:chMax val="1"/>
          <dgm:bulletEnabled val="1"/>
        </dgm:presLayoutVars>
      </dgm:prSet>
      <dgm:spPr/>
    </dgm:pt>
    <dgm:pt modelId="{B062352C-153A-4F5D-A142-9F435B6FEE64}" type="pres">
      <dgm:prSet presAssocID="{6588FC13-D021-4453-870E-67904151C46A}" presName="Name8" presStyleCnt="0"/>
      <dgm:spPr/>
    </dgm:pt>
    <dgm:pt modelId="{C6D71BD6-99AB-4876-B2ED-6AA1182F744E}" type="pres">
      <dgm:prSet presAssocID="{6588FC13-D021-4453-870E-67904151C46A}" presName="level" presStyleLbl="node1" presStyleIdx="1" presStyleCnt="3">
        <dgm:presLayoutVars>
          <dgm:chMax val="1"/>
          <dgm:bulletEnabled val="1"/>
        </dgm:presLayoutVars>
      </dgm:prSet>
      <dgm:spPr/>
    </dgm:pt>
    <dgm:pt modelId="{E7F7EDC9-A7B9-43E2-B5FE-D2D2399878CE}" type="pres">
      <dgm:prSet presAssocID="{6588FC13-D021-4453-870E-67904151C46A}" presName="levelTx" presStyleLbl="revTx" presStyleIdx="0" presStyleCnt="0">
        <dgm:presLayoutVars>
          <dgm:chMax val="1"/>
          <dgm:bulletEnabled val="1"/>
        </dgm:presLayoutVars>
      </dgm:prSet>
      <dgm:spPr/>
    </dgm:pt>
    <dgm:pt modelId="{2A87ADB4-3C66-44A4-83E0-5288F61F254E}" type="pres">
      <dgm:prSet presAssocID="{EF620D61-7FAD-43B5-8083-E6BCE487F0B9}" presName="Name8" presStyleCnt="0"/>
      <dgm:spPr/>
    </dgm:pt>
    <dgm:pt modelId="{8716E357-2A71-434A-B45B-EEA4C88FC2BE}" type="pres">
      <dgm:prSet presAssocID="{EF620D61-7FAD-43B5-8083-E6BCE487F0B9}" presName="level" presStyleLbl="node1" presStyleIdx="2" presStyleCnt="3">
        <dgm:presLayoutVars>
          <dgm:chMax val="1"/>
          <dgm:bulletEnabled val="1"/>
        </dgm:presLayoutVars>
      </dgm:prSet>
      <dgm:spPr/>
    </dgm:pt>
    <dgm:pt modelId="{12DAF196-3E0D-464E-A672-0AE6E2CC3D60}" type="pres">
      <dgm:prSet presAssocID="{EF620D61-7FAD-43B5-8083-E6BCE487F0B9}" presName="levelTx" presStyleLbl="revTx" presStyleIdx="0" presStyleCnt="0">
        <dgm:presLayoutVars>
          <dgm:chMax val="1"/>
          <dgm:bulletEnabled val="1"/>
        </dgm:presLayoutVars>
      </dgm:prSet>
      <dgm:spPr/>
    </dgm:pt>
  </dgm:ptLst>
  <dgm:cxnLst>
    <dgm:cxn modelId="{FD2B8508-91A1-4D37-AFB1-7D8A6EDA0B91}" srcId="{1BDB4B52-E92F-4F60-A742-242426DFB8E7}" destId="{9B7948F3-6A2A-4D11-898B-3A128C1D1874}" srcOrd="0" destOrd="0" parTransId="{FF16F55C-FE41-4DDA-936B-0FAB64624637}" sibTransId="{8E587BF0-E913-4C64-914F-70C351C437CC}"/>
    <dgm:cxn modelId="{A9A06D0F-A254-421A-A1A7-4D058508B786}" type="presOf" srcId="{6588FC13-D021-4453-870E-67904151C46A}" destId="{E7F7EDC9-A7B9-43E2-B5FE-D2D2399878CE}" srcOrd="1" destOrd="0" presId="urn:microsoft.com/office/officeart/2005/8/layout/pyramid1"/>
    <dgm:cxn modelId="{8A992F21-253A-4DF6-8338-FB6C58B4DFDC}" srcId="{1BDB4B52-E92F-4F60-A742-242426DFB8E7}" destId="{6588FC13-D021-4453-870E-67904151C46A}" srcOrd="1" destOrd="0" parTransId="{62CF78ED-CF2D-479C-A141-55DEF948F523}" sibTransId="{44329A9A-5270-485E-9EDA-F60C7C48A498}"/>
    <dgm:cxn modelId="{CB914F3F-B98D-4A89-A766-B0C786731159}" type="presOf" srcId="{9B7948F3-6A2A-4D11-898B-3A128C1D1874}" destId="{14E0AACF-16E9-4478-B70A-01ABC012C723}" srcOrd="0" destOrd="0" presId="urn:microsoft.com/office/officeart/2005/8/layout/pyramid1"/>
    <dgm:cxn modelId="{DBE2425F-BAAA-47E4-B8A8-968864992DAF}" type="presOf" srcId="{6588FC13-D021-4453-870E-67904151C46A}" destId="{C6D71BD6-99AB-4876-B2ED-6AA1182F744E}" srcOrd="0" destOrd="0" presId="urn:microsoft.com/office/officeart/2005/8/layout/pyramid1"/>
    <dgm:cxn modelId="{D73AF36A-22AB-48DA-8F56-59090FE567C1}" type="presOf" srcId="{EF620D61-7FAD-43B5-8083-E6BCE487F0B9}" destId="{12DAF196-3E0D-464E-A672-0AE6E2CC3D60}" srcOrd="1" destOrd="0" presId="urn:microsoft.com/office/officeart/2005/8/layout/pyramid1"/>
    <dgm:cxn modelId="{6DDC594C-2B18-4078-8043-0B00EAB66A31}" srcId="{1BDB4B52-E92F-4F60-A742-242426DFB8E7}" destId="{EF620D61-7FAD-43B5-8083-E6BCE487F0B9}" srcOrd="2" destOrd="0" parTransId="{CA40921B-C458-4AFD-A9D4-4A7E045535E8}" sibTransId="{46A6B2A8-27ED-4C47-9A6C-05D5A60B64C5}"/>
    <dgm:cxn modelId="{757BAC4E-8CAB-4524-9E25-BB7143D50490}" type="presOf" srcId="{EF620D61-7FAD-43B5-8083-E6BCE487F0B9}" destId="{8716E357-2A71-434A-B45B-EEA4C88FC2BE}" srcOrd="0" destOrd="0" presId="urn:microsoft.com/office/officeart/2005/8/layout/pyramid1"/>
    <dgm:cxn modelId="{35CF257D-3DE4-47DC-BD9E-543DD3F8DC5D}" type="presOf" srcId="{1BDB4B52-E92F-4F60-A742-242426DFB8E7}" destId="{9C7C0A3D-8BC3-49B4-9A73-BF764A872B8E}" srcOrd="0" destOrd="0" presId="urn:microsoft.com/office/officeart/2005/8/layout/pyramid1"/>
    <dgm:cxn modelId="{1642FA8C-1CC4-484C-96B5-64B914573E0B}" type="presOf" srcId="{9B7948F3-6A2A-4D11-898B-3A128C1D1874}" destId="{67CFB785-F437-4E70-92BC-63504BAE05CC}" srcOrd="1" destOrd="0" presId="urn:microsoft.com/office/officeart/2005/8/layout/pyramid1"/>
    <dgm:cxn modelId="{50ED9D18-72BE-4099-BC7F-62298EA35C2B}" type="presParOf" srcId="{9C7C0A3D-8BC3-49B4-9A73-BF764A872B8E}" destId="{32A72D05-4067-40B7-A7FC-4823FA296230}" srcOrd="0" destOrd="0" presId="urn:microsoft.com/office/officeart/2005/8/layout/pyramid1"/>
    <dgm:cxn modelId="{8AD19E65-93BE-4795-B202-0AFB524CB866}" type="presParOf" srcId="{32A72D05-4067-40B7-A7FC-4823FA296230}" destId="{14E0AACF-16E9-4478-B70A-01ABC012C723}" srcOrd="0" destOrd="0" presId="urn:microsoft.com/office/officeart/2005/8/layout/pyramid1"/>
    <dgm:cxn modelId="{0BBB8C76-071B-4AB8-A44D-953F5E59FDD7}" type="presParOf" srcId="{32A72D05-4067-40B7-A7FC-4823FA296230}" destId="{67CFB785-F437-4E70-92BC-63504BAE05CC}" srcOrd="1" destOrd="0" presId="urn:microsoft.com/office/officeart/2005/8/layout/pyramid1"/>
    <dgm:cxn modelId="{5AE57EF7-3883-4389-B074-32175E965524}" type="presParOf" srcId="{9C7C0A3D-8BC3-49B4-9A73-BF764A872B8E}" destId="{B062352C-153A-4F5D-A142-9F435B6FEE64}" srcOrd="1" destOrd="0" presId="urn:microsoft.com/office/officeart/2005/8/layout/pyramid1"/>
    <dgm:cxn modelId="{F99730BA-5FEA-4BEA-928E-5267BEFFA3E2}" type="presParOf" srcId="{B062352C-153A-4F5D-A142-9F435B6FEE64}" destId="{C6D71BD6-99AB-4876-B2ED-6AA1182F744E}" srcOrd="0" destOrd="0" presId="urn:microsoft.com/office/officeart/2005/8/layout/pyramid1"/>
    <dgm:cxn modelId="{E359653A-9FC5-47B9-BD0D-8C75143B1C35}" type="presParOf" srcId="{B062352C-153A-4F5D-A142-9F435B6FEE64}" destId="{E7F7EDC9-A7B9-43E2-B5FE-D2D2399878CE}" srcOrd="1" destOrd="0" presId="urn:microsoft.com/office/officeart/2005/8/layout/pyramid1"/>
    <dgm:cxn modelId="{8CCCE196-B3FF-40E3-859E-654D4EBF812A}" type="presParOf" srcId="{9C7C0A3D-8BC3-49B4-9A73-BF764A872B8E}" destId="{2A87ADB4-3C66-44A4-83E0-5288F61F254E}" srcOrd="2" destOrd="0" presId="urn:microsoft.com/office/officeart/2005/8/layout/pyramid1"/>
    <dgm:cxn modelId="{26906BE5-A28E-404D-97A4-684816EF1D77}" type="presParOf" srcId="{2A87ADB4-3C66-44A4-83E0-5288F61F254E}" destId="{8716E357-2A71-434A-B45B-EEA4C88FC2BE}" srcOrd="0" destOrd="0" presId="urn:microsoft.com/office/officeart/2005/8/layout/pyramid1"/>
    <dgm:cxn modelId="{DE3761C2-4F89-4A33-A79A-BE826F2E5868}" type="presParOf" srcId="{2A87ADB4-3C66-44A4-83E0-5288F61F254E}" destId="{12DAF196-3E0D-464E-A672-0AE6E2CC3D60}"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DB4B52-E92F-4F60-A742-242426DFB8E7}" type="doc">
      <dgm:prSet loTypeId="urn:microsoft.com/office/officeart/2005/8/layout/pyramid1" loCatId="pyramid" qsTypeId="urn:microsoft.com/office/officeart/2005/8/quickstyle/simple1" qsCatId="simple" csTypeId="urn:microsoft.com/office/officeart/2005/8/colors/colorful3" csCatId="colorful" phldr="1"/>
      <dgm:spPr/>
    </dgm:pt>
    <dgm:pt modelId="{9B7948F3-6A2A-4D11-898B-3A128C1D1874}">
      <dgm:prSet phldrT="[Texto]" custT="1"/>
      <dgm:spPr/>
      <dgm:t>
        <a:bodyPr/>
        <a:lstStyle/>
        <a:p>
          <a:r>
            <a:rPr lang="es-AR" sz="1800" dirty="0"/>
            <a:t>6470 muertes</a:t>
          </a:r>
        </a:p>
      </dgm:t>
    </dgm:pt>
    <dgm:pt modelId="{FF16F55C-FE41-4DDA-936B-0FAB64624637}" type="parTrans" cxnId="{FD2B8508-91A1-4D37-AFB1-7D8A6EDA0B91}">
      <dgm:prSet/>
      <dgm:spPr/>
      <dgm:t>
        <a:bodyPr/>
        <a:lstStyle/>
        <a:p>
          <a:endParaRPr lang="es-AR"/>
        </a:p>
      </dgm:t>
    </dgm:pt>
    <dgm:pt modelId="{8E587BF0-E913-4C64-914F-70C351C437CC}" type="sibTrans" cxnId="{FD2B8508-91A1-4D37-AFB1-7D8A6EDA0B91}">
      <dgm:prSet/>
      <dgm:spPr/>
      <dgm:t>
        <a:bodyPr/>
        <a:lstStyle/>
        <a:p>
          <a:endParaRPr lang="es-AR"/>
        </a:p>
      </dgm:t>
    </dgm:pt>
    <dgm:pt modelId="{6588FC13-D021-4453-870E-67904151C46A}">
      <dgm:prSet phldrT="[Texto]" custT="1"/>
      <dgm:spPr/>
      <dgm:t>
        <a:bodyPr/>
        <a:lstStyle/>
        <a:p>
          <a:r>
            <a:rPr lang="es-AR" sz="2800" dirty="0">
              <a:solidFill>
                <a:schemeClr val="bg1"/>
              </a:solidFill>
            </a:rPr>
            <a:t>26339 egresos</a:t>
          </a:r>
        </a:p>
      </dgm:t>
    </dgm:pt>
    <dgm:pt modelId="{62CF78ED-CF2D-479C-A141-55DEF948F523}" type="parTrans" cxnId="{8A992F21-253A-4DF6-8338-FB6C58B4DFDC}">
      <dgm:prSet/>
      <dgm:spPr/>
      <dgm:t>
        <a:bodyPr/>
        <a:lstStyle/>
        <a:p>
          <a:endParaRPr lang="es-AR"/>
        </a:p>
      </dgm:t>
    </dgm:pt>
    <dgm:pt modelId="{44329A9A-5270-485E-9EDA-F60C7C48A498}" type="sibTrans" cxnId="{8A992F21-253A-4DF6-8338-FB6C58B4DFDC}">
      <dgm:prSet/>
      <dgm:spPr/>
      <dgm:t>
        <a:bodyPr/>
        <a:lstStyle/>
        <a:p>
          <a:endParaRPr lang="es-AR"/>
        </a:p>
      </dgm:t>
    </dgm:pt>
    <dgm:pt modelId="{EF620D61-7FAD-43B5-8083-E6BCE487F0B9}">
      <dgm:prSet phldrT="[Texto]"/>
      <dgm:spPr/>
      <dgm:t>
        <a:bodyPr/>
        <a:lstStyle/>
        <a:p>
          <a:r>
            <a:rPr lang="es-AR" dirty="0">
              <a:solidFill>
                <a:schemeClr val="bg1"/>
              </a:solidFill>
            </a:rPr>
            <a:t>1.529.479 casos</a:t>
          </a:r>
        </a:p>
      </dgm:t>
    </dgm:pt>
    <dgm:pt modelId="{CA40921B-C458-4AFD-A9D4-4A7E045535E8}" type="parTrans" cxnId="{6DDC594C-2B18-4078-8043-0B00EAB66A31}">
      <dgm:prSet/>
      <dgm:spPr/>
      <dgm:t>
        <a:bodyPr/>
        <a:lstStyle/>
        <a:p>
          <a:endParaRPr lang="es-AR"/>
        </a:p>
      </dgm:t>
    </dgm:pt>
    <dgm:pt modelId="{46A6B2A8-27ED-4C47-9A6C-05D5A60B64C5}" type="sibTrans" cxnId="{6DDC594C-2B18-4078-8043-0B00EAB66A31}">
      <dgm:prSet/>
      <dgm:spPr/>
      <dgm:t>
        <a:bodyPr/>
        <a:lstStyle/>
        <a:p>
          <a:endParaRPr lang="es-AR"/>
        </a:p>
      </dgm:t>
    </dgm:pt>
    <dgm:pt modelId="{9C7C0A3D-8BC3-49B4-9A73-BF764A872B8E}" type="pres">
      <dgm:prSet presAssocID="{1BDB4B52-E92F-4F60-A742-242426DFB8E7}" presName="Name0" presStyleCnt="0">
        <dgm:presLayoutVars>
          <dgm:dir/>
          <dgm:animLvl val="lvl"/>
          <dgm:resizeHandles val="exact"/>
        </dgm:presLayoutVars>
      </dgm:prSet>
      <dgm:spPr/>
    </dgm:pt>
    <dgm:pt modelId="{32A72D05-4067-40B7-A7FC-4823FA296230}" type="pres">
      <dgm:prSet presAssocID="{9B7948F3-6A2A-4D11-898B-3A128C1D1874}" presName="Name8" presStyleCnt="0"/>
      <dgm:spPr/>
    </dgm:pt>
    <dgm:pt modelId="{14E0AACF-16E9-4478-B70A-01ABC012C723}" type="pres">
      <dgm:prSet presAssocID="{9B7948F3-6A2A-4D11-898B-3A128C1D1874}" presName="level" presStyleLbl="node1" presStyleIdx="0" presStyleCnt="3">
        <dgm:presLayoutVars>
          <dgm:chMax val="1"/>
          <dgm:bulletEnabled val="1"/>
        </dgm:presLayoutVars>
      </dgm:prSet>
      <dgm:spPr/>
    </dgm:pt>
    <dgm:pt modelId="{67CFB785-F437-4E70-92BC-63504BAE05CC}" type="pres">
      <dgm:prSet presAssocID="{9B7948F3-6A2A-4D11-898B-3A128C1D1874}" presName="levelTx" presStyleLbl="revTx" presStyleIdx="0" presStyleCnt="0">
        <dgm:presLayoutVars>
          <dgm:chMax val="1"/>
          <dgm:bulletEnabled val="1"/>
        </dgm:presLayoutVars>
      </dgm:prSet>
      <dgm:spPr/>
    </dgm:pt>
    <dgm:pt modelId="{B062352C-153A-4F5D-A142-9F435B6FEE64}" type="pres">
      <dgm:prSet presAssocID="{6588FC13-D021-4453-870E-67904151C46A}" presName="Name8" presStyleCnt="0"/>
      <dgm:spPr/>
    </dgm:pt>
    <dgm:pt modelId="{C6D71BD6-99AB-4876-B2ED-6AA1182F744E}" type="pres">
      <dgm:prSet presAssocID="{6588FC13-D021-4453-870E-67904151C46A}" presName="level" presStyleLbl="node1" presStyleIdx="1" presStyleCnt="3">
        <dgm:presLayoutVars>
          <dgm:chMax val="1"/>
          <dgm:bulletEnabled val="1"/>
        </dgm:presLayoutVars>
      </dgm:prSet>
      <dgm:spPr/>
    </dgm:pt>
    <dgm:pt modelId="{E7F7EDC9-A7B9-43E2-B5FE-D2D2399878CE}" type="pres">
      <dgm:prSet presAssocID="{6588FC13-D021-4453-870E-67904151C46A}" presName="levelTx" presStyleLbl="revTx" presStyleIdx="0" presStyleCnt="0">
        <dgm:presLayoutVars>
          <dgm:chMax val="1"/>
          <dgm:bulletEnabled val="1"/>
        </dgm:presLayoutVars>
      </dgm:prSet>
      <dgm:spPr/>
    </dgm:pt>
    <dgm:pt modelId="{2A87ADB4-3C66-44A4-83E0-5288F61F254E}" type="pres">
      <dgm:prSet presAssocID="{EF620D61-7FAD-43B5-8083-E6BCE487F0B9}" presName="Name8" presStyleCnt="0"/>
      <dgm:spPr/>
    </dgm:pt>
    <dgm:pt modelId="{8716E357-2A71-434A-B45B-EEA4C88FC2BE}" type="pres">
      <dgm:prSet presAssocID="{EF620D61-7FAD-43B5-8083-E6BCE487F0B9}" presName="level" presStyleLbl="node1" presStyleIdx="2" presStyleCnt="3">
        <dgm:presLayoutVars>
          <dgm:chMax val="1"/>
          <dgm:bulletEnabled val="1"/>
        </dgm:presLayoutVars>
      </dgm:prSet>
      <dgm:spPr/>
    </dgm:pt>
    <dgm:pt modelId="{12DAF196-3E0D-464E-A672-0AE6E2CC3D60}" type="pres">
      <dgm:prSet presAssocID="{EF620D61-7FAD-43B5-8083-E6BCE487F0B9}" presName="levelTx" presStyleLbl="revTx" presStyleIdx="0" presStyleCnt="0">
        <dgm:presLayoutVars>
          <dgm:chMax val="1"/>
          <dgm:bulletEnabled val="1"/>
        </dgm:presLayoutVars>
      </dgm:prSet>
      <dgm:spPr/>
    </dgm:pt>
  </dgm:ptLst>
  <dgm:cxnLst>
    <dgm:cxn modelId="{FD2B8508-91A1-4D37-AFB1-7D8A6EDA0B91}" srcId="{1BDB4B52-E92F-4F60-A742-242426DFB8E7}" destId="{9B7948F3-6A2A-4D11-898B-3A128C1D1874}" srcOrd="0" destOrd="0" parTransId="{FF16F55C-FE41-4DDA-936B-0FAB64624637}" sibTransId="{8E587BF0-E913-4C64-914F-70C351C437CC}"/>
    <dgm:cxn modelId="{06227E18-310A-459F-802D-6CEEA699DFBC}" type="presOf" srcId="{6588FC13-D021-4453-870E-67904151C46A}" destId="{E7F7EDC9-A7B9-43E2-B5FE-D2D2399878CE}" srcOrd="1" destOrd="0" presId="urn:microsoft.com/office/officeart/2005/8/layout/pyramid1"/>
    <dgm:cxn modelId="{8A992F21-253A-4DF6-8338-FB6C58B4DFDC}" srcId="{1BDB4B52-E92F-4F60-A742-242426DFB8E7}" destId="{6588FC13-D021-4453-870E-67904151C46A}" srcOrd="1" destOrd="0" parTransId="{62CF78ED-CF2D-479C-A141-55DEF948F523}" sibTransId="{44329A9A-5270-485E-9EDA-F60C7C48A498}"/>
    <dgm:cxn modelId="{F1D1FC3E-B352-4AC3-A23A-4A93611AC23A}" type="presOf" srcId="{1BDB4B52-E92F-4F60-A742-242426DFB8E7}" destId="{9C7C0A3D-8BC3-49B4-9A73-BF764A872B8E}" srcOrd="0" destOrd="0" presId="urn:microsoft.com/office/officeart/2005/8/layout/pyramid1"/>
    <dgm:cxn modelId="{39592D6B-AEE0-4E19-BF27-8DD86E10DEB9}" type="presOf" srcId="{EF620D61-7FAD-43B5-8083-E6BCE487F0B9}" destId="{8716E357-2A71-434A-B45B-EEA4C88FC2BE}" srcOrd="0" destOrd="0" presId="urn:microsoft.com/office/officeart/2005/8/layout/pyramid1"/>
    <dgm:cxn modelId="{6DDC594C-2B18-4078-8043-0B00EAB66A31}" srcId="{1BDB4B52-E92F-4F60-A742-242426DFB8E7}" destId="{EF620D61-7FAD-43B5-8083-E6BCE487F0B9}" srcOrd="2" destOrd="0" parTransId="{CA40921B-C458-4AFD-A9D4-4A7E045535E8}" sibTransId="{46A6B2A8-27ED-4C47-9A6C-05D5A60B64C5}"/>
    <dgm:cxn modelId="{6BF77D8A-E54E-4197-AA5C-BFAFD8EFDC7E}" type="presOf" srcId="{EF620D61-7FAD-43B5-8083-E6BCE487F0B9}" destId="{12DAF196-3E0D-464E-A672-0AE6E2CC3D60}" srcOrd="1" destOrd="0" presId="urn:microsoft.com/office/officeart/2005/8/layout/pyramid1"/>
    <dgm:cxn modelId="{5551DCB7-B8D4-439A-8974-25DA21584FF0}" type="presOf" srcId="{9B7948F3-6A2A-4D11-898B-3A128C1D1874}" destId="{14E0AACF-16E9-4478-B70A-01ABC012C723}" srcOrd="0" destOrd="0" presId="urn:microsoft.com/office/officeart/2005/8/layout/pyramid1"/>
    <dgm:cxn modelId="{9920C9C6-6C03-4FFB-A14B-1F9707DEA5F0}" type="presOf" srcId="{9B7948F3-6A2A-4D11-898B-3A128C1D1874}" destId="{67CFB785-F437-4E70-92BC-63504BAE05CC}" srcOrd="1" destOrd="0" presId="urn:microsoft.com/office/officeart/2005/8/layout/pyramid1"/>
    <dgm:cxn modelId="{3E73BED3-EB80-4DB7-B156-ECA89C8F652E}" type="presOf" srcId="{6588FC13-D021-4453-870E-67904151C46A}" destId="{C6D71BD6-99AB-4876-B2ED-6AA1182F744E}" srcOrd="0" destOrd="0" presId="urn:microsoft.com/office/officeart/2005/8/layout/pyramid1"/>
    <dgm:cxn modelId="{80A34D79-1810-40B7-8B6E-762D89923ADE}" type="presParOf" srcId="{9C7C0A3D-8BC3-49B4-9A73-BF764A872B8E}" destId="{32A72D05-4067-40B7-A7FC-4823FA296230}" srcOrd="0" destOrd="0" presId="urn:microsoft.com/office/officeart/2005/8/layout/pyramid1"/>
    <dgm:cxn modelId="{8DB25187-E916-40E2-B422-E9009B08C2C1}" type="presParOf" srcId="{32A72D05-4067-40B7-A7FC-4823FA296230}" destId="{14E0AACF-16E9-4478-B70A-01ABC012C723}" srcOrd="0" destOrd="0" presId="urn:microsoft.com/office/officeart/2005/8/layout/pyramid1"/>
    <dgm:cxn modelId="{DE41FF5E-1BCE-42A6-B19F-9DDCACD26A1A}" type="presParOf" srcId="{32A72D05-4067-40B7-A7FC-4823FA296230}" destId="{67CFB785-F437-4E70-92BC-63504BAE05CC}" srcOrd="1" destOrd="0" presId="urn:microsoft.com/office/officeart/2005/8/layout/pyramid1"/>
    <dgm:cxn modelId="{FD3DDB38-C5BB-4488-87FE-57A1D4569E58}" type="presParOf" srcId="{9C7C0A3D-8BC3-49B4-9A73-BF764A872B8E}" destId="{B062352C-153A-4F5D-A142-9F435B6FEE64}" srcOrd="1" destOrd="0" presId="urn:microsoft.com/office/officeart/2005/8/layout/pyramid1"/>
    <dgm:cxn modelId="{6097041F-9CD7-4D25-A053-01D02286B269}" type="presParOf" srcId="{B062352C-153A-4F5D-A142-9F435B6FEE64}" destId="{C6D71BD6-99AB-4876-B2ED-6AA1182F744E}" srcOrd="0" destOrd="0" presId="urn:microsoft.com/office/officeart/2005/8/layout/pyramid1"/>
    <dgm:cxn modelId="{45EB857B-6E85-4E75-B41D-E701D8A22BC9}" type="presParOf" srcId="{B062352C-153A-4F5D-A142-9F435B6FEE64}" destId="{E7F7EDC9-A7B9-43E2-B5FE-D2D2399878CE}" srcOrd="1" destOrd="0" presId="urn:microsoft.com/office/officeart/2005/8/layout/pyramid1"/>
    <dgm:cxn modelId="{BE8D784A-0461-4F10-B92C-A1CA963176A1}" type="presParOf" srcId="{9C7C0A3D-8BC3-49B4-9A73-BF764A872B8E}" destId="{2A87ADB4-3C66-44A4-83E0-5288F61F254E}" srcOrd="2" destOrd="0" presId="urn:microsoft.com/office/officeart/2005/8/layout/pyramid1"/>
    <dgm:cxn modelId="{D184FAA1-B8EC-452C-995C-5F1E5EFB38EF}" type="presParOf" srcId="{2A87ADB4-3C66-44A4-83E0-5288F61F254E}" destId="{8716E357-2A71-434A-B45B-EEA4C88FC2BE}" srcOrd="0" destOrd="0" presId="urn:microsoft.com/office/officeart/2005/8/layout/pyramid1"/>
    <dgm:cxn modelId="{207E999F-503F-4535-8ECF-285EE60A4F4F}" type="presParOf" srcId="{2A87ADB4-3C66-44A4-83E0-5288F61F254E}" destId="{12DAF196-3E0D-464E-A672-0AE6E2CC3D60}"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DB4B52-E92F-4F60-A742-242426DFB8E7}" type="doc">
      <dgm:prSet loTypeId="urn:microsoft.com/office/officeart/2005/8/layout/pyramid1" loCatId="pyramid" qsTypeId="urn:microsoft.com/office/officeart/2005/8/quickstyle/simple1" qsCatId="simple" csTypeId="urn:microsoft.com/office/officeart/2005/8/colors/colorful3" csCatId="colorful" phldr="1"/>
      <dgm:spPr/>
    </dgm:pt>
    <dgm:pt modelId="{9B7948F3-6A2A-4D11-898B-3A128C1D1874}">
      <dgm:prSet phldrT="[Texto]" custT="1"/>
      <dgm:spPr>
        <a:solidFill>
          <a:schemeClr val="accent2">
            <a:lumMod val="60000"/>
            <a:lumOff val="40000"/>
          </a:schemeClr>
        </a:solidFill>
      </dgm:spPr>
      <dgm:t>
        <a:bodyPr/>
        <a:lstStyle/>
        <a:p>
          <a:r>
            <a:rPr lang="es-AR" sz="1800" dirty="0"/>
            <a:t>24583</a:t>
          </a:r>
          <a:br>
            <a:rPr lang="es-AR" sz="1800" dirty="0"/>
          </a:br>
          <a:r>
            <a:rPr lang="es-AR" sz="1800" dirty="0"/>
            <a:t> muertes</a:t>
          </a:r>
        </a:p>
      </dgm:t>
    </dgm:pt>
    <dgm:pt modelId="{FF16F55C-FE41-4DDA-936B-0FAB64624637}" type="parTrans" cxnId="{FD2B8508-91A1-4D37-AFB1-7D8A6EDA0B91}">
      <dgm:prSet/>
      <dgm:spPr/>
      <dgm:t>
        <a:bodyPr/>
        <a:lstStyle/>
        <a:p>
          <a:endParaRPr lang="es-AR"/>
        </a:p>
      </dgm:t>
    </dgm:pt>
    <dgm:pt modelId="{8E587BF0-E913-4C64-914F-70C351C437CC}" type="sibTrans" cxnId="{FD2B8508-91A1-4D37-AFB1-7D8A6EDA0B91}">
      <dgm:prSet/>
      <dgm:spPr/>
      <dgm:t>
        <a:bodyPr/>
        <a:lstStyle/>
        <a:p>
          <a:endParaRPr lang="es-AR"/>
        </a:p>
      </dgm:t>
    </dgm:pt>
    <dgm:pt modelId="{6588FC13-D021-4453-870E-67904151C46A}">
      <dgm:prSet phldrT="[Texto]" custT="1"/>
      <dgm:spPr/>
      <dgm:t>
        <a:bodyPr/>
        <a:lstStyle/>
        <a:p>
          <a:r>
            <a:rPr lang="es-AR" sz="2800" dirty="0">
              <a:solidFill>
                <a:schemeClr val="bg1"/>
              </a:solidFill>
            </a:rPr>
            <a:t>69428 egresos</a:t>
          </a:r>
        </a:p>
      </dgm:t>
    </dgm:pt>
    <dgm:pt modelId="{62CF78ED-CF2D-479C-A141-55DEF948F523}" type="parTrans" cxnId="{8A992F21-253A-4DF6-8338-FB6C58B4DFDC}">
      <dgm:prSet/>
      <dgm:spPr/>
      <dgm:t>
        <a:bodyPr/>
        <a:lstStyle/>
        <a:p>
          <a:endParaRPr lang="es-AR"/>
        </a:p>
      </dgm:t>
    </dgm:pt>
    <dgm:pt modelId="{44329A9A-5270-485E-9EDA-F60C7C48A498}" type="sibTrans" cxnId="{8A992F21-253A-4DF6-8338-FB6C58B4DFDC}">
      <dgm:prSet/>
      <dgm:spPr/>
      <dgm:t>
        <a:bodyPr/>
        <a:lstStyle/>
        <a:p>
          <a:endParaRPr lang="es-AR"/>
        </a:p>
      </dgm:t>
    </dgm:pt>
    <dgm:pt modelId="{9C7C0A3D-8BC3-49B4-9A73-BF764A872B8E}" type="pres">
      <dgm:prSet presAssocID="{1BDB4B52-E92F-4F60-A742-242426DFB8E7}" presName="Name0" presStyleCnt="0">
        <dgm:presLayoutVars>
          <dgm:dir/>
          <dgm:animLvl val="lvl"/>
          <dgm:resizeHandles val="exact"/>
        </dgm:presLayoutVars>
      </dgm:prSet>
      <dgm:spPr/>
    </dgm:pt>
    <dgm:pt modelId="{32A72D05-4067-40B7-A7FC-4823FA296230}" type="pres">
      <dgm:prSet presAssocID="{9B7948F3-6A2A-4D11-898B-3A128C1D1874}" presName="Name8" presStyleCnt="0"/>
      <dgm:spPr/>
    </dgm:pt>
    <dgm:pt modelId="{14E0AACF-16E9-4478-B70A-01ABC012C723}" type="pres">
      <dgm:prSet presAssocID="{9B7948F3-6A2A-4D11-898B-3A128C1D1874}" presName="level" presStyleLbl="node1" presStyleIdx="0" presStyleCnt="2" custScaleX="98617">
        <dgm:presLayoutVars>
          <dgm:chMax val="1"/>
          <dgm:bulletEnabled val="1"/>
        </dgm:presLayoutVars>
      </dgm:prSet>
      <dgm:spPr/>
    </dgm:pt>
    <dgm:pt modelId="{67CFB785-F437-4E70-92BC-63504BAE05CC}" type="pres">
      <dgm:prSet presAssocID="{9B7948F3-6A2A-4D11-898B-3A128C1D1874}" presName="levelTx" presStyleLbl="revTx" presStyleIdx="0" presStyleCnt="0">
        <dgm:presLayoutVars>
          <dgm:chMax val="1"/>
          <dgm:bulletEnabled val="1"/>
        </dgm:presLayoutVars>
      </dgm:prSet>
      <dgm:spPr/>
    </dgm:pt>
    <dgm:pt modelId="{B062352C-153A-4F5D-A142-9F435B6FEE64}" type="pres">
      <dgm:prSet presAssocID="{6588FC13-D021-4453-870E-67904151C46A}" presName="Name8" presStyleCnt="0"/>
      <dgm:spPr/>
    </dgm:pt>
    <dgm:pt modelId="{C6D71BD6-99AB-4876-B2ED-6AA1182F744E}" type="pres">
      <dgm:prSet presAssocID="{6588FC13-D021-4453-870E-67904151C46A}" presName="level" presStyleLbl="node1" presStyleIdx="1" presStyleCnt="2">
        <dgm:presLayoutVars>
          <dgm:chMax val="1"/>
          <dgm:bulletEnabled val="1"/>
        </dgm:presLayoutVars>
      </dgm:prSet>
      <dgm:spPr/>
    </dgm:pt>
    <dgm:pt modelId="{E7F7EDC9-A7B9-43E2-B5FE-D2D2399878CE}" type="pres">
      <dgm:prSet presAssocID="{6588FC13-D021-4453-870E-67904151C46A}" presName="levelTx" presStyleLbl="revTx" presStyleIdx="0" presStyleCnt="0">
        <dgm:presLayoutVars>
          <dgm:chMax val="1"/>
          <dgm:bulletEnabled val="1"/>
        </dgm:presLayoutVars>
      </dgm:prSet>
      <dgm:spPr/>
    </dgm:pt>
  </dgm:ptLst>
  <dgm:cxnLst>
    <dgm:cxn modelId="{9479BC00-4F4D-4994-BACF-DCE29588D655}" type="presOf" srcId="{9B7948F3-6A2A-4D11-898B-3A128C1D1874}" destId="{14E0AACF-16E9-4478-B70A-01ABC012C723}" srcOrd="0" destOrd="0" presId="urn:microsoft.com/office/officeart/2005/8/layout/pyramid1"/>
    <dgm:cxn modelId="{FD2B8508-91A1-4D37-AFB1-7D8A6EDA0B91}" srcId="{1BDB4B52-E92F-4F60-A742-242426DFB8E7}" destId="{9B7948F3-6A2A-4D11-898B-3A128C1D1874}" srcOrd="0" destOrd="0" parTransId="{FF16F55C-FE41-4DDA-936B-0FAB64624637}" sibTransId="{8E587BF0-E913-4C64-914F-70C351C437CC}"/>
    <dgm:cxn modelId="{8A992F21-253A-4DF6-8338-FB6C58B4DFDC}" srcId="{1BDB4B52-E92F-4F60-A742-242426DFB8E7}" destId="{6588FC13-D021-4453-870E-67904151C46A}" srcOrd="1" destOrd="0" parTransId="{62CF78ED-CF2D-479C-A141-55DEF948F523}" sibTransId="{44329A9A-5270-485E-9EDA-F60C7C48A498}"/>
    <dgm:cxn modelId="{C72A1731-04DA-4080-BF26-47CADFACD73F}" type="presOf" srcId="{6588FC13-D021-4453-870E-67904151C46A}" destId="{C6D71BD6-99AB-4876-B2ED-6AA1182F744E}" srcOrd="0" destOrd="0" presId="urn:microsoft.com/office/officeart/2005/8/layout/pyramid1"/>
    <dgm:cxn modelId="{F1352C62-0F26-4EC9-A171-858E406391CD}" type="presOf" srcId="{1BDB4B52-E92F-4F60-A742-242426DFB8E7}" destId="{9C7C0A3D-8BC3-49B4-9A73-BF764A872B8E}" srcOrd="0" destOrd="0" presId="urn:microsoft.com/office/officeart/2005/8/layout/pyramid1"/>
    <dgm:cxn modelId="{3F5D1667-D096-418C-BF63-6E26B8E7D794}" type="presOf" srcId="{9B7948F3-6A2A-4D11-898B-3A128C1D1874}" destId="{67CFB785-F437-4E70-92BC-63504BAE05CC}" srcOrd="1" destOrd="0" presId="urn:microsoft.com/office/officeart/2005/8/layout/pyramid1"/>
    <dgm:cxn modelId="{4CC4E994-1D15-420A-86E6-5E99DD6EA312}" type="presOf" srcId="{6588FC13-D021-4453-870E-67904151C46A}" destId="{E7F7EDC9-A7B9-43E2-B5FE-D2D2399878CE}" srcOrd="1" destOrd="0" presId="urn:microsoft.com/office/officeart/2005/8/layout/pyramid1"/>
    <dgm:cxn modelId="{2B100B07-868C-493F-BA9D-28D2802DBF47}" type="presParOf" srcId="{9C7C0A3D-8BC3-49B4-9A73-BF764A872B8E}" destId="{32A72D05-4067-40B7-A7FC-4823FA296230}" srcOrd="0" destOrd="0" presId="urn:microsoft.com/office/officeart/2005/8/layout/pyramid1"/>
    <dgm:cxn modelId="{219E0CE5-0FA4-4F65-AFA0-A347C6EBCB64}" type="presParOf" srcId="{32A72D05-4067-40B7-A7FC-4823FA296230}" destId="{14E0AACF-16E9-4478-B70A-01ABC012C723}" srcOrd="0" destOrd="0" presId="urn:microsoft.com/office/officeart/2005/8/layout/pyramid1"/>
    <dgm:cxn modelId="{835E253F-75C7-4619-93EA-9CAF0A50B404}" type="presParOf" srcId="{32A72D05-4067-40B7-A7FC-4823FA296230}" destId="{67CFB785-F437-4E70-92BC-63504BAE05CC}" srcOrd="1" destOrd="0" presId="urn:microsoft.com/office/officeart/2005/8/layout/pyramid1"/>
    <dgm:cxn modelId="{F817C730-96EB-4DF6-BFB5-ED817EF9BAF1}" type="presParOf" srcId="{9C7C0A3D-8BC3-49B4-9A73-BF764A872B8E}" destId="{B062352C-153A-4F5D-A142-9F435B6FEE64}" srcOrd="1" destOrd="0" presId="urn:microsoft.com/office/officeart/2005/8/layout/pyramid1"/>
    <dgm:cxn modelId="{C2271693-2959-4D11-A6D5-9CCA4CDF0A2A}" type="presParOf" srcId="{B062352C-153A-4F5D-A142-9F435B6FEE64}" destId="{C6D71BD6-99AB-4876-B2ED-6AA1182F744E}" srcOrd="0" destOrd="0" presId="urn:microsoft.com/office/officeart/2005/8/layout/pyramid1"/>
    <dgm:cxn modelId="{C2C6BA17-68EC-4274-ACD0-18BBD97A24E6}" type="presParOf" srcId="{B062352C-153A-4F5D-A142-9F435B6FEE64}" destId="{E7F7EDC9-A7B9-43E2-B5FE-D2D2399878CE}"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B4B52-E92F-4F60-A742-242426DFB8E7}" type="doc">
      <dgm:prSet loTypeId="urn:microsoft.com/office/officeart/2005/8/layout/pyramid1" loCatId="pyramid" qsTypeId="urn:microsoft.com/office/officeart/2005/8/quickstyle/simple1" qsCatId="simple" csTypeId="urn:microsoft.com/office/officeart/2005/8/colors/colorful3" csCatId="colorful" phldr="1"/>
      <dgm:spPr/>
    </dgm:pt>
    <dgm:pt modelId="{9B7948F3-6A2A-4D11-898B-3A128C1D1874}">
      <dgm:prSet phldrT="[Texto]" custT="1"/>
      <dgm:spPr/>
      <dgm:t>
        <a:bodyPr/>
        <a:lstStyle/>
        <a:p>
          <a:r>
            <a:rPr lang="es-AR" sz="1800" dirty="0"/>
            <a:t>650 muertes</a:t>
          </a:r>
        </a:p>
      </dgm:t>
    </dgm:pt>
    <dgm:pt modelId="{FF16F55C-FE41-4DDA-936B-0FAB64624637}" type="parTrans" cxnId="{FD2B8508-91A1-4D37-AFB1-7D8A6EDA0B91}">
      <dgm:prSet/>
      <dgm:spPr/>
      <dgm:t>
        <a:bodyPr/>
        <a:lstStyle/>
        <a:p>
          <a:endParaRPr lang="es-AR"/>
        </a:p>
      </dgm:t>
    </dgm:pt>
    <dgm:pt modelId="{8E587BF0-E913-4C64-914F-70C351C437CC}" type="sibTrans" cxnId="{FD2B8508-91A1-4D37-AFB1-7D8A6EDA0B91}">
      <dgm:prSet/>
      <dgm:spPr/>
      <dgm:t>
        <a:bodyPr/>
        <a:lstStyle/>
        <a:p>
          <a:endParaRPr lang="es-AR"/>
        </a:p>
      </dgm:t>
    </dgm:pt>
    <dgm:pt modelId="{6588FC13-D021-4453-870E-67904151C46A}">
      <dgm:prSet phldrT="[Texto]" custT="1"/>
      <dgm:spPr/>
      <dgm:t>
        <a:bodyPr/>
        <a:lstStyle/>
        <a:p>
          <a:r>
            <a:rPr lang="es-AR" sz="2800" dirty="0">
              <a:solidFill>
                <a:schemeClr val="bg1"/>
              </a:solidFill>
            </a:rPr>
            <a:t>3000 egresos</a:t>
          </a:r>
        </a:p>
      </dgm:t>
    </dgm:pt>
    <dgm:pt modelId="{62CF78ED-CF2D-479C-A141-55DEF948F523}" type="parTrans" cxnId="{8A992F21-253A-4DF6-8338-FB6C58B4DFDC}">
      <dgm:prSet/>
      <dgm:spPr/>
      <dgm:t>
        <a:bodyPr/>
        <a:lstStyle/>
        <a:p>
          <a:endParaRPr lang="es-AR"/>
        </a:p>
      </dgm:t>
    </dgm:pt>
    <dgm:pt modelId="{44329A9A-5270-485E-9EDA-F60C7C48A498}" type="sibTrans" cxnId="{8A992F21-253A-4DF6-8338-FB6C58B4DFDC}">
      <dgm:prSet/>
      <dgm:spPr/>
      <dgm:t>
        <a:bodyPr/>
        <a:lstStyle/>
        <a:p>
          <a:endParaRPr lang="es-AR"/>
        </a:p>
      </dgm:t>
    </dgm:pt>
    <dgm:pt modelId="{EF620D61-7FAD-43B5-8083-E6BCE487F0B9}">
      <dgm:prSet phldrT="[Texto]"/>
      <dgm:spPr/>
      <dgm:t>
        <a:bodyPr/>
        <a:lstStyle/>
        <a:p>
          <a:r>
            <a:rPr lang="es-AR" dirty="0">
              <a:solidFill>
                <a:schemeClr val="bg1"/>
              </a:solidFill>
            </a:rPr>
            <a:t>10.000 nuevos casos</a:t>
          </a:r>
        </a:p>
      </dgm:t>
    </dgm:pt>
    <dgm:pt modelId="{CA40921B-C458-4AFD-A9D4-4A7E045535E8}" type="parTrans" cxnId="{6DDC594C-2B18-4078-8043-0B00EAB66A31}">
      <dgm:prSet/>
      <dgm:spPr/>
      <dgm:t>
        <a:bodyPr/>
        <a:lstStyle/>
        <a:p>
          <a:endParaRPr lang="es-AR"/>
        </a:p>
      </dgm:t>
    </dgm:pt>
    <dgm:pt modelId="{46A6B2A8-27ED-4C47-9A6C-05D5A60B64C5}" type="sibTrans" cxnId="{6DDC594C-2B18-4078-8043-0B00EAB66A31}">
      <dgm:prSet/>
      <dgm:spPr/>
      <dgm:t>
        <a:bodyPr/>
        <a:lstStyle/>
        <a:p>
          <a:endParaRPr lang="es-AR"/>
        </a:p>
      </dgm:t>
    </dgm:pt>
    <dgm:pt modelId="{9C7C0A3D-8BC3-49B4-9A73-BF764A872B8E}" type="pres">
      <dgm:prSet presAssocID="{1BDB4B52-E92F-4F60-A742-242426DFB8E7}" presName="Name0" presStyleCnt="0">
        <dgm:presLayoutVars>
          <dgm:dir/>
          <dgm:animLvl val="lvl"/>
          <dgm:resizeHandles val="exact"/>
        </dgm:presLayoutVars>
      </dgm:prSet>
      <dgm:spPr/>
    </dgm:pt>
    <dgm:pt modelId="{32A72D05-4067-40B7-A7FC-4823FA296230}" type="pres">
      <dgm:prSet presAssocID="{9B7948F3-6A2A-4D11-898B-3A128C1D1874}" presName="Name8" presStyleCnt="0"/>
      <dgm:spPr/>
    </dgm:pt>
    <dgm:pt modelId="{14E0AACF-16E9-4478-B70A-01ABC012C723}" type="pres">
      <dgm:prSet presAssocID="{9B7948F3-6A2A-4D11-898B-3A128C1D1874}" presName="level" presStyleLbl="node1" presStyleIdx="0" presStyleCnt="3">
        <dgm:presLayoutVars>
          <dgm:chMax val="1"/>
          <dgm:bulletEnabled val="1"/>
        </dgm:presLayoutVars>
      </dgm:prSet>
      <dgm:spPr/>
    </dgm:pt>
    <dgm:pt modelId="{67CFB785-F437-4E70-92BC-63504BAE05CC}" type="pres">
      <dgm:prSet presAssocID="{9B7948F3-6A2A-4D11-898B-3A128C1D1874}" presName="levelTx" presStyleLbl="revTx" presStyleIdx="0" presStyleCnt="0">
        <dgm:presLayoutVars>
          <dgm:chMax val="1"/>
          <dgm:bulletEnabled val="1"/>
        </dgm:presLayoutVars>
      </dgm:prSet>
      <dgm:spPr/>
    </dgm:pt>
    <dgm:pt modelId="{B062352C-153A-4F5D-A142-9F435B6FEE64}" type="pres">
      <dgm:prSet presAssocID="{6588FC13-D021-4453-870E-67904151C46A}" presName="Name8" presStyleCnt="0"/>
      <dgm:spPr/>
    </dgm:pt>
    <dgm:pt modelId="{C6D71BD6-99AB-4876-B2ED-6AA1182F744E}" type="pres">
      <dgm:prSet presAssocID="{6588FC13-D021-4453-870E-67904151C46A}" presName="level" presStyleLbl="node1" presStyleIdx="1" presStyleCnt="3">
        <dgm:presLayoutVars>
          <dgm:chMax val="1"/>
          <dgm:bulletEnabled val="1"/>
        </dgm:presLayoutVars>
      </dgm:prSet>
      <dgm:spPr/>
    </dgm:pt>
    <dgm:pt modelId="{E7F7EDC9-A7B9-43E2-B5FE-D2D2399878CE}" type="pres">
      <dgm:prSet presAssocID="{6588FC13-D021-4453-870E-67904151C46A}" presName="levelTx" presStyleLbl="revTx" presStyleIdx="0" presStyleCnt="0">
        <dgm:presLayoutVars>
          <dgm:chMax val="1"/>
          <dgm:bulletEnabled val="1"/>
        </dgm:presLayoutVars>
      </dgm:prSet>
      <dgm:spPr/>
    </dgm:pt>
    <dgm:pt modelId="{2A87ADB4-3C66-44A4-83E0-5288F61F254E}" type="pres">
      <dgm:prSet presAssocID="{EF620D61-7FAD-43B5-8083-E6BCE487F0B9}" presName="Name8" presStyleCnt="0"/>
      <dgm:spPr/>
    </dgm:pt>
    <dgm:pt modelId="{8716E357-2A71-434A-B45B-EEA4C88FC2BE}" type="pres">
      <dgm:prSet presAssocID="{EF620D61-7FAD-43B5-8083-E6BCE487F0B9}" presName="level" presStyleLbl="node1" presStyleIdx="2" presStyleCnt="3">
        <dgm:presLayoutVars>
          <dgm:chMax val="1"/>
          <dgm:bulletEnabled val="1"/>
        </dgm:presLayoutVars>
      </dgm:prSet>
      <dgm:spPr/>
    </dgm:pt>
    <dgm:pt modelId="{12DAF196-3E0D-464E-A672-0AE6E2CC3D60}" type="pres">
      <dgm:prSet presAssocID="{EF620D61-7FAD-43B5-8083-E6BCE487F0B9}" presName="levelTx" presStyleLbl="revTx" presStyleIdx="0" presStyleCnt="0">
        <dgm:presLayoutVars>
          <dgm:chMax val="1"/>
          <dgm:bulletEnabled val="1"/>
        </dgm:presLayoutVars>
      </dgm:prSet>
      <dgm:spPr/>
    </dgm:pt>
  </dgm:ptLst>
  <dgm:cxnLst>
    <dgm:cxn modelId="{FD2B8508-91A1-4D37-AFB1-7D8A6EDA0B91}" srcId="{1BDB4B52-E92F-4F60-A742-242426DFB8E7}" destId="{9B7948F3-6A2A-4D11-898B-3A128C1D1874}" srcOrd="0" destOrd="0" parTransId="{FF16F55C-FE41-4DDA-936B-0FAB64624637}" sibTransId="{8E587BF0-E913-4C64-914F-70C351C437CC}"/>
    <dgm:cxn modelId="{06227E18-310A-459F-802D-6CEEA699DFBC}" type="presOf" srcId="{6588FC13-D021-4453-870E-67904151C46A}" destId="{E7F7EDC9-A7B9-43E2-B5FE-D2D2399878CE}" srcOrd="1" destOrd="0" presId="urn:microsoft.com/office/officeart/2005/8/layout/pyramid1"/>
    <dgm:cxn modelId="{8A992F21-253A-4DF6-8338-FB6C58B4DFDC}" srcId="{1BDB4B52-E92F-4F60-A742-242426DFB8E7}" destId="{6588FC13-D021-4453-870E-67904151C46A}" srcOrd="1" destOrd="0" parTransId="{62CF78ED-CF2D-479C-A141-55DEF948F523}" sibTransId="{44329A9A-5270-485E-9EDA-F60C7C48A498}"/>
    <dgm:cxn modelId="{F1D1FC3E-B352-4AC3-A23A-4A93611AC23A}" type="presOf" srcId="{1BDB4B52-E92F-4F60-A742-242426DFB8E7}" destId="{9C7C0A3D-8BC3-49B4-9A73-BF764A872B8E}" srcOrd="0" destOrd="0" presId="urn:microsoft.com/office/officeart/2005/8/layout/pyramid1"/>
    <dgm:cxn modelId="{39592D6B-AEE0-4E19-BF27-8DD86E10DEB9}" type="presOf" srcId="{EF620D61-7FAD-43B5-8083-E6BCE487F0B9}" destId="{8716E357-2A71-434A-B45B-EEA4C88FC2BE}" srcOrd="0" destOrd="0" presId="urn:microsoft.com/office/officeart/2005/8/layout/pyramid1"/>
    <dgm:cxn modelId="{6DDC594C-2B18-4078-8043-0B00EAB66A31}" srcId="{1BDB4B52-E92F-4F60-A742-242426DFB8E7}" destId="{EF620D61-7FAD-43B5-8083-E6BCE487F0B9}" srcOrd="2" destOrd="0" parTransId="{CA40921B-C458-4AFD-A9D4-4A7E045535E8}" sibTransId="{46A6B2A8-27ED-4C47-9A6C-05D5A60B64C5}"/>
    <dgm:cxn modelId="{6BF77D8A-E54E-4197-AA5C-BFAFD8EFDC7E}" type="presOf" srcId="{EF620D61-7FAD-43B5-8083-E6BCE487F0B9}" destId="{12DAF196-3E0D-464E-A672-0AE6E2CC3D60}" srcOrd="1" destOrd="0" presId="urn:microsoft.com/office/officeart/2005/8/layout/pyramid1"/>
    <dgm:cxn modelId="{5551DCB7-B8D4-439A-8974-25DA21584FF0}" type="presOf" srcId="{9B7948F3-6A2A-4D11-898B-3A128C1D1874}" destId="{14E0AACF-16E9-4478-B70A-01ABC012C723}" srcOrd="0" destOrd="0" presId="urn:microsoft.com/office/officeart/2005/8/layout/pyramid1"/>
    <dgm:cxn modelId="{9920C9C6-6C03-4FFB-A14B-1F9707DEA5F0}" type="presOf" srcId="{9B7948F3-6A2A-4D11-898B-3A128C1D1874}" destId="{67CFB785-F437-4E70-92BC-63504BAE05CC}" srcOrd="1" destOrd="0" presId="urn:microsoft.com/office/officeart/2005/8/layout/pyramid1"/>
    <dgm:cxn modelId="{3E73BED3-EB80-4DB7-B156-ECA89C8F652E}" type="presOf" srcId="{6588FC13-D021-4453-870E-67904151C46A}" destId="{C6D71BD6-99AB-4876-B2ED-6AA1182F744E}" srcOrd="0" destOrd="0" presId="urn:microsoft.com/office/officeart/2005/8/layout/pyramid1"/>
    <dgm:cxn modelId="{80A34D79-1810-40B7-8B6E-762D89923ADE}" type="presParOf" srcId="{9C7C0A3D-8BC3-49B4-9A73-BF764A872B8E}" destId="{32A72D05-4067-40B7-A7FC-4823FA296230}" srcOrd="0" destOrd="0" presId="urn:microsoft.com/office/officeart/2005/8/layout/pyramid1"/>
    <dgm:cxn modelId="{8DB25187-E916-40E2-B422-E9009B08C2C1}" type="presParOf" srcId="{32A72D05-4067-40B7-A7FC-4823FA296230}" destId="{14E0AACF-16E9-4478-B70A-01ABC012C723}" srcOrd="0" destOrd="0" presId="urn:microsoft.com/office/officeart/2005/8/layout/pyramid1"/>
    <dgm:cxn modelId="{DE41FF5E-1BCE-42A6-B19F-9DDCACD26A1A}" type="presParOf" srcId="{32A72D05-4067-40B7-A7FC-4823FA296230}" destId="{67CFB785-F437-4E70-92BC-63504BAE05CC}" srcOrd="1" destOrd="0" presId="urn:microsoft.com/office/officeart/2005/8/layout/pyramid1"/>
    <dgm:cxn modelId="{FD3DDB38-C5BB-4488-87FE-57A1D4569E58}" type="presParOf" srcId="{9C7C0A3D-8BC3-49B4-9A73-BF764A872B8E}" destId="{B062352C-153A-4F5D-A142-9F435B6FEE64}" srcOrd="1" destOrd="0" presId="urn:microsoft.com/office/officeart/2005/8/layout/pyramid1"/>
    <dgm:cxn modelId="{6097041F-9CD7-4D25-A053-01D02286B269}" type="presParOf" srcId="{B062352C-153A-4F5D-A142-9F435B6FEE64}" destId="{C6D71BD6-99AB-4876-B2ED-6AA1182F744E}" srcOrd="0" destOrd="0" presId="urn:microsoft.com/office/officeart/2005/8/layout/pyramid1"/>
    <dgm:cxn modelId="{45EB857B-6E85-4E75-B41D-E701D8A22BC9}" type="presParOf" srcId="{B062352C-153A-4F5D-A142-9F435B6FEE64}" destId="{E7F7EDC9-A7B9-43E2-B5FE-D2D2399878CE}" srcOrd="1" destOrd="0" presId="urn:microsoft.com/office/officeart/2005/8/layout/pyramid1"/>
    <dgm:cxn modelId="{BE8D784A-0461-4F10-B92C-A1CA963176A1}" type="presParOf" srcId="{9C7C0A3D-8BC3-49B4-9A73-BF764A872B8E}" destId="{2A87ADB4-3C66-44A4-83E0-5288F61F254E}" srcOrd="2" destOrd="0" presId="urn:microsoft.com/office/officeart/2005/8/layout/pyramid1"/>
    <dgm:cxn modelId="{D184FAA1-B8EC-452C-995C-5F1E5EFB38EF}" type="presParOf" srcId="{2A87ADB4-3C66-44A4-83E0-5288F61F254E}" destId="{8716E357-2A71-434A-B45B-EEA4C88FC2BE}" srcOrd="0" destOrd="0" presId="urn:microsoft.com/office/officeart/2005/8/layout/pyramid1"/>
    <dgm:cxn modelId="{207E999F-503F-4535-8ECF-285EE60A4F4F}" type="presParOf" srcId="{2A87ADB4-3C66-44A4-83E0-5288F61F254E}" destId="{12DAF196-3E0D-464E-A672-0AE6E2CC3D60}" srcOrd="1" destOrd="0" presId="urn:microsoft.com/office/officeart/2005/8/layout/pyramid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0AACF-16E9-4478-B70A-01ABC012C723}">
      <dsp:nvSpPr>
        <dsp:cNvPr id="0" name=""/>
        <dsp:cNvSpPr/>
      </dsp:nvSpPr>
      <dsp:spPr>
        <a:xfrm>
          <a:off x="1134369" y="0"/>
          <a:ext cx="1134369" cy="902973"/>
        </a:xfrm>
        <a:prstGeom prst="trapezoid">
          <a:avLst>
            <a:gd name="adj" fmla="val 6281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14 muertes</a:t>
          </a:r>
        </a:p>
      </dsp:txBody>
      <dsp:txXfrm>
        <a:off x="1134369" y="0"/>
        <a:ext cx="1134369" cy="902973"/>
      </dsp:txXfrm>
    </dsp:sp>
    <dsp:sp modelId="{C6D71BD6-99AB-4876-B2ED-6AA1182F744E}">
      <dsp:nvSpPr>
        <dsp:cNvPr id="0" name=""/>
        <dsp:cNvSpPr/>
      </dsp:nvSpPr>
      <dsp:spPr>
        <a:xfrm>
          <a:off x="567184" y="902973"/>
          <a:ext cx="2268738" cy="902973"/>
        </a:xfrm>
        <a:prstGeom prst="trapezoid">
          <a:avLst>
            <a:gd name="adj" fmla="val 62813"/>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bg1"/>
              </a:solidFill>
            </a:rPr>
            <a:t>7039 egresos</a:t>
          </a:r>
        </a:p>
      </dsp:txBody>
      <dsp:txXfrm>
        <a:off x="964213" y="902973"/>
        <a:ext cx="1474679" cy="902973"/>
      </dsp:txXfrm>
    </dsp:sp>
    <dsp:sp modelId="{8716E357-2A71-434A-B45B-EEA4C88FC2BE}">
      <dsp:nvSpPr>
        <dsp:cNvPr id="0" name=""/>
        <dsp:cNvSpPr/>
      </dsp:nvSpPr>
      <dsp:spPr>
        <a:xfrm>
          <a:off x="0" y="1805947"/>
          <a:ext cx="3403107" cy="902973"/>
        </a:xfrm>
        <a:prstGeom prst="trapezoid">
          <a:avLst>
            <a:gd name="adj" fmla="val 62813"/>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s-AR" sz="2900" kern="1200" dirty="0">
              <a:solidFill>
                <a:schemeClr val="bg1"/>
              </a:solidFill>
            </a:rPr>
            <a:t>2.900.122 casos</a:t>
          </a:r>
        </a:p>
      </dsp:txBody>
      <dsp:txXfrm>
        <a:off x="595543" y="1805947"/>
        <a:ext cx="2212019" cy="902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0AACF-16E9-4478-B70A-01ABC012C723}">
      <dsp:nvSpPr>
        <dsp:cNvPr id="0" name=""/>
        <dsp:cNvSpPr/>
      </dsp:nvSpPr>
      <dsp:spPr>
        <a:xfrm>
          <a:off x="1186648" y="0"/>
          <a:ext cx="1186648" cy="902974"/>
        </a:xfrm>
        <a:prstGeom prst="trapezoid">
          <a:avLst>
            <a:gd name="adj" fmla="val 65708"/>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391 muertes</a:t>
          </a:r>
        </a:p>
      </dsp:txBody>
      <dsp:txXfrm>
        <a:off x="1186648" y="0"/>
        <a:ext cx="1186648" cy="902974"/>
      </dsp:txXfrm>
    </dsp:sp>
    <dsp:sp modelId="{C6D71BD6-99AB-4876-B2ED-6AA1182F744E}">
      <dsp:nvSpPr>
        <dsp:cNvPr id="0" name=""/>
        <dsp:cNvSpPr/>
      </dsp:nvSpPr>
      <dsp:spPr>
        <a:xfrm>
          <a:off x="593324" y="902974"/>
          <a:ext cx="2373297" cy="902974"/>
        </a:xfrm>
        <a:prstGeom prst="trapezoid">
          <a:avLst>
            <a:gd name="adj" fmla="val 65708"/>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bg1"/>
              </a:solidFill>
            </a:rPr>
            <a:t>6392 egresos</a:t>
          </a:r>
        </a:p>
      </dsp:txBody>
      <dsp:txXfrm>
        <a:off x="1008651" y="902974"/>
        <a:ext cx="1542643" cy="902974"/>
      </dsp:txXfrm>
    </dsp:sp>
    <dsp:sp modelId="{8716E357-2A71-434A-B45B-EEA4C88FC2BE}">
      <dsp:nvSpPr>
        <dsp:cNvPr id="0" name=""/>
        <dsp:cNvSpPr/>
      </dsp:nvSpPr>
      <dsp:spPr>
        <a:xfrm>
          <a:off x="0" y="1805948"/>
          <a:ext cx="3559946" cy="902974"/>
        </a:xfrm>
        <a:prstGeom prst="trapezoid">
          <a:avLst>
            <a:gd name="adj" fmla="val 65708"/>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s-AR" sz="3000" kern="1200" dirty="0">
              <a:solidFill>
                <a:schemeClr val="bg1"/>
              </a:solidFill>
            </a:rPr>
            <a:t>870.000 casos</a:t>
          </a:r>
        </a:p>
      </dsp:txBody>
      <dsp:txXfrm>
        <a:off x="622990" y="1805948"/>
        <a:ext cx="2313964" cy="9029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0AACF-16E9-4478-B70A-01ABC012C723}">
      <dsp:nvSpPr>
        <dsp:cNvPr id="0" name=""/>
        <dsp:cNvSpPr/>
      </dsp:nvSpPr>
      <dsp:spPr>
        <a:xfrm>
          <a:off x="1134369" y="0"/>
          <a:ext cx="1134369" cy="902973"/>
        </a:xfrm>
        <a:prstGeom prst="trapezoid">
          <a:avLst>
            <a:gd name="adj" fmla="val 6281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6470 muertes</a:t>
          </a:r>
        </a:p>
      </dsp:txBody>
      <dsp:txXfrm>
        <a:off x="1134369" y="0"/>
        <a:ext cx="1134369" cy="902973"/>
      </dsp:txXfrm>
    </dsp:sp>
    <dsp:sp modelId="{C6D71BD6-99AB-4876-B2ED-6AA1182F744E}">
      <dsp:nvSpPr>
        <dsp:cNvPr id="0" name=""/>
        <dsp:cNvSpPr/>
      </dsp:nvSpPr>
      <dsp:spPr>
        <a:xfrm>
          <a:off x="567184" y="902973"/>
          <a:ext cx="2268738" cy="902973"/>
        </a:xfrm>
        <a:prstGeom prst="trapezoid">
          <a:avLst>
            <a:gd name="adj" fmla="val 62813"/>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bg1"/>
              </a:solidFill>
            </a:rPr>
            <a:t>26339 egresos</a:t>
          </a:r>
        </a:p>
      </dsp:txBody>
      <dsp:txXfrm>
        <a:off x="964213" y="902973"/>
        <a:ext cx="1474679" cy="902973"/>
      </dsp:txXfrm>
    </dsp:sp>
    <dsp:sp modelId="{8716E357-2A71-434A-B45B-EEA4C88FC2BE}">
      <dsp:nvSpPr>
        <dsp:cNvPr id="0" name=""/>
        <dsp:cNvSpPr/>
      </dsp:nvSpPr>
      <dsp:spPr>
        <a:xfrm>
          <a:off x="0" y="1805947"/>
          <a:ext cx="3403107" cy="902973"/>
        </a:xfrm>
        <a:prstGeom prst="trapezoid">
          <a:avLst>
            <a:gd name="adj" fmla="val 62813"/>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s-AR" sz="2900" kern="1200" dirty="0">
              <a:solidFill>
                <a:schemeClr val="bg1"/>
              </a:solidFill>
            </a:rPr>
            <a:t>1.529.479 casos</a:t>
          </a:r>
        </a:p>
      </dsp:txBody>
      <dsp:txXfrm>
        <a:off x="595543" y="1805947"/>
        <a:ext cx="2212019" cy="9029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0AACF-16E9-4478-B70A-01ABC012C723}">
      <dsp:nvSpPr>
        <dsp:cNvPr id="0" name=""/>
        <dsp:cNvSpPr/>
      </dsp:nvSpPr>
      <dsp:spPr>
        <a:xfrm>
          <a:off x="902295" y="0"/>
          <a:ext cx="1755355" cy="1354461"/>
        </a:xfrm>
        <a:prstGeom prst="trapezoid">
          <a:avLst>
            <a:gd name="adj" fmla="val 65708"/>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24583</a:t>
          </a:r>
          <a:br>
            <a:rPr lang="es-AR" sz="1800" kern="1200" dirty="0"/>
          </a:br>
          <a:r>
            <a:rPr lang="es-AR" sz="1800" kern="1200" dirty="0"/>
            <a:t> muertes</a:t>
          </a:r>
        </a:p>
      </dsp:txBody>
      <dsp:txXfrm>
        <a:off x="902295" y="0"/>
        <a:ext cx="1755355" cy="1354461"/>
      </dsp:txXfrm>
    </dsp:sp>
    <dsp:sp modelId="{C6D71BD6-99AB-4876-B2ED-6AA1182F744E}">
      <dsp:nvSpPr>
        <dsp:cNvPr id="0" name=""/>
        <dsp:cNvSpPr/>
      </dsp:nvSpPr>
      <dsp:spPr>
        <a:xfrm>
          <a:off x="0" y="1354460"/>
          <a:ext cx="3559946" cy="1354461"/>
        </a:xfrm>
        <a:prstGeom prst="trapezoid">
          <a:avLst>
            <a:gd name="adj" fmla="val 65708"/>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bg1"/>
              </a:solidFill>
            </a:rPr>
            <a:t>69428 egresos</a:t>
          </a:r>
        </a:p>
      </dsp:txBody>
      <dsp:txXfrm>
        <a:off x="622990" y="1354460"/>
        <a:ext cx="2313964" cy="13544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0AACF-16E9-4478-B70A-01ABC012C723}">
      <dsp:nvSpPr>
        <dsp:cNvPr id="0" name=""/>
        <dsp:cNvSpPr/>
      </dsp:nvSpPr>
      <dsp:spPr>
        <a:xfrm>
          <a:off x="1134369" y="0"/>
          <a:ext cx="1134369" cy="902973"/>
        </a:xfrm>
        <a:prstGeom prst="trapezoid">
          <a:avLst>
            <a:gd name="adj" fmla="val 6281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650 muertes</a:t>
          </a:r>
        </a:p>
      </dsp:txBody>
      <dsp:txXfrm>
        <a:off x="1134369" y="0"/>
        <a:ext cx="1134369" cy="902973"/>
      </dsp:txXfrm>
    </dsp:sp>
    <dsp:sp modelId="{C6D71BD6-99AB-4876-B2ED-6AA1182F744E}">
      <dsp:nvSpPr>
        <dsp:cNvPr id="0" name=""/>
        <dsp:cNvSpPr/>
      </dsp:nvSpPr>
      <dsp:spPr>
        <a:xfrm>
          <a:off x="567184" y="902973"/>
          <a:ext cx="2268738" cy="902973"/>
        </a:xfrm>
        <a:prstGeom prst="trapezoid">
          <a:avLst>
            <a:gd name="adj" fmla="val 62813"/>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bg1"/>
              </a:solidFill>
            </a:rPr>
            <a:t>3000 egresos</a:t>
          </a:r>
        </a:p>
      </dsp:txBody>
      <dsp:txXfrm>
        <a:off x="964213" y="902973"/>
        <a:ext cx="1474679" cy="902973"/>
      </dsp:txXfrm>
    </dsp:sp>
    <dsp:sp modelId="{8716E357-2A71-434A-B45B-EEA4C88FC2BE}">
      <dsp:nvSpPr>
        <dsp:cNvPr id="0" name=""/>
        <dsp:cNvSpPr/>
      </dsp:nvSpPr>
      <dsp:spPr>
        <a:xfrm>
          <a:off x="0" y="1805947"/>
          <a:ext cx="3403107" cy="902973"/>
        </a:xfrm>
        <a:prstGeom prst="trapezoid">
          <a:avLst>
            <a:gd name="adj" fmla="val 62813"/>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s-AR" sz="2900" kern="1200" dirty="0">
              <a:solidFill>
                <a:schemeClr val="bg1"/>
              </a:solidFill>
            </a:rPr>
            <a:t>10.000 nuevos casos</a:t>
          </a:r>
        </a:p>
      </dsp:txBody>
      <dsp:txXfrm>
        <a:off x="595543" y="1805947"/>
        <a:ext cx="2212019" cy="90297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3621E-88DD-4E32-835E-E7593AA8901F}" type="datetimeFigureOut">
              <a:rPr lang="es-AR" smtClean="0"/>
              <a:t>30/11/2017</a:t>
            </a:fld>
            <a:endParaRPr lang="es-A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AD98AA-7CAD-4F09-827A-4009F8473A1C}" type="slidenum">
              <a:rPr lang="es-AR" smtClean="0"/>
              <a:t>‹#›</a:t>
            </a:fld>
            <a:endParaRPr lang="es-AR"/>
          </a:p>
        </p:txBody>
      </p:sp>
    </p:spTree>
    <p:extLst>
      <p:ext uri="{BB962C8B-B14F-4D97-AF65-F5344CB8AC3E}">
        <p14:creationId xmlns:p14="http://schemas.microsoft.com/office/powerpoint/2010/main" val="198991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AR" altLang="es-AR"/>
          </a:p>
        </p:txBody>
      </p:sp>
      <p:sp>
        <p:nvSpPr>
          <p:cNvPr id="29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8E8ABD-B554-4AFA-9847-B332E9BEF832}" type="slidenum">
              <a:rPr lang="es-AR" altLang="es-AR"/>
              <a:pPr eaLnBrk="1" hangingPunct="1"/>
              <a:t>26</a:t>
            </a:fld>
            <a:endParaRPr lang="es-AR" altLang="es-AR"/>
          </a:p>
        </p:txBody>
      </p:sp>
    </p:spTree>
    <p:extLst>
      <p:ext uri="{BB962C8B-B14F-4D97-AF65-F5344CB8AC3E}">
        <p14:creationId xmlns:p14="http://schemas.microsoft.com/office/powerpoint/2010/main" val="1531728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494532FB-9132-4C47-BC3E-C89EF4AC0024}" type="slidenum">
              <a:rPr lang="es-AR" smtClean="0"/>
              <a:t>27</a:t>
            </a:fld>
            <a:endParaRPr lang="es-AR"/>
          </a:p>
        </p:txBody>
      </p:sp>
    </p:spTree>
    <p:extLst>
      <p:ext uri="{BB962C8B-B14F-4D97-AF65-F5344CB8AC3E}">
        <p14:creationId xmlns:p14="http://schemas.microsoft.com/office/powerpoint/2010/main" val="3322739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98" indent="0" algn="ctr">
              <a:buNone/>
              <a:defRPr sz="2000"/>
            </a:lvl2pPr>
            <a:lvl3pPr marL="914395" indent="0" algn="ctr">
              <a:buNone/>
              <a:defRPr sz="1800"/>
            </a:lvl3pPr>
            <a:lvl4pPr marL="1371592" indent="0" algn="ctr">
              <a:buNone/>
              <a:defRPr sz="1600"/>
            </a:lvl4pPr>
            <a:lvl5pPr marL="1828789" indent="0" algn="ctr">
              <a:buNone/>
              <a:defRPr sz="1600"/>
            </a:lvl5pPr>
            <a:lvl6pPr marL="2285987" indent="0" algn="ctr">
              <a:buNone/>
              <a:defRPr sz="1600"/>
            </a:lvl6pPr>
            <a:lvl7pPr marL="2743185" indent="0" algn="ctr">
              <a:buNone/>
              <a:defRPr sz="1600"/>
            </a:lvl7pPr>
            <a:lvl8pPr marL="3200381" indent="0" algn="ctr">
              <a:buNone/>
              <a:defRPr sz="1600"/>
            </a:lvl8pPr>
            <a:lvl9pPr marL="3657579"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8214D6E9-983A-40C4-99B7-25F68EF050CC}" type="datetimeFigureOut">
              <a:rPr lang="es-AR" smtClean="0"/>
              <a:t>30/11/2017</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1143424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14D6E9-983A-40C4-99B7-25F68EF050CC}" type="datetimeFigureOut">
              <a:rPr lang="es-AR" smtClean="0"/>
              <a:t>30/11/2017</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2872663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9" y="4589466"/>
            <a:ext cx="7886700" cy="1500187"/>
          </a:xfrm>
        </p:spPr>
        <p:txBody>
          <a:bodyPr/>
          <a:lstStyle>
            <a:lvl1pPr marL="0" indent="0">
              <a:buNone/>
              <a:defRPr sz="2400">
                <a:solidFill>
                  <a:schemeClr val="tx1"/>
                </a:solidFill>
              </a:defRPr>
            </a:lvl1pPr>
            <a:lvl2pPr marL="457198" indent="0">
              <a:buNone/>
              <a:defRPr sz="2000">
                <a:solidFill>
                  <a:schemeClr val="tx1">
                    <a:tint val="75000"/>
                  </a:schemeClr>
                </a:solidFill>
              </a:defRPr>
            </a:lvl2pPr>
            <a:lvl3pPr marL="914395" indent="0">
              <a:buNone/>
              <a:defRPr sz="1800">
                <a:solidFill>
                  <a:schemeClr val="tx1">
                    <a:tint val="75000"/>
                  </a:schemeClr>
                </a:solidFill>
              </a:defRPr>
            </a:lvl3pPr>
            <a:lvl4pPr marL="1371592" indent="0">
              <a:buNone/>
              <a:defRPr sz="1600">
                <a:solidFill>
                  <a:schemeClr val="tx1">
                    <a:tint val="75000"/>
                  </a:schemeClr>
                </a:solidFill>
              </a:defRPr>
            </a:lvl4pPr>
            <a:lvl5pPr marL="1828789" indent="0">
              <a:buNone/>
              <a:defRPr sz="1600">
                <a:solidFill>
                  <a:schemeClr val="tx1">
                    <a:tint val="75000"/>
                  </a:schemeClr>
                </a:solidFill>
              </a:defRPr>
            </a:lvl5pPr>
            <a:lvl6pPr marL="2285987" indent="0">
              <a:buNone/>
              <a:defRPr sz="1600">
                <a:solidFill>
                  <a:schemeClr val="tx1">
                    <a:tint val="75000"/>
                  </a:schemeClr>
                </a:solidFill>
              </a:defRPr>
            </a:lvl6pPr>
            <a:lvl7pPr marL="2743185" indent="0">
              <a:buNone/>
              <a:defRPr sz="1600">
                <a:solidFill>
                  <a:schemeClr val="tx1">
                    <a:tint val="75000"/>
                  </a:schemeClr>
                </a:solidFill>
              </a:defRPr>
            </a:lvl7pPr>
            <a:lvl8pPr marL="3200381" indent="0">
              <a:buNone/>
              <a:defRPr sz="1600">
                <a:solidFill>
                  <a:schemeClr val="tx1">
                    <a:tint val="75000"/>
                  </a:schemeClr>
                </a:solidFill>
              </a:defRPr>
            </a:lvl8pPr>
            <a:lvl9pPr marL="3657579"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8214D6E9-983A-40C4-99B7-25F68EF050CC}" type="datetimeFigureOut">
              <a:rPr lang="es-AR" smtClean="0"/>
              <a:t>30/11/2017</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3592008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214D6E9-983A-40C4-99B7-25F68EF050CC}" type="datetimeFigureOut">
              <a:rPr lang="es-AR" smtClean="0"/>
              <a:t>30/11/2017</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138724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8"/>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14D6E9-983A-40C4-99B7-25F68EF050CC}" type="datetimeFigureOut">
              <a:rPr lang="es-AR" smtClean="0"/>
              <a:t>30/11/2017</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210065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214D6E9-983A-40C4-99B7-25F68EF050CC}" type="datetimeFigureOut">
              <a:rPr lang="es-AR" smtClean="0"/>
              <a:t>30/11/2017</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2963094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14D6E9-983A-40C4-99B7-25F68EF050CC}" type="datetimeFigureOut">
              <a:rPr lang="es-AR" smtClean="0"/>
              <a:t>30/11/2017</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15689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8214D6E9-983A-40C4-99B7-25F68EF050CC}" type="datetimeFigureOut">
              <a:rPr lang="es-AR" smtClean="0"/>
              <a:t>30/11/2017</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3790491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8214D6E9-983A-40C4-99B7-25F68EF050CC}" type="datetimeFigureOut">
              <a:rPr lang="es-AR" smtClean="0"/>
              <a:t>30/11/2017</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322083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14D6E9-983A-40C4-99B7-25F68EF050CC}" type="datetimeFigureOut">
              <a:rPr lang="es-AR" smtClean="0"/>
              <a:t>30/11/2017</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1289629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14D6E9-983A-40C4-99B7-25F68EF050CC}" type="datetimeFigureOut">
              <a:rPr lang="es-AR" smtClean="0"/>
              <a:t>30/11/2017</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57A9F480-E1EA-481C-A1CA-5F418455C2DA}" type="slidenum">
              <a:rPr lang="es-AR" smtClean="0"/>
              <a:t>‹#›</a:t>
            </a:fld>
            <a:endParaRPr lang="es-AR"/>
          </a:p>
        </p:txBody>
      </p:sp>
    </p:spTree>
    <p:extLst>
      <p:ext uri="{BB962C8B-B14F-4D97-AF65-F5344CB8AC3E}">
        <p14:creationId xmlns:p14="http://schemas.microsoft.com/office/powerpoint/2010/main" val="383544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8"/>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14D6E9-983A-40C4-99B7-25F68EF050CC}" type="datetimeFigureOut">
              <a:rPr lang="es-AR" smtClean="0"/>
              <a:t>30/11/2017</a:t>
            </a:fld>
            <a:endParaRPr lang="es-A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9F480-E1EA-481C-A1CA-5F418455C2DA}" type="slidenum">
              <a:rPr lang="es-AR" smtClean="0"/>
              <a:t>‹#›</a:t>
            </a:fld>
            <a:endParaRPr lang="es-AR"/>
          </a:p>
        </p:txBody>
      </p:sp>
    </p:spTree>
    <p:extLst>
      <p:ext uri="{BB962C8B-B14F-4D97-AF65-F5344CB8AC3E}">
        <p14:creationId xmlns:p14="http://schemas.microsoft.com/office/powerpoint/2010/main" val="32624015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9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9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96" indent="-228598" algn="l" defTabSz="91439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93" indent="-228598" algn="l" defTabSz="91439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91"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88"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85"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83"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80"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77"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95" rtl="0" eaLnBrk="1" latinLnBrk="0" hangingPunct="1">
        <a:defRPr sz="1800" kern="1200">
          <a:solidFill>
            <a:schemeClr val="tx1"/>
          </a:solidFill>
          <a:latin typeface="+mn-lt"/>
          <a:ea typeface="+mn-ea"/>
          <a:cs typeface="+mn-cs"/>
        </a:defRPr>
      </a:lvl1pPr>
      <a:lvl2pPr marL="457198" algn="l" defTabSz="914395" rtl="0" eaLnBrk="1" latinLnBrk="0" hangingPunct="1">
        <a:defRPr sz="1800" kern="1200">
          <a:solidFill>
            <a:schemeClr val="tx1"/>
          </a:solidFill>
          <a:latin typeface="+mn-lt"/>
          <a:ea typeface="+mn-ea"/>
          <a:cs typeface="+mn-cs"/>
        </a:defRPr>
      </a:lvl2pPr>
      <a:lvl3pPr marL="914395" algn="l" defTabSz="914395" rtl="0" eaLnBrk="1" latinLnBrk="0" hangingPunct="1">
        <a:defRPr sz="1800" kern="1200">
          <a:solidFill>
            <a:schemeClr val="tx1"/>
          </a:solidFill>
          <a:latin typeface="+mn-lt"/>
          <a:ea typeface="+mn-ea"/>
          <a:cs typeface="+mn-cs"/>
        </a:defRPr>
      </a:lvl3pPr>
      <a:lvl4pPr marL="1371592" algn="l" defTabSz="914395" rtl="0" eaLnBrk="1" latinLnBrk="0" hangingPunct="1">
        <a:defRPr sz="1800" kern="1200">
          <a:solidFill>
            <a:schemeClr val="tx1"/>
          </a:solidFill>
          <a:latin typeface="+mn-lt"/>
          <a:ea typeface="+mn-ea"/>
          <a:cs typeface="+mn-cs"/>
        </a:defRPr>
      </a:lvl4pPr>
      <a:lvl5pPr marL="1828789" algn="l" defTabSz="914395" rtl="0" eaLnBrk="1" latinLnBrk="0" hangingPunct="1">
        <a:defRPr sz="1800" kern="1200">
          <a:solidFill>
            <a:schemeClr val="tx1"/>
          </a:solidFill>
          <a:latin typeface="+mn-lt"/>
          <a:ea typeface="+mn-ea"/>
          <a:cs typeface="+mn-cs"/>
        </a:defRPr>
      </a:lvl5pPr>
      <a:lvl6pPr marL="2285987" algn="l" defTabSz="914395" rtl="0" eaLnBrk="1" latinLnBrk="0" hangingPunct="1">
        <a:defRPr sz="1800" kern="1200">
          <a:solidFill>
            <a:schemeClr val="tx1"/>
          </a:solidFill>
          <a:latin typeface="+mn-lt"/>
          <a:ea typeface="+mn-ea"/>
          <a:cs typeface="+mn-cs"/>
        </a:defRPr>
      </a:lvl6pPr>
      <a:lvl7pPr marL="2743185" algn="l" defTabSz="914395" rtl="0" eaLnBrk="1" latinLnBrk="0" hangingPunct="1">
        <a:defRPr sz="1800" kern="1200">
          <a:solidFill>
            <a:schemeClr val="tx1"/>
          </a:solidFill>
          <a:latin typeface="+mn-lt"/>
          <a:ea typeface="+mn-ea"/>
          <a:cs typeface="+mn-cs"/>
        </a:defRPr>
      </a:lvl7pPr>
      <a:lvl8pPr marL="3200381" algn="l" defTabSz="914395" rtl="0" eaLnBrk="1" latinLnBrk="0" hangingPunct="1">
        <a:defRPr sz="1800" kern="1200">
          <a:solidFill>
            <a:schemeClr val="tx1"/>
          </a:solidFill>
          <a:latin typeface="+mn-lt"/>
          <a:ea typeface="+mn-ea"/>
          <a:cs typeface="+mn-cs"/>
        </a:defRPr>
      </a:lvl8pPr>
      <a:lvl9pPr marL="3657579" algn="l" defTabSz="91439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http://www.msal.gov.ar/ent/images/stories/templateImages/logo_minisitio.png"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93618" y="2466110"/>
            <a:ext cx="7772400" cy="1194121"/>
          </a:xfrm>
        </p:spPr>
        <p:txBody>
          <a:bodyPr>
            <a:noAutofit/>
          </a:bodyPr>
          <a:lstStyle/>
          <a:p>
            <a:r>
              <a:rPr lang="es-AR" sz="4000" b="1" dirty="0"/>
              <a:t>Situación epidemiológica de la mortalidad por EPOC y Asma</a:t>
            </a:r>
          </a:p>
        </p:txBody>
      </p:sp>
      <p:pic>
        <p:nvPicPr>
          <p:cNvPr id="8" name="Imagen 11" descr="ENCABEZADO-01">
            <a:extLst>
              <a:ext uri="{FF2B5EF4-FFF2-40B4-BE49-F238E27FC236}">
                <a16:creationId xmlns:a16="http://schemas.microsoft.com/office/drawing/2014/main" id="{4252E162-853F-4C8A-A987-828F565C94C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605456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t>La carga y el impacto de las enfermedades respiratorias a nivel mundial</a:t>
            </a:r>
          </a:p>
          <a:p>
            <a:r>
              <a:rPr lang="es-AR" sz="2400" dirty="0"/>
              <a:t>Las enfermedades respiratorias en Argentina. La magnitud global del problema</a:t>
            </a:r>
          </a:p>
          <a:p>
            <a:r>
              <a:rPr lang="es-AR" sz="2400" dirty="0"/>
              <a:t>Mortalidad por EPOC y Asma: distribución y tendencia.</a:t>
            </a:r>
          </a:p>
          <a:p>
            <a:r>
              <a:rPr lang="es-AR" sz="2400" dirty="0"/>
              <a:t>Morbilidad y atención de EPOC y Asma en Argentina</a:t>
            </a:r>
          </a:p>
          <a:p>
            <a:r>
              <a:rPr lang="es-AR" sz="2400" dirty="0"/>
              <a:t>Conclusiones y Perspectivas del problema</a:t>
            </a:r>
          </a:p>
        </p:txBody>
      </p:sp>
      <p:pic>
        <p:nvPicPr>
          <p:cNvPr id="6" name="Imagen 11" descr="ENCABEZADO-01">
            <a:extLst>
              <a:ext uri="{FF2B5EF4-FFF2-40B4-BE49-F238E27FC236}">
                <a16:creationId xmlns:a16="http://schemas.microsoft.com/office/drawing/2014/main" id="{34EBD988-8BE5-4AEF-B946-ACF9924B427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612562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t>La carga y el impacto de las enfermedades respiratorias a nivel mundial</a:t>
            </a:r>
          </a:p>
          <a:p>
            <a:r>
              <a:rPr lang="es-AR" sz="2400" dirty="0">
                <a:solidFill>
                  <a:schemeClr val="bg1">
                    <a:lumMod val="75000"/>
                  </a:schemeClr>
                </a:solidFill>
              </a:rPr>
              <a:t>Las enfermedades respiratorias en Argentina. La magnitud global del problema</a:t>
            </a:r>
          </a:p>
          <a:p>
            <a:r>
              <a:rPr lang="es-AR" sz="2400" dirty="0">
                <a:solidFill>
                  <a:schemeClr val="bg1">
                    <a:lumMod val="75000"/>
                  </a:schemeClr>
                </a:solidFill>
              </a:rPr>
              <a:t>Mortalidad por EPOC y Asma: distribución y tendencia.</a:t>
            </a:r>
          </a:p>
          <a:p>
            <a:r>
              <a:rPr lang="es-AR" sz="2400" dirty="0">
                <a:solidFill>
                  <a:schemeClr val="bg1">
                    <a:lumMod val="75000"/>
                  </a:schemeClr>
                </a:solidFill>
              </a:rPr>
              <a:t>Morbilidad y atención de EPOC y Asma en Argentina</a:t>
            </a:r>
          </a:p>
          <a:p>
            <a:r>
              <a:rPr lang="es-AR" sz="2400" dirty="0">
                <a:solidFill>
                  <a:schemeClr val="bg1">
                    <a:lumMod val="75000"/>
                  </a:schemeClr>
                </a:solidFill>
              </a:rPr>
              <a:t>Conclusiones y Perspectivas del problema</a:t>
            </a:r>
          </a:p>
        </p:txBody>
      </p:sp>
      <p:pic>
        <p:nvPicPr>
          <p:cNvPr id="6" name="Imagen 11" descr="ENCABEZADO-01">
            <a:extLst>
              <a:ext uri="{FF2B5EF4-FFF2-40B4-BE49-F238E27FC236}">
                <a16:creationId xmlns:a16="http://schemas.microsoft.com/office/drawing/2014/main" id="{3B277222-F371-4071-AD25-430B42B7584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1291116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008584" y="1959798"/>
            <a:ext cx="3923494" cy="4311692"/>
          </a:xfrm>
          <a:prstGeom prst="rect">
            <a:avLst/>
          </a:prstGeom>
          <a:ln>
            <a:solidFill>
              <a:schemeClr val="accent6">
                <a:lumMod val="75000"/>
              </a:schemeClr>
            </a:solidFill>
          </a:ln>
        </p:spPr>
      </p:pic>
      <p:sp>
        <p:nvSpPr>
          <p:cNvPr id="6" name="Rectángulo 5"/>
          <p:cNvSpPr/>
          <p:nvPr/>
        </p:nvSpPr>
        <p:spPr>
          <a:xfrm>
            <a:off x="4008584" y="3724757"/>
            <a:ext cx="4391254" cy="120273"/>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6"/>
          <p:cNvSpPr/>
          <p:nvPr/>
        </p:nvSpPr>
        <p:spPr>
          <a:xfrm>
            <a:off x="4008583" y="3577422"/>
            <a:ext cx="4391254" cy="120273"/>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Rectángulo 7"/>
          <p:cNvSpPr/>
          <p:nvPr/>
        </p:nvSpPr>
        <p:spPr>
          <a:xfrm>
            <a:off x="4008583" y="3164940"/>
            <a:ext cx="4391254" cy="109339"/>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Rectángulo 8"/>
          <p:cNvSpPr/>
          <p:nvPr/>
        </p:nvSpPr>
        <p:spPr>
          <a:xfrm>
            <a:off x="4008582" y="4145159"/>
            <a:ext cx="4391254" cy="120273"/>
          </a:xfrm>
          <a:prstGeom prst="rect">
            <a:avLst/>
          </a:prstGeom>
          <a:solidFill>
            <a:srgbClr val="00B050">
              <a:alpha val="30000"/>
            </a:srgb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0" name="Imagen 9"/>
          <p:cNvPicPr>
            <a:picLocks noChangeAspect="1"/>
          </p:cNvPicPr>
          <p:nvPr/>
        </p:nvPicPr>
        <p:blipFill>
          <a:blip r:embed="rId3"/>
          <a:stretch>
            <a:fillRect/>
          </a:stretch>
        </p:blipFill>
        <p:spPr>
          <a:xfrm>
            <a:off x="3802910" y="481553"/>
            <a:ext cx="4281345" cy="1354656"/>
          </a:xfrm>
          <a:prstGeom prst="rect">
            <a:avLst/>
          </a:prstGeom>
          <a:ln>
            <a:solidFill>
              <a:schemeClr val="accent6">
                <a:lumMod val="75000"/>
              </a:schemeClr>
            </a:solidFill>
          </a:ln>
        </p:spPr>
      </p:pic>
      <p:sp>
        <p:nvSpPr>
          <p:cNvPr id="11" name="CuadroTexto 10"/>
          <p:cNvSpPr txBox="1"/>
          <p:nvPr/>
        </p:nvSpPr>
        <p:spPr>
          <a:xfrm>
            <a:off x="317480" y="2746535"/>
            <a:ext cx="3053794" cy="1477328"/>
          </a:xfrm>
          <a:prstGeom prst="rect">
            <a:avLst/>
          </a:prstGeom>
          <a:solidFill>
            <a:schemeClr val="accent4">
              <a:lumMod val="40000"/>
              <a:lumOff val="60000"/>
            </a:schemeClr>
          </a:solidFill>
        </p:spPr>
        <p:txBody>
          <a:bodyPr wrap="square" rtlCol="0">
            <a:spAutoFit/>
          </a:bodyPr>
          <a:lstStyle/>
          <a:p>
            <a:r>
              <a:rPr lang="es-AR" b="1" i="1" dirty="0"/>
              <a:t>Se proyectó en 1990 que las enfermedades respiratorias estarían ocupado un lugar de importancia en la mortalidad a nivel mundial</a:t>
            </a:r>
          </a:p>
        </p:txBody>
      </p:sp>
      <p:sp>
        <p:nvSpPr>
          <p:cNvPr id="12" name="CuadroTexto 11"/>
          <p:cNvSpPr txBox="1"/>
          <p:nvPr/>
        </p:nvSpPr>
        <p:spPr>
          <a:xfrm>
            <a:off x="1173018" y="4534024"/>
            <a:ext cx="2752436" cy="1569660"/>
          </a:xfrm>
          <a:prstGeom prst="rect">
            <a:avLst/>
          </a:prstGeom>
          <a:solidFill>
            <a:schemeClr val="accent4">
              <a:lumMod val="40000"/>
              <a:lumOff val="60000"/>
            </a:schemeClr>
          </a:solidFill>
          <a:ln w="28575">
            <a:solidFill>
              <a:srgbClr val="002060"/>
            </a:solidFill>
          </a:ln>
        </p:spPr>
        <p:txBody>
          <a:bodyPr wrap="square" rtlCol="0">
            <a:spAutoFit/>
          </a:bodyPr>
          <a:lstStyle/>
          <a:p>
            <a:pPr marL="285748" indent="-285748">
              <a:buFont typeface="Arial" panose="020B0604020202020204" pitchFamily="34" charset="0"/>
              <a:buChar char="•"/>
            </a:pPr>
            <a:r>
              <a:rPr lang="es-AR" sz="1600" b="1" dirty="0"/>
              <a:t>Reducción de infecciones respiratorias inferiores.</a:t>
            </a:r>
          </a:p>
          <a:p>
            <a:pPr marL="285748" indent="-285748">
              <a:buFont typeface="Arial" panose="020B0604020202020204" pitchFamily="34" charset="0"/>
              <a:buChar char="•"/>
            </a:pPr>
            <a:r>
              <a:rPr lang="es-AR" sz="1600" b="1" dirty="0"/>
              <a:t>Mantenimiento de Tuberculosis.</a:t>
            </a:r>
          </a:p>
          <a:p>
            <a:pPr marL="285748" indent="-285748">
              <a:buFont typeface="Arial" panose="020B0604020202020204" pitchFamily="34" charset="0"/>
              <a:buChar char="•"/>
            </a:pPr>
            <a:r>
              <a:rPr lang="es-AR" sz="1600" b="1" dirty="0"/>
              <a:t>Aumento de cáncer.</a:t>
            </a:r>
          </a:p>
          <a:p>
            <a:pPr marL="285748" indent="-285748">
              <a:buFont typeface="Arial" panose="020B0604020202020204" pitchFamily="34" charset="0"/>
              <a:buChar char="•"/>
            </a:pPr>
            <a:r>
              <a:rPr lang="es-AR" sz="1600" b="1" dirty="0"/>
              <a:t>Aumento de EPOC.</a:t>
            </a:r>
          </a:p>
        </p:txBody>
      </p:sp>
      <p:sp>
        <p:nvSpPr>
          <p:cNvPr id="13" name="Flecha: doblada hacia arriba 12"/>
          <p:cNvSpPr/>
          <p:nvPr/>
        </p:nvSpPr>
        <p:spPr>
          <a:xfrm rot="5400000">
            <a:off x="204624" y="4485682"/>
            <a:ext cx="1147079" cy="706580"/>
          </a:xfrm>
          <a:prstGeom prst="bentUpArrow">
            <a:avLst>
              <a:gd name="adj1" fmla="val 48530"/>
              <a:gd name="adj2" fmla="val 50000"/>
              <a:gd name="adj3" fmla="val 192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58729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 t="-1" r="32644" b="11630"/>
          <a:stretch/>
        </p:blipFill>
        <p:spPr>
          <a:xfrm>
            <a:off x="739832" y="1167658"/>
            <a:ext cx="7442667" cy="4522126"/>
          </a:xfrm>
          <a:prstGeom prst="rect">
            <a:avLst/>
          </a:prstGeom>
        </p:spPr>
      </p:pic>
      <p:sp>
        <p:nvSpPr>
          <p:cNvPr id="5" name="CuadroTexto 4"/>
          <p:cNvSpPr txBox="1"/>
          <p:nvPr/>
        </p:nvSpPr>
        <p:spPr>
          <a:xfrm>
            <a:off x="4461165" y="6248402"/>
            <a:ext cx="4517966" cy="461665"/>
          </a:xfrm>
          <a:prstGeom prst="rect">
            <a:avLst/>
          </a:prstGeom>
          <a:noFill/>
        </p:spPr>
        <p:txBody>
          <a:bodyPr wrap="square" rtlCol="0">
            <a:spAutoFit/>
          </a:bodyPr>
          <a:lstStyle/>
          <a:p>
            <a:pPr algn="r"/>
            <a:r>
              <a:rPr lang="es-AR" sz="1200" dirty="0" err="1"/>
              <a:t>The</a:t>
            </a:r>
            <a:r>
              <a:rPr lang="es-AR" sz="1200" dirty="0"/>
              <a:t> </a:t>
            </a:r>
            <a:r>
              <a:rPr lang="es-AR" sz="1200" dirty="0" err="1"/>
              <a:t>Burden</a:t>
            </a:r>
            <a:r>
              <a:rPr lang="es-AR" sz="1200" dirty="0"/>
              <a:t> of </a:t>
            </a:r>
            <a:r>
              <a:rPr lang="es-AR" sz="1200" dirty="0" err="1"/>
              <a:t>Lung</a:t>
            </a:r>
            <a:r>
              <a:rPr lang="es-AR" sz="1200" dirty="0"/>
              <a:t> </a:t>
            </a:r>
            <a:r>
              <a:rPr lang="es-AR" sz="1200" dirty="0" err="1"/>
              <a:t>Diseases</a:t>
            </a:r>
            <a:endParaRPr lang="es-AR" sz="1200" dirty="0"/>
          </a:p>
          <a:p>
            <a:pPr algn="r"/>
            <a:r>
              <a:rPr lang="es-AR" sz="1200" dirty="0" err="1"/>
              <a:t>European</a:t>
            </a:r>
            <a:r>
              <a:rPr lang="es-AR" sz="1200" dirty="0"/>
              <a:t> </a:t>
            </a:r>
            <a:r>
              <a:rPr lang="es-AR" sz="1200" dirty="0" err="1"/>
              <a:t>Respiratory</a:t>
            </a:r>
            <a:r>
              <a:rPr lang="es-AR" sz="1200" dirty="0"/>
              <a:t> </a:t>
            </a:r>
            <a:r>
              <a:rPr lang="es-AR" sz="1200" dirty="0" err="1"/>
              <a:t>Society</a:t>
            </a:r>
            <a:r>
              <a:rPr lang="es-AR" sz="1200" dirty="0"/>
              <a:t>. </a:t>
            </a:r>
            <a:r>
              <a:rPr lang="es-AR" sz="1200" dirty="0" err="1"/>
              <a:t>European</a:t>
            </a:r>
            <a:r>
              <a:rPr lang="es-AR" sz="1200" dirty="0"/>
              <a:t> </a:t>
            </a:r>
            <a:r>
              <a:rPr lang="es-AR" sz="1200" dirty="0" err="1"/>
              <a:t>Lung</a:t>
            </a:r>
            <a:r>
              <a:rPr lang="es-AR" sz="1200" dirty="0"/>
              <a:t> </a:t>
            </a:r>
            <a:r>
              <a:rPr lang="es-AR" sz="1200" dirty="0" err="1"/>
              <a:t>Foundation</a:t>
            </a:r>
            <a:r>
              <a:rPr lang="es-AR" sz="1200" dirty="0"/>
              <a:t>. 2016</a:t>
            </a:r>
          </a:p>
        </p:txBody>
      </p:sp>
      <p:sp>
        <p:nvSpPr>
          <p:cNvPr id="6" name="CuadroTexto 5"/>
          <p:cNvSpPr txBox="1"/>
          <p:nvPr/>
        </p:nvSpPr>
        <p:spPr>
          <a:xfrm>
            <a:off x="4201640" y="168906"/>
            <a:ext cx="4777490" cy="646331"/>
          </a:xfrm>
          <a:prstGeom prst="rect">
            <a:avLst/>
          </a:prstGeom>
          <a:noFill/>
        </p:spPr>
        <p:txBody>
          <a:bodyPr wrap="square" rtlCol="0">
            <a:spAutoFit/>
          </a:bodyPr>
          <a:lstStyle/>
          <a:p>
            <a:pPr algn="r"/>
            <a:r>
              <a:rPr lang="es-AR" dirty="0"/>
              <a:t>10 primeras causas agrupadas de muerte en el mundo. 2012</a:t>
            </a:r>
          </a:p>
        </p:txBody>
      </p:sp>
    </p:spTree>
    <p:extLst>
      <p:ext uri="{BB962C8B-B14F-4D97-AF65-F5344CB8AC3E}">
        <p14:creationId xmlns:p14="http://schemas.microsoft.com/office/powerpoint/2010/main" val="4061268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t="-4" b="55066"/>
          <a:stretch/>
        </p:blipFill>
        <p:spPr>
          <a:xfrm>
            <a:off x="70889" y="1995893"/>
            <a:ext cx="8908242" cy="2756216"/>
          </a:xfrm>
          <a:prstGeom prst="rect">
            <a:avLst/>
          </a:prstGeom>
        </p:spPr>
      </p:pic>
      <p:sp>
        <p:nvSpPr>
          <p:cNvPr id="8" name="CuadroTexto 7"/>
          <p:cNvSpPr txBox="1"/>
          <p:nvPr/>
        </p:nvSpPr>
        <p:spPr>
          <a:xfrm>
            <a:off x="4461165" y="6248402"/>
            <a:ext cx="4517966" cy="461665"/>
          </a:xfrm>
          <a:prstGeom prst="rect">
            <a:avLst/>
          </a:prstGeom>
          <a:noFill/>
        </p:spPr>
        <p:txBody>
          <a:bodyPr wrap="square" rtlCol="0">
            <a:spAutoFit/>
          </a:bodyPr>
          <a:lstStyle/>
          <a:p>
            <a:pPr algn="r"/>
            <a:r>
              <a:rPr lang="es-AR" sz="1200" dirty="0" err="1"/>
              <a:t>The</a:t>
            </a:r>
            <a:r>
              <a:rPr lang="es-AR" sz="1200" dirty="0"/>
              <a:t> </a:t>
            </a:r>
            <a:r>
              <a:rPr lang="es-AR" sz="1200" dirty="0" err="1"/>
              <a:t>Burden</a:t>
            </a:r>
            <a:r>
              <a:rPr lang="es-AR" sz="1200" dirty="0"/>
              <a:t> of </a:t>
            </a:r>
            <a:r>
              <a:rPr lang="es-AR" sz="1200" dirty="0" err="1"/>
              <a:t>Lung</a:t>
            </a:r>
            <a:r>
              <a:rPr lang="es-AR" sz="1200" dirty="0"/>
              <a:t> </a:t>
            </a:r>
            <a:r>
              <a:rPr lang="es-AR" sz="1200" dirty="0" err="1"/>
              <a:t>Diseases</a:t>
            </a:r>
            <a:endParaRPr lang="es-AR" sz="1200" dirty="0"/>
          </a:p>
          <a:p>
            <a:pPr algn="r"/>
            <a:r>
              <a:rPr lang="es-AR" sz="1200" dirty="0" err="1"/>
              <a:t>European</a:t>
            </a:r>
            <a:r>
              <a:rPr lang="es-AR" sz="1200" dirty="0"/>
              <a:t> </a:t>
            </a:r>
            <a:r>
              <a:rPr lang="es-AR" sz="1200" dirty="0" err="1"/>
              <a:t>Respiratory</a:t>
            </a:r>
            <a:r>
              <a:rPr lang="es-AR" sz="1200" dirty="0"/>
              <a:t> </a:t>
            </a:r>
            <a:r>
              <a:rPr lang="es-AR" sz="1200" dirty="0" err="1"/>
              <a:t>Society</a:t>
            </a:r>
            <a:r>
              <a:rPr lang="es-AR" sz="1200" dirty="0"/>
              <a:t>. </a:t>
            </a:r>
            <a:r>
              <a:rPr lang="es-AR" sz="1200" dirty="0" err="1"/>
              <a:t>European</a:t>
            </a:r>
            <a:r>
              <a:rPr lang="es-AR" sz="1200" dirty="0"/>
              <a:t> </a:t>
            </a:r>
            <a:r>
              <a:rPr lang="es-AR" sz="1200" dirty="0" err="1"/>
              <a:t>Lung</a:t>
            </a:r>
            <a:r>
              <a:rPr lang="es-AR" sz="1200" dirty="0"/>
              <a:t> </a:t>
            </a:r>
            <a:r>
              <a:rPr lang="es-AR" sz="1200" dirty="0" err="1"/>
              <a:t>Foundation</a:t>
            </a:r>
            <a:r>
              <a:rPr lang="es-AR" sz="1200" dirty="0"/>
              <a:t>. 2016</a:t>
            </a:r>
          </a:p>
        </p:txBody>
      </p:sp>
      <p:sp>
        <p:nvSpPr>
          <p:cNvPr id="9" name="CuadroTexto 8"/>
          <p:cNvSpPr txBox="1"/>
          <p:nvPr/>
        </p:nvSpPr>
        <p:spPr>
          <a:xfrm>
            <a:off x="1995054" y="409059"/>
            <a:ext cx="6886748" cy="646331"/>
          </a:xfrm>
          <a:prstGeom prst="rect">
            <a:avLst/>
          </a:prstGeom>
          <a:noFill/>
        </p:spPr>
        <p:txBody>
          <a:bodyPr wrap="square" rtlCol="0">
            <a:spAutoFit/>
          </a:bodyPr>
          <a:lstStyle/>
          <a:p>
            <a:pPr algn="r"/>
            <a:r>
              <a:rPr lang="es-AR" dirty="0"/>
              <a:t>Proyecciones estimadas de porcentaje de muertes por los principales componentes de las Enfermedades Respiratorias. 2008, 2015 y 2030</a:t>
            </a:r>
          </a:p>
        </p:txBody>
      </p:sp>
    </p:spTree>
    <p:extLst>
      <p:ext uri="{BB962C8B-B14F-4D97-AF65-F5344CB8AC3E}">
        <p14:creationId xmlns:p14="http://schemas.microsoft.com/office/powerpoint/2010/main" val="282130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748146" y="4090972"/>
            <a:ext cx="3380509" cy="2638385"/>
          </a:xfrm>
          <a:prstGeom prst="rect">
            <a:avLst/>
          </a:prstGeom>
        </p:spPr>
      </p:pic>
      <p:pic>
        <p:nvPicPr>
          <p:cNvPr id="7" name="Imagen 6"/>
          <p:cNvPicPr>
            <a:picLocks noChangeAspect="1"/>
          </p:cNvPicPr>
          <p:nvPr/>
        </p:nvPicPr>
        <p:blipFill>
          <a:blip r:embed="rId3"/>
          <a:stretch>
            <a:fillRect/>
          </a:stretch>
        </p:blipFill>
        <p:spPr>
          <a:xfrm>
            <a:off x="3765133" y="3254778"/>
            <a:ext cx="3438798" cy="2758096"/>
          </a:xfrm>
          <a:prstGeom prst="rect">
            <a:avLst/>
          </a:prstGeom>
        </p:spPr>
      </p:pic>
      <p:pic>
        <p:nvPicPr>
          <p:cNvPr id="6" name="Imagen 5"/>
          <p:cNvPicPr>
            <a:picLocks noChangeAspect="1"/>
          </p:cNvPicPr>
          <p:nvPr/>
        </p:nvPicPr>
        <p:blipFill>
          <a:blip r:embed="rId4"/>
          <a:stretch>
            <a:fillRect/>
          </a:stretch>
        </p:blipFill>
        <p:spPr>
          <a:xfrm>
            <a:off x="5960635" y="1482014"/>
            <a:ext cx="3018495" cy="2411115"/>
          </a:xfrm>
          <a:prstGeom prst="rect">
            <a:avLst/>
          </a:prstGeom>
        </p:spPr>
      </p:pic>
      <p:pic>
        <p:nvPicPr>
          <p:cNvPr id="5" name="Imagen 4"/>
          <p:cNvPicPr>
            <a:picLocks noChangeAspect="1"/>
          </p:cNvPicPr>
          <p:nvPr/>
        </p:nvPicPr>
        <p:blipFill>
          <a:blip r:embed="rId5"/>
          <a:stretch>
            <a:fillRect/>
          </a:stretch>
        </p:blipFill>
        <p:spPr>
          <a:xfrm>
            <a:off x="133326" y="492072"/>
            <a:ext cx="6210333" cy="2528220"/>
          </a:xfrm>
          <a:prstGeom prst="rect">
            <a:avLst/>
          </a:prstGeom>
        </p:spPr>
      </p:pic>
      <p:sp>
        <p:nvSpPr>
          <p:cNvPr id="11" name="CuadroTexto 10"/>
          <p:cNvSpPr txBox="1"/>
          <p:nvPr/>
        </p:nvSpPr>
        <p:spPr>
          <a:xfrm>
            <a:off x="4461165" y="6248402"/>
            <a:ext cx="4517966" cy="461665"/>
          </a:xfrm>
          <a:prstGeom prst="rect">
            <a:avLst/>
          </a:prstGeom>
          <a:noFill/>
        </p:spPr>
        <p:txBody>
          <a:bodyPr wrap="square" rtlCol="0">
            <a:spAutoFit/>
          </a:bodyPr>
          <a:lstStyle/>
          <a:p>
            <a:pPr algn="r"/>
            <a:r>
              <a:rPr lang="es-AR" sz="1200" dirty="0" err="1"/>
              <a:t>The</a:t>
            </a:r>
            <a:r>
              <a:rPr lang="es-AR" sz="1200" dirty="0"/>
              <a:t> </a:t>
            </a:r>
            <a:r>
              <a:rPr lang="es-AR" sz="1200" dirty="0" err="1"/>
              <a:t>Burden</a:t>
            </a:r>
            <a:r>
              <a:rPr lang="es-AR" sz="1200" dirty="0"/>
              <a:t> of </a:t>
            </a:r>
            <a:r>
              <a:rPr lang="es-AR" sz="1200" dirty="0" err="1"/>
              <a:t>Lung</a:t>
            </a:r>
            <a:r>
              <a:rPr lang="es-AR" sz="1200" dirty="0"/>
              <a:t> </a:t>
            </a:r>
            <a:r>
              <a:rPr lang="es-AR" sz="1200" dirty="0" err="1"/>
              <a:t>Diseases</a:t>
            </a:r>
            <a:endParaRPr lang="es-AR" sz="1200" dirty="0"/>
          </a:p>
          <a:p>
            <a:pPr algn="r"/>
            <a:r>
              <a:rPr lang="es-AR" sz="1200" dirty="0" err="1"/>
              <a:t>European</a:t>
            </a:r>
            <a:r>
              <a:rPr lang="es-AR" sz="1200" dirty="0"/>
              <a:t> </a:t>
            </a:r>
            <a:r>
              <a:rPr lang="es-AR" sz="1200" dirty="0" err="1"/>
              <a:t>Respiratory</a:t>
            </a:r>
            <a:r>
              <a:rPr lang="es-AR" sz="1200" dirty="0"/>
              <a:t> </a:t>
            </a:r>
            <a:r>
              <a:rPr lang="es-AR" sz="1200" dirty="0" err="1"/>
              <a:t>Society</a:t>
            </a:r>
            <a:r>
              <a:rPr lang="es-AR" sz="1200" dirty="0"/>
              <a:t>. </a:t>
            </a:r>
            <a:r>
              <a:rPr lang="es-AR" sz="1200" dirty="0" err="1"/>
              <a:t>European</a:t>
            </a:r>
            <a:r>
              <a:rPr lang="es-AR" sz="1200" dirty="0"/>
              <a:t> </a:t>
            </a:r>
            <a:r>
              <a:rPr lang="es-AR" sz="1200" dirty="0" err="1"/>
              <a:t>Lung</a:t>
            </a:r>
            <a:r>
              <a:rPr lang="es-AR" sz="1200" dirty="0"/>
              <a:t> </a:t>
            </a:r>
            <a:r>
              <a:rPr lang="es-AR" sz="1200" dirty="0" err="1"/>
              <a:t>Foundation</a:t>
            </a:r>
            <a:r>
              <a:rPr lang="es-AR" sz="1200" dirty="0"/>
              <a:t>. 2016</a:t>
            </a:r>
          </a:p>
        </p:txBody>
      </p:sp>
      <p:sp>
        <p:nvSpPr>
          <p:cNvPr id="12" name="CuadroTexto 11"/>
          <p:cNvSpPr txBox="1"/>
          <p:nvPr/>
        </p:nvSpPr>
        <p:spPr>
          <a:xfrm>
            <a:off x="2507673" y="168906"/>
            <a:ext cx="6471457" cy="646331"/>
          </a:xfrm>
          <a:prstGeom prst="rect">
            <a:avLst/>
          </a:prstGeom>
          <a:noFill/>
        </p:spPr>
        <p:txBody>
          <a:bodyPr wrap="square" rtlCol="0">
            <a:spAutoFit/>
          </a:bodyPr>
          <a:lstStyle/>
          <a:p>
            <a:pPr algn="r"/>
            <a:r>
              <a:rPr lang="es-AR" dirty="0"/>
              <a:t>El “Iceberg” de las Enfermedades Respiratorias según sus principales componentes. 2012</a:t>
            </a:r>
          </a:p>
        </p:txBody>
      </p:sp>
    </p:spTree>
    <p:extLst>
      <p:ext uri="{BB962C8B-B14F-4D97-AF65-F5344CB8AC3E}">
        <p14:creationId xmlns:p14="http://schemas.microsoft.com/office/powerpoint/2010/main" val="153235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solidFill>
                  <a:schemeClr val="bg1">
                    <a:lumMod val="75000"/>
                  </a:schemeClr>
                </a:solidFill>
              </a:rPr>
              <a:t>La carga y el impacto de las enfermedades respiratorias a nivel mundial</a:t>
            </a:r>
          </a:p>
          <a:p>
            <a:r>
              <a:rPr lang="es-AR" sz="2400" dirty="0"/>
              <a:t>Las enfermedades respiratorias en Argentina. La magnitud global del problema</a:t>
            </a:r>
          </a:p>
          <a:p>
            <a:r>
              <a:rPr lang="es-AR" sz="2400" dirty="0">
                <a:solidFill>
                  <a:schemeClr val="bg1">
                    <a:lumMod val="75000"/>
                  </a:schemeClr>
                </a:solidFill>
              </a:rPr>
              <a:t>Mortalidad por EPOC y Asma: distribución y tendencia.</a:t>
            </a:r>
          </a:p>
          <a:p>
            <a:r>
              <a:rPr lang="es-AR" sz="2400" dirty="0">
                <a:solidFill>
                  <a:schemeClr val="bg1">
                    <a:lumMod val="75000"/>
                  </a:schemeClr>
                </a:solidFill>
              </a:rPr>
              <a:t>Morbilidad y atención de EPOC y Asma en Argentina</a:t>
            </a:r>
          </a:p>
          <a:p>
            <a:r>
              <a:rPr lang="es-AR" sz="2400" dirty="0">
                <a:solidFill>
                  <a:schemeClr val="bg1">
                    <a:lumMod val="75000"/>
                  </a:schemeClr>
                </a:solidFill>
              </a:rPr>
              <a:t>Conclusiones y Perspectivas del problema</a:t>
            </a:r>
          </a:p>
        </p:txBody>
      </p:sp>
      <p:pic>
        <p:nvPicPr>
          <p:cNvPr id="6" name="Imagen 11" descr="ENCABEZADO-01">
            <a:extLst>
              <a:ext uri="{FF2B5EF4-FFF2-40B4-BE49-F238E27FC236}">
                <a16:creationId xmlns:a16="http://schemas.microsoft.com/office/drawing/2014/main" id="{CD3707DB-7BE2-43F6-919C-1F0D8B060CF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3576880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9">
            <a:extLst>
              <a:ext uri="{FF2B5EF4-FFF2-40B4-BE49-F238E27FC236}">
                <a16:creationId xmlns:a16="http://schemas.microsoft.com/office/drawing/2014/main" id="{3A8EDCB6-7BCC-4467-9771-DB74EDB4AC4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651" y="623351"/>
            <a:ext cx="8497298" cy="5544000"/>
          </a:xfrm>
          <a:prstGeom prst="rect">
            <a:avLst/>
          </a:prstGeom>
          <a:noFill/>
        </p:spPr>
      </p:pic>
      <p:sp>
        <p:nvSpPr>
          <p:cNvPr id="5" name="CuadroTexto 4">
            <a:extLst>
              <a:ext uri="{FF2B5EF4-FFF2-40B4-BE49-F238E27FC236}">
                <a16:creationId xmlns:a16="http://schemas.microsoft.com/office/drawing/2014/main" id="{0080F51D-BF3E-428F-B5B6-75026106AE54}"/>
              </a:ext>
            </a:extLst>
          </p:cNvPr>
          <p:cNvSpPr txBox="1"/>
          <p:nvPr/>
        </p:nvSpPr>
        <p:spPr>
          <a:xfrm>
            <a:off x="290651" y="6300516"/>
            <a:ext cx="8497298" cy="414655"/>
          </a:xfrm>
          <a:prstGeom prst="rect">
            <a:avLst/>
          </a:prstGeom>
          <a:noFill/>
        </p:spPr>
        <p:txBody>
          <a:bodyPr wrap="square">
            <a:noAutofit/>
          </a:bodyPr>
          <a:lstStyle/>
          <a:p>
            <a:pPr algn="just" eaLnBrk="0" fontAlgn="base" hangingPunct="0"/>
            <a:r>
              <a:rPr lang="es-AR" sz="900" dirty="0">
                <a:ea typeface="Times New Roman" panose="02020603050405020304" pitchFamily="18" charset="0"/>
              </a:rPr>
              <a:t>Fuente: Información procesada en el Instituto Nacional de Enfermedades Respiratorias “Emilio Coni”. Administración Nacional de Laboratorios e Institutos de Salud (ANLIS), con base en datos de la Dirección Nacional de Estadísticas e Información de Salud, Ministerio de Salud de la Nacional. República Argentina. Abril de 2017. </a:t>
            </a:r>
          </a:p>
        </p:txBody>
      </p:sp>
      <p:sp>
        <p:nvSpPr>
          <p:cNvPr id="6" name="CuadroTexto 4">
            <a:extLst>
              <a:ext uri="{FF2B5EF4-FFF2-40B4-BE49-F238E27FC236}">
                <a16:creationId xmlns:a16="http://schemas.microsoft.com/office/drawing/2014/main" id="{EC018E44-48B2-4B4A-A76C-F24B053BB1A9}"/>
              </a:ext>
            </a:extLst>
          </p:cNvPr>
          <p:cNvSpPr txBox="1"/>
          <p:nvPr/>
        </p:nvSpPr>
        <p:spPr>
          <a:xfrm>
            <a:off x="380166" y="89717"/>
            <a:ext cx="8317644" cy="307777"/>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Las enfermedades del sistema respiratorio son la tercera causa de mortalidad general en Argentina</a:t>
            </a:r>
          </a:p>
        </p:txBody>
      </p:sp>
      <p:pic>
        <p:nvPicPr>
          <p:cNvPr id="7" name="Picture 6">
            <a:extLst>
              <a:ext uri="{FF2B5EF4-FFF2-40B4-BE49-F238E27FC236}">
                <a16:creationId xmlns:a16="http://schemas.microsoft.com/office/drawing/2014/main" id="{A567731E-573A-42F6-8275-D323F967FA47}"/>
              </a:ext>
            </a:extLst>
          </p:cNvPr>
          <p:cNvPicPr>
            <a:picLocks noChangeAspect="1"/>
          </p:cNvPicPr>
          <p:nvPr/>
        </p:nvPicPr>
        <p:blipFill>
          <a:blip r:embed="rId3"/>
          <a:stretch>
            <a:fillRect/>
          </a:stretch>
        </p:blipFill>
        <p:spPr>
          <a:xfrm>
            <a:off x="3757889" y="4363758"/>
            <a:ext cx="4608000" cy="1152000"/>
          </a:xfrm>
          <a:prstGeom prst="rect">
            <a:avLst/>
          </a:prstGeom>
          <a:solidFill>
            <a:schemeClr val="bg1"/>
          </a:solidFill>
        </p:spPr>
      </p:pic>
      <p:sp>
        <p:nvSpPr>
          <p:cNvPr id="8" name="CuadroTexto 4">
            <a:extLst>
              <a:ext uri="{FF2B5EF4-FFF2-40B4-BE49-F238E27FC236}">
                <a16:creationId xmlns:a16="http://schemas.microsoft.com/office/drawing/2014/main" id="{CC5D0751-BB49-491D-9B46-E3900398EB0B}"/>
              </a:ext>
            </a:extLst>
          </p:cNvPr>
          <p:cNvSpPr txBox="1"/>
          <p:nvPr/>
        </p:nvSpPr>
        <p:spPr>
          <a:xfrm>
            <a:off x="3757889" y="4050955"/>
            <a:ext cx="4608000" cy="246221"/>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000" b="1" dirty="0"/>
              <a:t>En todos los grupos de edad están entre las cuatro primeras causas de mortalidad</a:t>
            </a:r>
          </a:p>
        </p:txBody>
      </p:sp>
    </p:spTree>
    <p:extLst>
      <p:ext uri="{BB962C8B-B14F-4D97-AF65-F5344CB8AC3E}">
        <p14:creationId xmlns:p14="http://schemas.microsoft.com/office/powerpoint/2010/main" val="716612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6CAEA9-2A0D-4334-A8EF-5EC186DA7C86}"/>
              </a:ext>
            </a:extLst>
          </p:cNvPr>
          <p:cNvPicPr>
            <a:picLocks noChangeAspect="1"/>
          </p:cNvPicPr>
          <p:nvPr/>
        </p:nvPicPr>
        <p:blipFill>
          <a:blip r:embed="rId2"/>
          <a:stretch>
            <a:fillRect/>
          </a:stretch>
        </p:blipFill>
        <p:spPr>
          <a:xfrm>
            <a:off x="384816" y="692458"/>
            <a:ext cx="8377444" cy="5475095"/>
          </a:xfrm>
          <a:prstGeom prst="rect">
            <a:avLst/>
          </a:prstGeom>
        </p:spPr>
      </p:pic>
      <p:sp>
        <p:nvSpPr>
          <p:cNvPr id="5" name="CuadroTexto 4">
            <a:extLst>
              <a:ext uri="{FF2B5EF4-FFF2-40B4-BE49-F238E27FC236}">
                <a16:creationId xmlns:a16="http://schemas.microsoft.com/office/drawing/2014/main" id="{02209501-6449-4F9F-8F1C-2AF71068731F}"/>
              </a:ext>
            </a:extLst>
          </p:cNvPr>
          <p:cNvSpPr txBox="1"/>
          <p:nvPr/>
        </p:nvSpPr>
        <p:spPr>
          <a:xfrm>
            <a:off x="380166" y="89717"/>
            <a:ext cx="8317644" cy="307777"/>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neumonía es la principal causa de mortalidad por enfermedades del sistema respiratorio en Argentina</a:t>
            </a:r>
          </a:p>
        </p:txBody>
      </p:sp>
      <p:sp>
        <p:nvSpPr>
          <p:cNvPr id="6" name="CuadroTexto 4">
            <a:extLst>
              <a:ext uri="{FF2B5EF4-FFF2-40B4-BE49-F238E27FC236}">
                <a16:creationId xmlns:a16="http://schemas.microsoft.com/office/drawing/2014/main" id="{A2F376B2-58F8-4E49-8B83-5D27035C1C69}"/>
              </a:ext>
            </a:extLst>
          </p:cNvPr>
          <p:cNvSpPr txBox="1"/>
          <p:nvPr/>
        </p:nvSpPr>
        <p:spPr>
          <a:xfrm>
            <a:off x="290651" y="6300516"/>
            <a:ext cx="8497298" cy="414655"/>
          </a:xfrm>
          <a:prstGeom prst="rect">
            <a:avLst/>
          </a:prstGeom>
          <a:noFill/>
        </p:spPr>
        <p:txBody>
          <a:bodyPr wrap="square">
            <a:noAutofit/>
          </a:bodyPr>
          <a:lstStyle/>
          <a:p>
            <a:pPr algn="just" eaLnBrk="0" fontAlgn="base" hangingPunct="0"/>
            <a:r>
              <a:rPr lang="es-AR" sz="900" dirty="0">
                <a:ea typeface="Times New Roman" panose="02020603050405020304" pitchFamily="18" charset="0"/>
              </a:rPr>
              <a:t>Fuente: Información procesada en el Instituto Nacional de Enfermedades Respiratorias “Emilio Coni”. Administración Nacional de Laboratorios e Institutos de Salud (ANLIS), con base en datos de la Dirección Nacional de Estadísticas e Información de Salud, Ministerio de Salud de la Nacional. República Argentina. Abril de 2017. </a:t>
            </a:r>
          </a:p>
        </p:txBody>
      </p:sp>
      <p:sp>
        <p:nvSpPr>
          <p:cNvPr id="7" name="8 Rectángulo">
            <a:extLst>
              <a:ext uri="{FF2B5EF4-FFF2-40B4-BE49-F238E27FC236}">
                <a16:creationId xmlns:a16="http://schemas.microsoft.com/office/drawing/2014/main" id="{2CC62114-41FA-4F3D-A5D5-A5E59F308C23}"/>
              </a:ext>
            </a:extLst>
          </p:cNvPr>
          <p:cNvSpPr/>
          <p:nvPr/>
        </p:nvSpPr>
        <p:spPr>
          <a:xfrm>
            <a:off x="4086016" y="4278526"/>
            <a:ext cx="4285628" cy="10156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AR" sz="1200" b="1" dirty="0"/>
              <a:t>La segunda causa de mortalidad por enfermedades del sistema respiratorio incluye una gran cantidad de muertes probablemente mal clasificadas, como Insuficiencia respiratoria. La redistribución de estas muertes cambia la magnitud de cada grupo de causas respiratorias</a:t>
            </a:r>
          </a:p>
        </p:txBody>
      </p:sp>
    </p:spTree>
    <p:extLst>
      <p:ext uri="{BB962C8B-B14F-4D97-AF65-F5344CB8AC3E}">
        <p14:creationId xmlns:p14="http://schemas.microsoft.com/office/powerpoint/2010/main" val="95803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34320" y="72901"/>
            <a:ext cx="8675360" cy="6303810"/>
          </a:xfrm>
          <a:prstGeom prst="rect">
            <a:avLst/>
          </a:prstGeom>
        </p:spPr>
      </p:pic>
      <p:sp>
        <p:nvSpPr>
          <p:cNvPr id="5" name="1 CuadroTexto"/>
          <p:cNvSpPr txBox="1"/>
          <p:nvPr/>
        </p:nvSpPr>
        <p:spPr>
          <a:xfrm>
            <a:off x="21239" y="6394469"/>
            <a:ext cx="9101523" cy="44704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900" dirty="0"/>
              <a:t>Fuente: Información Procesada en el Instituto Nacional de Enfermedades Respiratorias (INER) "Emilio </a:t>
            </a:r>
            <a:r>
              <a:rPr lang="es-AR" sz="900" dirty="0" err="1"/>
              <a:t>Coni</a:t>
            </a:r>
            <a:r>
              <a:rPr lang="es-AR" sz="900" dirty="0"/>
              <a:t>", Administración Nacional de Laboratorios e Institutos de Salud (ANLIS), con base en datos de la Dirección de Estadísticas e Información de Salud, Ministerio de Salud de la Nación, República Argentina, Febrero de 2016.</a:t>
            </a:r>
          </a:p>
        </p:txBody>
      </p:sp>
    </p:spTree>
    <p:extLst>
      <p:ext uri="{BB962C8B-B14F-4D97-AF65-F5344CB8AC3E}">
        <p14:creationId xmlns:p14="http://schemas.microsoft.com/office/powerpoint/2010/main" val="3566551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4320" y="99537"/>
            <a:ext cx="8675360" cy="6303810"/>
          </a:xfrm>
          <a:prstGeom prst="rect">
            <a:avLst/>
          </a:prstGeom>
        </p:spPr>
      </p:pic>
      <p:sp>
        <p:nvSpPr>
          <p:cNvPr id="3" name="1 CuadroTexto"/>
          <p:cNvSpPr txBox="1"/>
          <p:nvPr/>
        </p:nvSpPr>
        <p:spPr>
          <a:xfrm>
            <a:off x="21239" y="6394469"/>
            <a:ext cx="9101523" cy="44704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900" dirty="0"/>
              <a:t>Fuente: Información Procesada en el Instituto Nacional de Enfermedades Respiratorias (INER) "Emilio </a:t>
            </a:r>
            <a:r>
              <a:rPr lang="es-AR" sz="900" dirty="0" err="1"/>
              <a:t>Coni</a:t>
            </a:r>
            <a:r>
              <a:rPr lang="es-AR" sz="900" dirty="0"/>
              <a:t>", Administración Nacional de Laboratorios e Institutos de Salud (ANLIS), con base en datos de la Dirección de Estadísticas e Información de Salud, Ministerio de Salud de la Nación, República Argentina, Febrero de 2016.</a:t>
            </a:r>
          </a:p>
        </p:txBody>
      </p:sp>
      <p:sp>
        <p:nvSpPr>
          <p:cNvPr id="4" name="CuadroTexto 3"/>
          <p:cNvSpPr txBox="1"/>
          <p:nvPr/>
        </p:nvSpPr>
        <p:spPr>
          <a:xfrm>
            <a:off x="3497802" y="1793290"/>
            <a:ext cx="4687410" cy="1477328"/>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dirty="0"/>
              <a:t>En los egresos hospitalarios, las edades menores tienen un aporte mucho más importante en la cantidad que las edades mayores, aún en el grupo de las enfermedades crónicas por el peso del asma</a:t>
            </a:r>
          </a:p>
        </p:txBody>
      </p:sp>
    </p:spTree>
    <p:extLst>
      <p:ext uri="{BB962C8B-B14F-4D97-AF65-F5344CB8AC3E}">
        <p14:creationId xmlns:p14="http://schemas.microsoft.com/office/powerpoint/2010/main" val="177321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solidFill>
                  <a:schemeClr val="bg1">
                    <a:lumMod val="75000"/>
                  </a:schemeClr>
                </a:solidFill>
              </a:rPr>
              <a:t>La carga y el impacto de las enfermedades respiratorias a nivel mundial</a:t>
            </a:r>
          </a:p>
          <a:p>
            <a:r>
              <a:rPr lang="es-AR" sz="2400" dirty="0">
                <a:solidFill>
                  <a:schemeClr val="bg1">
                    <a:lumMod val="75000"/>
                  </a:schemeClr>
                </a:solidFill>
              </a:rPr>
              <a:t>Las enfermedades respiratorias en Argentina. La magnitud global del problema</a:t>
            </a:r>
          </a:p>
          <a:p>
            <a:r>
              <a:rPr lang="es-AR" sz="2400" dirty="0"/>
              <a:t>Mortalidad por EPOC y Asma: distribución y tendencia.</a:t>
            </a:r>
          </a:p>
          <a:p>
            <a:r>
              <a:rPr lang="es-AR" sz="2400" dirty="0">
                <a:solidFill>
                  <a:schemeClr val="bg1">
                    <a:lumMod val="75000"/>
                  </a:schemeClr>
                </a:solidFill>
              </a:rPr>
              <a:t>Morbilidad por EPOC y Asma en Argentina</a:t>
            </a:r>
          </a:p>
          <a:p>
            <a:r>
              <a:rPr lang="es-AR" sz="2400" dirty="0">
                <a:solidFill>
                  <a:schemeClr val="bg1">
                    <a:lumMod val="75000"/>
                  </a:schemeClr>
                </a:solidFill>
              </a:rPr>
              <a:t>Conclusiones y Perspectivas del problema</a:t>
            </a:r>
          </a:p>
        </p:txBody>
      </p:sp>
      <p:pic>
        <p:nvPicPr>
          <p:cNvPr id="6" name="Imagen 11" descr="ENCABEZADO-01">
            <a:extLst>
              <a:ext uri="{FF2B5EF4-FFF2-40B4-BE49-F238E27FC236}">
                <a16:creationId xmlns:a16="http://schemas.microsoft.com/office/drawing/2014/main" id="{FB7FB000-31D1-46B1-9F1D-128E1D1C8E8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293348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05380D-ADA8-4AFF-B2E7-BA5058FECF05}"/>
              </a:ext>
            </a:extLst>
          </p:cNvPr>
          <p:cNvPicPr>
            <a:picLocks noChangeAspect="1"/>
          </p:cNvPicPr>
          <p:nvPr/>
        </p:nvPicPr>
        <p:blipFill>
          <a:blip r:embed="rId2"/>
          <a:stretch>
            <a:fillRect/>
          </a:stretch>
        </p:blipFill>
        <p:spPr>
          <a:xfrm>
            <a:off x="256652" y="754414"/>
            <a:ext cx="8539684" cy="5580000"/>
          </a:xfrm>
          <a:prstGeom prst="rect">
            <a:avLst/>
          </a:prstGeom>
        </p:spPr>
      </p:pic>
      <p:sp>
        <p:nvSpPr>
          <p:cNvPr id="5" name="CuadroTexto 4">
            <a:extLst>
              <a:ext uri="{FF2B5EF4-FFF2-40B4-BE49-F238E27FC236}">
                <a16:creationId xmlns:a16="http://schemas.microsoft.com/office/drawing/2014/main" id="{94BE157F-061E-403C-B16F-4F3FCFABD40E}"/>
              </a:ext>
            </a:extLst>
          </p:cNvPr>
          <p:cNvSpPr txBox="1"/>
          <p:nvPr/>
        </p:nvSpPr>
        <p:spPr>
          <a:xfrm>
            <a:off x="380166" y="89717"/>
            <a:ext cx="8317644" cy="523220"/>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tasa de mortalidad por EPOC de 40 a 74 años en la provincia de Misiones es más de cuatro veces superior que en la provincia de Jujuy</a:t>
            </a:r>
          </a:p>
        </p:txBody>
      </p:sp>
    </p:spTree>
    <p:extLst>
      <p:ext uri="{BB962C8B-B14F-4D97-AF65-F5344CB8AC3E}">
        <p14:creationId xmlns:p14="http://schemas.microsoft.com/office/powerpoint/2010/main" val="904783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427FF3-F67F-47E8-959E-49851657A207}"/>
              </a:ext>
            </a:extLst>
          </p:cNvPr>
          <p:cNvPicPr>
            <a:picLocks noChangeAspect="1"/>
          </p:cNvPicPr>
          <p:nvPr/>
        </p:nvPicPr>
        <p:blipFill>
          <a:blip r:embed="rId2"/>
          <a:stretch>
            <a:fillRect/>
          </a:stretch>
        </p:blipFill>
        <p:spPr>
          <a:xfrm>
            <a:off x="233335" y="736926"/>
            <a:ext cx="8490148" cy="5544000"/>
          </a:xfrm>
          <a:prstGeom prst="rect">
            <a:avLst/>
          </a:prstGeom>
        </p:spPr>
      </p:pic>
      <p:sp>
        <p:nvSpPr>
          <p:cNvPr id="7" name="CuadroTexto 4">
            <a:extLst>
              <a:ext uri="{FF2B5EF4-FFF2-40B4-BE49-F238E27FC236}">
                <a16:creationId xmlns:a16="http://schemas.microsoft.com/office/drawing/2014/main" id="{77EB181B-7C9E-4553-AEAF-402977783761}"/>
              </a:ext>
            </a:extLst>
          </p:cNvPr>
          <p:cNvSpPr txBox="1"/>
          <p:nvPr/>
        </p:nvSpPr>
        <p:spPr>
          <a:xfrm>
            <a:off x="380166" y="89717"/>
            <a:ext cx="8317644" cy="523220"/>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mortalidad por EPOC de 40 a 74 años se incrementó desde 1980 hasta 1999 y se redujo a partir de ese año hasta 2009. A partir de 2009 la tasa de mortalidad por EPOC de 40 a 74 años se incrementó.</a:t>
            </a:r>
          </a:p>
        </p:txBody>
      </p:sp>
    </p:spTree>
    <p:extLst>
      <p:ext uri="{BB962C8B-B14F-4D97-AF65-F5344CB8AC3E}">
        <p14:creationId xmlns:p14="http://schemas.microsoft.com/office/powerpoint/2010/main" val="3678587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B3B65-9226-4049-8C0A-CA7C5A955B48}"/>
              </a:ext>
            </a:extLst>
          </p:cNvPr>
          <p:cNvPicPr>
            <a:picLocks noChangeAspect="1"/>
          </p:cNvPicPr>
          <p:nvPr/>
        </p:nvPicPr>
        <p:blipFill>
          <a:blip r:embed="rId2"/>
          <a:stretch>
            <a:fillRect/>
          </a:stretch>
        </p:blipFill>
        <p:spPr>
          <a:xfrm>
            <a:off x="443087" y="825436"/>
            <a:ext cx="8264209" cy="5400000"/>
          </a:xfrm>
          <a:prstGeom prst="rect">
            <a:avLst/>
          </a:prstGeom>
        </p:spPr>
      </p:pic>
      <p:sp>
        <p:nvSpPr>
          <p:cNvPr id="4" name="CuadroTexto 4">
            <a:extLst>
              <a:ext uri="{FF2B5EF4-FFF2-40B4-BE49-F238E27FC236}">
                <a16:creationId xmlns:a16="http://schemas.microsoft.com/office/drawing/2014/main" id="{6E2A3FF2-F915-4152-9F17-40C39AF187B4}"/>
              </a:ext>
            </a:extLst>
          </p:cNvPr>
          <p:cNvSpPr txBox="1"/>
          <p:nvPr/>
        </p:nvSpPr>
        <p:spPr>
          <a:xfrm>
            <a:off x="204185" y="89717"/>
            <a:ext cx="8700117" cy="523220"/>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mortalidad por EPOC de 40 a 74 años se incrementó desde 1980 hasta 2015 de manera continua en mujeres.</a:t>
            </a:r>
          </a:p>
          <a:p>
            <a:pPr algn="ctr"/>
            <a:r>
              <a:rPr lang="es-AR" sz="1400" b="1" dirty="0"/>
              <a:t>En varones, hubo un descenso de la mortalidad a partir de 1991; pero entre 2007 y 2015 la mortalidad aumentó.</a:t>
            </a:r>
          </a:p>
        </p:txBody>
      </p:sp>
    </p:spTree>
    <p:extLst>
      <p:ext uri="{BB962C8B-B14F-4D97-AF65-F5344CB8AC3E}">
        <p14:creationId xmlns:p14="http://schemas.microsoft.com/office/powerpoint/2010/main" val="1994319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52BA47-484D-4FE8-AC32-5EDCD2B4FC8D}"/>
              </a:ext>
            </a:extLst>
          </p:cNvPr>
          <p:cNvGrpSpPr/>
          <p:nvPr/>
        </p:nvGrpSpPr>
        <p:grpSpPr>
          <a:xfrm>
            <a:off x="380166" y="160245"/>
            <a:ext cx="8317644" cy="6373658"/>
            <a:chOff x="380166" y="160245"/>
            <a:chExt cx="8317644" cy="6373658"/>
          </a:xfrm>
        </p:grpSpPr>
        <p:pic>
          <p:nvPicPr>
            <p:cNvPr id="4" name="Picture 3">
              <a:extLst>
                <a:ext uri="{FF2B5EF4-FFF2-40B4-BE49-F238E27FC236}">
                  <a16:creationId xmlns:a16="http://schemas.microsoft.com/office/drawing/2014/main" id="{77C7F017-5D61-4CAC-B525-66310F365E02}"/>
                </a:ext>
              </a:extLst>
            </p:cNvPr>
            <p:cNvPicPr>
              <a:picLocks noChangeAspect="1"/>
            </p:cNvPicPr>
            <p:nvPr/>
          </p:nvPicPr>
          <p:blipFill>
            <a:blip r:embed="rId2"/>
            <a:stretch>
              <a:fillRect/>
            </a:stretch>
          </p:blipFill>
          <p:spPr>
            <a:xfrm>
              <a:off x="390693" y="1110094"/>
              <a:ext cx="8296590" cy="5423809"/>
            </a:xfrm>
            <a:prstGeom prst="rect">
              <a:avLst/>
            </a:prstGeom>
          </p:spPr>
        </p:pic>
        <p:sp>
          <p:nvSpPr>
            <p:cNvPr id="5" name="CuadroTexto 4">
              <a:extLst>
                <a:ext uri="{FF2B5EF4-FFF2-40B4-BE49-F238E27FC236}">
                  <a16:creationId xmlns:a16="http://schemas.microsoft.com/office/drawing/2014/main" id="{7C9D7914-7165-4B35-B7CC-91AABB755EB0}"/>
                </a:ext>
              </a:extLst>
            </p:cNvPr>
            <p:cNvSpPr txBox="1"/>
            <p:nvPr/>
          </p:nvSpPr>
          <p:spPr>
            <a:xfrm>
              <a:off x="380166" y="160245"/>
              <a:ext cx="8317644" cy="738664"/>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En 11 provincias no se registraron muertes por Asma de 5 a 39 años en el último bienio (2014-2015).</a:t>
              </a:r>
            </a:p>
            <a:p>
              <a:pPr algn="ctr"/>
              <a:r>
                <a:rPr lang="es-AR" sz="1400" b="1" dirty="0"/>
                <a:t>Entre las jurisdicciones con muertes registradas los dos años, la tasa de mortalidad fue 2,9 veces superior en Formosa que en la ciudad autónoma de Buenos Aires. </a:t>
              </a:r>
            </a:p>
          </p:txBody>
        </p:sp>
        <p:sp>
          <p:nvSpPr>
            <p:cNvPr id="6" name="TextBox 5">
              <a:extLst>
                <a:ext uri="{FF2B5EF4-FFF2-40B4-BE49-F238E27FC236}">
                  <a16:creationId xmlns:a16="http://schemas.microsoft.com/office/drawing/2014/main" id="{61D414D8-7F0C-4E1B-A923-889185994AFD}"/>
                </a:ext>
              </a:extLst>
            </p:cNvPr>
            <p:cNvSpPr txBox="1"/>
            <p:nvPr/>
          </p:nvSpPr>
          <p:spPr>
            <a:xfrm>
              <a:off x="573350" y="5468644"/>
              <a:ext cx="417250" cy="123111"/>
            </a:xfrm>
            <a:prstGeom prst="rect">
              <a:avLst/>
            </a:prstGeom>
            <a:solidFill>
              <a:schemeClr val="bg1"/>
            </a:solidFill>
          </p:spPr>
          <p:txBody>
            <a:bodyPr wrap="square" tIns="0" bIns="0" rtlCol="0">
              <a:spAutoFit/>
            </a:bodyPr>
            <a:lstStyle/>
            <a:p>
              <a:r>
                <a:rPr lang="es-AR" sz="800" b="1" dirty="0"/>
                <a:t>2014</a:t>
              </a:r>
            </a:p>
          </p:txBody>
        </p:sp>
        <p:sp>
          <p:nvSpPr>
            <p:cNvPr id="7" name="TextBox 6">
              <a:extLst>
                <a:ext uri="{FF2B5EF4-FFF2-40B4-BE49-F238E27FC236}">
                  <a16:creationId xmlns:a16="http://schemas.microsoft.com/office/drawing/2014/main" id="{7901AF16-A03A-4D97-AF59-F7068C2214DA}"/>
                </a:ext>
              </a:extLst>
            </p:cNvPr>
            <p:cNvSpPr txBox="1"/>
            <p:nvPr/>
          </p:nvSpPr>
          <p:spPr>
            <a:xfrm>
              <a:off x="573350" y="5629922"/>
              <a:ext cx="417250" cy="123111"/>
            </a:xfrm>
            <a:prstGeom prst="rect">
              <a:avLst/>
            </a:prstGeom>
            <a:solidFill>
              <a:schemeClr val="bg1"/>
            </a:solidFill>
          </p:spPr>
          <p:txBody>
            <a:bodyPr wrap="square" tIns="0" bIns="0" rtlCol="0">
              <a:spAutoFit/>
            </a:bodyPr>
            <a:lstStyle/>
            <a:p>
              <a:r>
                <a:rPr lang="es-AR" sz="800" b="1" dirty="0"/>
                <a:t>2015</a:t>
              </a:r>
            </a:p>
          </p:txBody>
        </p:sp>
      </p:grpSp>
    </p:spTree>
    <p:extLst>
      <p:ext uri="{BB962C8B-B14F-4D97-AF65-F5344CB8AC3E}">
        <p14:creationId xmlns:p14="http://schemas.microsoft.com/office/powerpoint/2010/main" val="324363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A76F62-62C6-49E4-A5EF-BEAA51CE60DE}"/>
              </a:ext>
            </a:extLst>
          </p:cNvPr>
          <p:cNvPicPr>
            <a:picLocks noChangeAspect="1"/>
          </p:cNvPicPr>
          <p:nvPr/>
        </p:nvPicPr>
        <p:blipFill>
          <a:blip r:embed="rId2"/>
          <a:stretch>
            <a:fillRect/>
          </a:stretch>
        </p:blipFill>
        <p:spPr>
          <a:xfrm>
            <a:off x="363093" y="861134"/>
            <a:ext cx="8425801" cy="5519951"/>
          </a:xfrm>
          <a:prstGeom prst="rect">
            <a:avLst/>
          </a:prstGeom>
        </p:spPr>
      </p:pic>
      <p:sp>
        <p:nvSpPr>
          <p:cNvPr id="5" name="CuadroTexto 4">
            <a:extLst>
              <a:ext uri="{FF2B5EF4-FFF2-40B4-BE49-F238E27FC236}">
                <a16:creationId xmlns:a16="http://schemas.microsoft.com/office/drawing/2014/main" id="{E35E074E-FF23-401C-9918-8AB502ED1CA4}"/>
              </a:ext>
            </a:extLst>
          </p:cNvPr>
          <p:cNvSpPr txBox="1"/>
          <p:nvPr/>
        </p:nvSpPr>
        <p:spPr>
          <a:xfrm>
            <a:off x="380166" y="89717"/>
            <a:ext cx="8317644" cy="523220"/>
          </a:xfrm>
          <a:prstGeom prst="rect">
            <a:avLst/>
          </a:prstGeom>
          <a:solidFill>
            <a:schemeClr val="accent4">
              <a:lumMod val="40000"/>
              <a:lumOff val="60000"/>
            </a:schemeClr>
          </a:solidFill>
          <a:ln>
            <a:solidFill>
              <a:srgbClr val="002060"/>
            </a:solidFill>
          </a:ln>
        </p:spPr>
        <p:txBody>
          <a:bodyPr wrap="square" rtlCol="0">
            <a:spAutoFit/>
          </a:bodyPr>
          <a:lstStyle/>
          <a:p>
            <a:pPr algn="ctr"/>
            <a:r>
              <a:rPr lang="es-AR" sz="1400" b="1" dirty="0"/>
              <a:t>La mortalidad por Asma de 5 a 39 años disminuyó a partir de 1997; pero la velocidad de descenso de la tasa se redujo a partir de ese año. En 2015, la tasa de mortalidad es similar a la registrada entre 2010 y 2011.</a:t>
            </a:r>
          </a:p>
        </p:txBody>
      </p:sp>
    </p:spTree>
    <p:extLst>
      <p:ext uri="{BB962C8B-B14F-4D97-AF65-F5344CB8AC3E}">
        <p14:creationId xmlns:p14="http://schemas.microsoft.com/office/powerpoint/2010/main" val="674684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solidFill>
                  <a:schemeClr val="bg1">
                    <a:lumMod val="75000"/>
                  </a:schemeClr>
                </a:solidFill>
              </a:rPr>
              <a:t>La carga y el impacto de las enfermedades respiratorias a nivel mundial</a:t>
            </a:r>
          </a:p>
          <a:p>
            <a:r>
              <a:rPr lang="es-AR" sz="2400" dirty="0">
                <a:solidFill>
                  <a:schemeClr val="bg1">
                    <a:lumMod val="75000"/>
                  </a:schemeClr>
                </a:solidFill>
              </a:rPr>
              <a:t>Las enfermedades respiratorias en Argentina. La magnitud global del problema</a:t>
            </a:r>
          </a:p>
          <a:p>
            <a:r>
              <a:rPr lang="es-AR" sz="2400" dirty="0">
                <a:solidFill>
                  <a:schemeClr val="bg1">
                    <a:lumMod val="75000"/>
                  </a:schemeClr>
                </a:solidFill>
              </a:rPr>
              <a:t>Mortalidad por EPOC y Asma: distribución y tendencia.</a:t>
            </a:r>
          </a:p>
          <a:p>
            <a:r>
              <a:rPr lang="es-AR" sz="2400" dirty="0"/>
              <a:t>Morbilidad por EPOC y Asma en Argentina</a:t>
            </a:r>
          </a:p>
          <a:p>
            <a:r>
              <a:rPr lang="es-AR" sz="2400" dirty="0">
                <a:solidFill>
                  <a:schemeClr val="bg1">
                    <a:lumMod val="75000"/>
                  </a:schemeClr>
                </a:solidFill>
              </a:rPr>
              <a:t>Conclusiones y Perspectivas del problema</a:t>
            </a:r>
          </a:p>
        </p:txBody>
      </p:sp>
      <p:pic>
        <p:nvPicPr>
          <p:cNvPr id="6" name="Imagen 11" descr="ENCABEZADO-01">
            <a:extLst>
              <a:ext uri="{FF2B5EF4-FFF2-40B4-BE49-F238E27FC236}">
                <a16:creationId xmlns:a16="http://schemas.microsoft.com/office/drawing/2014/main" id="{2940EC5C-42B1-488B-A99D-86A1035016A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2161596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203" y="277092"/>
            <a:ext cx="9025465" cy="6248400"/>
          </a:xfrm>
          <a:prstGeom prst="rect">
            <a:avLst/>
          </a:prstGeom>
        </p:spPr>
      </p:pic>
    </p:spTree>
    <p:extLst>
      <p:ext uri="{BB962C8B-B14F-4D97-AF65-F5344CB8AC3E}">
        <p14:creationId xmlns:p14="http://schemas.microsoft.com/office/powerpoint/2010/main" val="7676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467544" y="139279"/>
            <a:ext cx="8136904" cy="400110"/>
          </a:xfrm>
          <a:prstGeom prst="rect">
            <a:avLst/>
          </a:prstGeom>
          <a:solidFill>
            <a:schemeClr val="accent5">
              <a:lumMod val="40000"/>
              <a:lumOff val="60000"/>
            </a:schemeClr>
          </a:solidFill>
        </p:spPr>
        <p:txBody>
          <a:bodyPr wrap="square" rtlCol="0">
            <a:spAutoFit/>
          </a:bodyPr>
          <a:lstStyle/>
          <a:p>
            <a:pPr algn="ctr"/>
            <a:r>
              <a:rPr lang="es-AR" sz="2000" dirty="0"/>
              <a:t>Estudio EPOCAR. RESULTADOS</a:t>
            </a:r>
          </a:p>
        </p:txBody>
      </p:sp>
      <p:graphicFrame>
        <p:nvGraphicFramePr>
          <p:cNvPr id="6" name="Tabla 5"/>
          <p:cNvGraphicFramePr>
            <a:graphicFrameLocks noGrp="1"/>
          </p:cNvGraphicFramePr>
          <p:nvPr>
            <p:extLst/>
          </p:nvPr>
        </p:nvGraphicFramePr>
        <p:xfrm>
          <a:off x="467545" y="709444"/>
          <a:ext cx="4824536" cy="1163516"/>
        </p:xfrm>
        <a:graphic>
          <a:graphicData uri="http://schemas.openxmlformats.org/drawingml/2006/table">
            <a:tbl>
              <a:tblPr>
                <a:tableStyleId>{69C7853C-536D-4A76-A0AE-DD22124D55A5}</a:tableStyleId>
              </a:tblPr>
              <a:tblGrid>
                <a:gridCol w="1088806">
                  <a:extLst>
                    <a:ext uri="{9D8B030D-6E8A-4147-A177-3AD203B41FA5}">
                      <a16:colId xmlns:a16="http://schemas.microsoft.com/office/drawing/2014/main" val="20000"/>
                    </a:ext>
                  </a:extLst>
                </a:gridCol>
                <a:gridCol w="976171">
                  <a:extLst>
                    <a:ext uri="{9D8B030D-6E8A-4147-A177-3AD203B41FA5}">
                      <a16:colId xmlns:a16="http://schemas.microsoft.com/office/drawing/2014/main" val="20001"/>
                    </a:ext>
                  </a:extLst>
                </a:gridCol>
                <a:gridCol w="919853">
                  <a:extLst>
                    <a:ext uri="{9D8B030D-6E8A-4147-A177-3AD203B41FA5}">
                      <a16:colId xmlns:a16="http://schemas.microsoft.com/office/drawing/2014/main" val="20002"/>
                    </a:ext>
                  </a:extLst>
                </a:gridCol>
                <a:gridCol w="919853">
                  <a:extLst>
                    <a:ext uri="{9D8B030D-6E8A-4147-A177-3AD203B41FA5}">
                      <a16:colId xmlns:a16="http://schemas.microsoft.com/office/drawing/2014/main" val="20003"/>
                    </a:ext>
                  </a:extLst>
                </a:gridCol>
                <a:gridCol w="919853">
                  <a:extLst>
                    <a:ext uri="{9D8B030D-6E8A-4147-A177-3AD203B41FA5}">
                      <a16:colId xmlns:a16="http://schemas.microsoft.com/office/drawing/2014/main" val="20004"/>
                    </a:ext>
                  </a:extLst>
                </a:gridCol>
              </a:tblGrid>
              <a:tr h="290879">
                <a:tc>
                  <a:txBody>
                    <a:bodyPr/>
                    <a:lstStyle/>
                    <a:p>
                      <a:pPr algn="ctr" fontAlgn="b"/>
                      <a:r>
                        <a:rPr lang="es-AR" sz="1800" u="none" strike="noStrike" dirty="0">
                          <a:effectLst/>
                        </a:rPr>
                        <a:t>EPOC</a:t>
                      </a:r>
                      <a:endParaRPr lang="es-AR" sz="1800" b="1" i="0" u="none" strike="noStrike" dirty="0">
                        <a:solidFill>
                          <a:srgbClr val="000000"/>
                        </a:solidFill>
                        <a:effectLst/>
                        <a:latin typeface="Arial" panose="020B060402020202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No.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máximo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ctr" fontAlgn="b"/>
                      <a:r>
                        <a:rPr lang="es-AR" sz="1800" u="none" strike="noStrike" dirty="0">
                          <a:effectLst/>
                        </a:rPr>
                        <a:t>mínimo</a:t>
                      </a:r>
                      <a:endParaRPr lang="es-AR" sz="1800" b="1"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extLst>
                  <a:ext uri="{0D108BD9-81ED-4DB2-BD59-A6C34878D82A}">
                    <a16:rowId xmlns:a16="http://schemas.microsoft.com/office/drawing/2014/main" val="10000"/>
                  </a:ext>
                </a:extLst>
              </a:tr>
              <a:tr h="290879">
                <a:tc>
                  <a:txBody>
                    <a:bodyPr/>
                    <a:lstStyle/>
                    <a:p>
                      <a:pPr algn="l" fontAlgn="t"/>
                      <a:r>
                        <a:rPr lang="es-AR" sz="1800" u="none" strike="noStrike">
                          <a:effectLst/>
                        </a:rPr>
                        <a:t>Si</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dirty="0">
                          <a:solidFill>
                            <a:srgbClr val="000000"/>
                          </a:solidFill>
                          <a:effectLst/>
                          <a:latin typeface="+mn-lt"/>
                        </a:rPr>
                        <a:t>504</a:t>
                      </a:r>
                    </a:p>
                  </a:txBody>
                  <a:tcPr marL="7620" marR="7620" marT="7620" marB="0" anchor="ctr"/>
                </a:tc>
                <a:tc>
                  <a:txBody>
                    <a:bodyPr/>
                    <a:lstStyle/>
                    <a:p>
                      <a:pPr algn="r" fontAlgn="ctr"/>
                      <a:r>
                        <a:rPr lang="es-AR" sz="1600" b="0" i="0" u="none" strike="noStrike">
                          <a:solidFill>
                            <a:srgbClr val="000000"/>
                          </a:solidFill>
                          <a:effectLst/>
                          <a:latin typeface="+mn-lt"/>
                        </a:rPr>
                        <a:t>14,53</a:t>
                      </a:r>
                    </a:p>
                  </a:txBody>
                  <a:tcPr marL="7620" marR="7620" marT="7620" marB="0" anchor="ctr"/>
                </a:tc>
                <a:tc>
                  <a:txBody>
                    <a:bodyPr/>
                    <a:lstStyle/>
                    <a:p>
                      <a:pPr algn="r" fontAlgn="ctr"/>
                      <a:r>
                        <a:rPr lang="es-AR" sz="1600" b="0" i="0" u="none" strike="noStrike">
                          <a:solidFill>
                            <a:srgbClr val="000000"/>
                          </a:solidFill>
                          <a:effectLst/>
                          <a:latin typeface="+mn-lt"/>
                        </a:rPr>
                        <a:t>15,70</a:t>
                      </a:r>
                    </a:p>
                  </a:txBody>
                  <a:tcPr marL="7620" marR="7620" marT="7620" marB="0" anchor="ctr"/>
                </a:tc>
                <a:tc>
                  <a:txBody>
                    <a:bodyPr/>
                    <a:lstStyle/>
                    <a:p>
                      <a:pPr algn="r" fontAlgn="ctr"/>
                      <a:r>
                        <a:rPr lang="es-AR" sz="1600" b="0" i="0" u="none" strike="noStrike">
                          <a:solidFill>
                            <a:srgbClr val="000000"/>
                          </a:solidFill>
                          <a:effectLst/>
                          <a:latin typeface="+mn-lt"/>
                        </a:rPr>
                        <a:t>13,36</a:t>
                      </a:r>
                    </a:p>
                  </a:txBody>
                  <a:tcPr marL="7620" marR="7620" marT="7620" marB="0" anchor="ctr"/>
                </a:tc>
                <a:extLst>
                  <a:ext uri="{0D108BD9-81ED-4DB2-BD59-A6C34878D82A}">
                    <a16:rowId xmlns:a16="http://schemas.microsoft.com/office/drawing/2014/main" val="10001"/>
                  </a:ext>
                </a:extLst>
              </a:tr>
              <a:tr h="290879">
                <a:tc>
                  <a:txBody>
                    <a:bodyPr/>
                    <a:lstStyle/>
                    <a:p>
                      <a:pPr algn="l" fontAlgn="t"/>
                      <a:r>
                        <a:rPr lang="es-AR" sz="1800" u="none" strike="noStrike">
                          <a:effectLst/>
                        </a:rPr>
                        <a:t>No</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a:solidFill>
                            <a:srgbClr val="000000"/>
                          </a:solidFill>
                          <a:effectLst/>
                          <a:latin typeface="+mn-lt"/>
                        </a:rPr>
                        <a:t>2965</a:t>
                      </a:r>
                    </a:p>
                  </a:txBody>
                  <a:tcPr marL="7620" marR="7620" marT="7620" marB="0" anchor="ctr"/>
                </a:tc>
                <a:tc>
                  <a:txBody>
                    <a:bodyPr/>
                    <a:lstStyle/>
                    <a:p>
                      <a:pPr algn="r" fontAlgn="ctr"/>
                      <a:r>
                        <a:rPr lang="es-AR" sz="1600" b="0" i="0" u="none" strike="noStrike">
                          <a:solidFill>
                            <a:srgbClr val="000000"/>
                          </a:solidFill>
                          <a:effectLst/>
                          <a:latin typeface="+mn-lt"/>
                        </a:rPr>
                        <a:t>85,47</a:t>
                      </a:r>
                    </a:p>
                  </a:txBody>
                  <a:tcPr marL="7620" marR="7620" marT="7620" marB="0" anchor="ctr"/>
                </a:tc>
                <a:tc>
                  <a:txBody>
                    <a:bodyPr/>
                    <a:lstStyle/>
                    <a:p>
                      <a:pPr algn="r" fontAlgn="ctr"/>
                      <a:r>
                        <a:rPr lang="es-AR" sz="1600" b="0" i="0" u="none" strike="noStrike">
                          <a:solidFill>
                            <a:srgbClr val="000000"/>
                          </a:solidFill>
                          <a:effectLst/>
                          <a:latin typeface="+mn-lt"/>
                        </a:rPr>
                        <a:t>86,64</a:t>
                      </a:r>
                    </a:p>
                  </a:txBody>
                  <a:tcPr marL="7620" marR="7620" marT="7620" marB="0" anchor="ctr"/>
                </a:tc>
                <a:tc>
                  <a:txBody>
                    <a:bodyPr/>
                    <a:lstStyle/>
                    <a:p>
                      <a:pPr algn="r" fontAlgn="ctr"/>
                      <a:r>
                        <a:rPr lang="es-AR" sz="1600" b="0" i="0" u="none" strike="noStrike">
                          <a:solidFill>
                            <a:srgbClr val="000000"/>
                          </a:solidFill>
                          <a:effectLst/>
                          <a:latin typeface="+mn-lt"/>
                        </a:rPr>
                        <a:t>84,30</a:t>
                      </a:r>
                    </a:p>
                  </a:txBody>
                  <a:tcPr marL="7620" marR="7620" marT="7620" marB="0" anchor="ctr"/>
                </a:tc>
                <a:extLst>
                  <a:ext uri="{0D108BD9-81ED-4DB2-BD59-A6C34878D82A}">
                    <a16:rowId xmlns:a16="http://schemas.microsoft.com/office/drawing/2014/main" val="10002"/>
                  </a:ext>
                </a:extLst>
              </a:tr>
              <a:tr h="290879">
                <a:tc>
                  <a:txBody>
                    <a:bodyPr/>
                    <a:lstStyle/>
                    <a:p>
                      <a:pPr algn="l" fontAlgn="t"/>
                      <a:r>
                        <a:rPr lang="es-AR" sz="1800" u="none" strike="noStrike">
                          <a:effectLst/>
                        </a:rPr>
                        <a:t>Total</a:t>
                      </a:r>
                      <a:endParaRPr lang="es-AR" sz="18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s-AR" sz="1600" b="0" i="0" u="none" strike="noStrike">
                          <a:solidFill>
                            <a:srgbClr val="000000"/>
                          </a:solidFill>
                          <a:effectLst/>
                          <a:latin typeface="+mn-lt"/>
                        </a:rPr>
                        <a:t>3469</a:t>
                      </a:r>
                    </a:p>
                  </a:txBody>
                  <a:tcPr marL="7620" marR="7620" marT="7620" marB="0" anchor="ctr"/>
                </a:tc>
                <a:tc>
                  <a:txBody>
                    <a:bodyPr/>
                    <a:lstStyle/>
                    <a:p>
                      <a:pPr algn="r" fontAlgn="ctr"/>
                      <a:r>
                        <a:rPr lang="es-AR" sz="1600" b="0" i="0" u="none" strike="noStrike">
                          <a:solidFill>
                            <a:srgbClr val="000000"/>
                          </a:solidFill>
                          <a:effectLst/>
                          <a:latin typeface="+mn-lt"/>
                        </a:rPr>
                        <a:t>100,0</a:t>
                      </a:r>
                    </a:p>
                  </a:txBody>
                  <a:tcPr marL="7620" marR="7620" marT="7620" marB="0" anchor="ctr"/>
                </a:tc>
                <a:tc>
                  <a:txBody>
                    <a:bodyPr/>
                    <a:lstStyle/>
                    <a:p>
                      <a:pPr algn="r" fontAlgn="ctr"/>
                      <a:r>
                        <a:rPr lang="es-AR" sz="1600" b="0" i="0" u="none" strike="noStrike">
                          <a:solidFill>
                            <a:srgbClr val="000000"/>
                          </a:solidFill>
                          <a:effectLst/>
                          <a:latin typeface="+mn-lt"/>
                        </a:rPr>
                        <a:t>100,0</a:t>
                      </a:r>
                    </a:p>
                  </a:txBody>
                  <a:tcPr marL="7620" marR="7620" marT="7620" marB="0" anchor="ctr"/>
                </a:tc>
                <a:tc>
                  <a:txBody>
                    <a:bodyPr/>
                    <a:lstStyle/>
                    <a:p>
                      <a:pPr algn="l" fontAlgn="ctr"/>
                      <a:r>
                        <a:rPr lang="es-AR" sz="1600" b="0" i="0" u="none" strike="noStrike" dirty="0">
                          <a:solidFill>
                            <a:srgbClr val="000000"/>
                          </a:solidFill>
                          <a:effectLst/>
                          <a:latin typeface="+mn-lt"/>
                        </a:rPr>
                        <a:t> </a:t>
                      </a:r>
                    </a:p>
                  </a:txBody>
                  <a:tcPr marL="7620" marR="7620" marT="7620" marB="0" anchor="ctr"/>
                </a:tc>
                <a:extLst>
                  <a:ext uri="{0D108BD9-81ED-4DB2-BD59-A6C34878D82A}">
                    <a16:rowId xmlns:a16="http://schemas.microsoft.com/office/drawing/2014/main" val="10003"/>
                  </a:ext>
                </a:extLst>
              </a:tr>
            </a:tbl>
          </a:graphicData>
        </a:graphic>
      </p:graphicFrame>
      <p:pic>
        <p:nvPicPr>
          <p:cNvPr id="4" name="Imagen 3"/>
          <p:cNvPicPr>
            <a:picLocks noChangeAspect="1"/>
          </p:cNvPicPr>
          <p:nvPr/>
        </p:nvPicPr>
        <p:blipFill>
          <a:blip r:embed="rId2"/>
          <a:stretch>
            <a:fillRect/>
          </a:stretch>
        </p:blipFill>
        <p:spPr>
          <a:xfrm>
            <a:off x="2627784" y="2018999"/>
            <a:ext cx="6281896" cy="4555809"/>
          </a:xfrm>
          <a:prstGeom prst="rect">
            <a:avLst/>
          </a:prstGeom>
        </p:spPr>
      </p:pic>
    </p:spTree>
    <p:extLst>
      <p:ext uri="{BB962C8B-B14F-4D97-AF65-F5344CB8AC3E}">
        <p14:creationId xmlns:p14="http://schemas.microsoft.com/office/powerpoint/2010/main" val="1066685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186251"/>
            <a:ext cx="7912100" cy="477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592895" y="5083911"/>
            <a:ext cx="1853721" cy="461665"/>
          </a:xfrm>
          <a:prstGeom prst="rect">
            <a:avLst/>
          </a:prstGeom>
          <a:solidFill>
            <a:srgbClr val="0070C0"/>
          </a:solid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S" sz="2400" b="1" dirty="0"/>
              <a:t>14. 7 %</a:t>
            </a:r>
            <a:endParaRPr lang="es-AR" sz="2400" b="1" dirty="0"/>
          </a:p>
        </p:txBody>
      </p:sp>
      <p:grpSp>
        <p:nvGrpSpPr>
          <p:cNvPr id="6" name="Agrupar 5"/>
          <p:cNvGrpSpPr/>
          <p:nvPr/>
        </p:nvGrpSpPr>
        <p:grpSpPr>
          <a:xfrm>
            <a:off x="6489700" y="5969001"/>
            <a:ext cx="2539156" cy="773923"/>
            <a:chOff x="6184900" y="5994400"/>
            <a:chExt cx="2539156" cy="773923"/>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490" y="5994400"/>
              <a:ext cx="703566" cy="77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p:cNvPicPr>
              <a:picLocks noChangeAspect="1"/>
            </p:cNvPicPr>
            <p:nvPr/>
          </p:nvPicPr>
          <p:blipFill>
            <a:blip r:embed="rId4"/>
            <a:stretch>
              <a:fillRect/>
            </a:stretch>
          </p:blipFill>
          <p:spPr>
            <a:xfrm>
              <a:off x="6184900" y="6124444"/>
              <a:ext cx="1828800" cy="513835"/>
            </a:xfrm>
            <a:prstGeom prst="rect">
              <a:avLst/>
            </a:prstGeom>
          </p:spPr>
        </p:pic>
      </p:grpSp>
      <p:sp>
        <p:nvSpPr>
          <p:cNvPr id="9" name="Título 1"/>
          <p:cNvSpPr txBox="1">
            <a:spLocks noGrp="1"/>
          </p:cNvSpPr>
          <p:nvPr>
            <p:ph type="title"/>
          </p:nvPr>
        </p:nvSpPr>
        <p:spPr>
          <a:xfrm>
            <a:off x="447473" y="64413"/>
            <a:ext cx="8229600" cy="1143000"/>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s-AR" sz="3600" b="1" dirty="0"/>
            </a:br>
            <a:r>
              <a:rPr lang="es-AR" sz="3600" b="1" dirty="0"/>
              <a:t>Prevalencia de EPOC en Latinoamérica</a:t>
            </a:r>
            <a:br>
              <a:rPr lang="es-AR" sz="3600" b="1" dirty="0"/>
            </a:br>
            <a:endParaRPr lang="es-ES" sz="3600" dirty="0"/>
          </a:p>
        </p:txBody>
      </p:sp>
      <p:sp>
        <p:nvSpPr>
          <p:cNvPr id="2" name="1 Triángulo isósceles"/>
          <p:cNvSpPr/>
          <p:nvPr/>
        </p:nvSpPr>
        <p:spPr>
          <a:xfrm rot="16200000">
            <a:off x="4040873" y="5001557"/>
            <a:ext cx="584775" cy="626369"/>
          </a:xfrm>
          <a:prstGeom prst="triangle">
            <a:avLst>
              <a:gd name="adj" fmla="val 46277"/>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CuadroTexto"/>
          <p:cNvSpPr txBox="1"/>
          <p:nvPr/>
        </p:nvSpPr>
        <p:spPr>
          <a:xfrm>
            <a:off x="6660232" y="5083910"/>
            <a:ext cx="1665058" cy="707886"/>
          </a:xfrm>
          <a:prstGeom prst="rect">
            <a:avLst/>
          </a:prstGeom>
          <a:noFill/>
        </p:spPr>
        <p:txBody>
          <a:bodyPr wrap="square" rtlCol="0">
            <a:spAutoFit/>
          </a:bodyPr>
          <a:lstStyle/>
          <a:p>
            <a:pPr algn="ctr"/>
            <a:r>
              <a:rPr lang="es-ES" sz="2000" b="1" dirty="0">
                <a:solidFill>
                  <a:schemeClr val="tx2">
                    <a:lumMod val="75000"/>
                  </a:schemeClr>
                </a:solidFill>
              </a:rPr>
              <a:t>EPOC.AR</a:t>
            </a:r>
          </a:p>
          <a:p>
            <a:pPr algn="ctr"/>
            <a:r>
              <a:rPr lang="es-ES" sz="2000" b="1" dirty="0">
                <a:solidFill>
                  <a:schemeClr val="tx2">
                    <a:lumMod val="75000"/>
                  </a:schemeClr>
                </a:solidFill>
              </a:rPr>
              <a:t>Argentina</a:t>
            </a:r>
          </a:p>
        </p:txBody>
      </p:sp>
    </p:spTree>
    <p:extLst>
      <p:ext uri="{BB962C8B-B14F-4D97-AF65-F5344CB8AC3E}">
        <p14:creationId xmlns:p14="http://schemas.microsoft.com/office/powerpoint/2010/main" val="3937965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p:cNvSpPr txBox="1"/>
          <p:nvPr/>
        </p:nvSpPr>
        <p:spPr>
          <a:xfrm>
            <a:off x="467544" y="139279"/>
            <a:ext cx="8136904" cy="400110"/>
          </a:xfrm>
          <a:prstGeom prst="rect">
            <a:avLst/>
          </a:prstGeom>
          <a:solidFill>
            <a:schemeClr val="accent5">
              <a:lumMod val="40000"/>
              <a:lumOff val="60000"/>
            </a:schemeClr>
          </a:solidFill>
        </p:spPr>
        <p:txBody>
          <a:bodyPr wrap="square" rtlCol="0">
            <a:spAutoFit/>
          </a:bodyPr>
          <a:lstStyle/>
          <a:p>
            <a:pPr algn="ctr"/>
            <a:r>
              <a:rPr lang="es-AR" sz="2000" dirty="0"/>
              <a:t>Estudio EPOCAR. RESULTADOS</a:t>
            </a:r>
          </a:p>
        </p:txBody>
      </p:sp>
      <p:graphicFrame>
        <p:nvGraphicFramePr>
          <p:cNvPr id="3" name="Tabla 2"/>
          <p:cNvGraphicFramePr>
            <a:graphicFrameLocks noGrp="1"/>
          </p:cNvGraphicFramePr>
          <p:nvPr>
            <p:extLst/>
          </p:nvPr>
        </p:nvGraphicFramePr>
        <p:xfrm>
          <a:off x="251521" y="602163"/>
          <a:ext cx="4824536" cy="1988820"/>
        </p:xfrm>
        <a:graphic>
          <a:graphicData uri="http://schemas.openxmlformats.org/drawingml/2006/table">
            <a:tbl>
              <a:tblPr>
                <a:tableStyleId>{69C7853C-536D-4A76-A0AE-DD22124D55A5}</a:tableStyleId>
              </a:tblPr>
              <a:tblGrid>
                <a:gridCol w="1663003">
                  <a:extLst>
                    <a:ext uri="{9D8B030D-6E8A-4147-A177-3AD203B41FA5}">
                      <a16:colId xmlns:a16="http://schemas.microsoft.com/office/drawing/2014/main" val="3933614886"/>
                    </a:ext>
                  </a:extLst>
                </a:gridCol>
                <a:gridCol w="749265">
                  <a:extLst>
                    <a:ext uri="{9D8B030D-6E8A-4147-A177-3AD203B41FA5}">
                      <a16:colId xmlns:a16="http://schemas.microsoft.com/office/drawing/2014/main" val="2652612793"/>
                    </a:ext>
                  </a:extLst>
                </a:gridCol>
                <a:gridCol w="603067">
                  <a:extLst>
                    <a:ext uri="{9D8B030D-6E8A-4147-A177-3AD203B41FA5}">
                      <a16:colId xmlns:a16="http://schemas.microsoft.com/office/drawing/2014/main" val="3803080455"/>
                    </a:ext>
                  </a:extLst>
                </a:gridCol>
                <a:gridCol w="603067">
                  <a:extLst>
                    <a:ext uri="{9D8B030D-6E8A-4147-A177-3AD203B41FA5}">
                      <a16:colId xmlns:a16="http://schemas.microsoft.com/office/drawing/2014/main" val="3145106076"/>
                    </a:ext>
                  </a:extLst>
                </a:gridCol>
                <a:gridCol w="603067">
                  <a:extLst>
                    <a:ext uri="{9D8B030D-6E8A-4147-A177-3AD203B41FA5}">
                      <a16:colId xmlns:a16="http://schemas.microsoft.com/office/drawing/2014/main" val="2866723726"/>
                    </a:ext>
                  </a:extLst>
                </a:gridCol>
                <a:gridCol w="603067">
                  <a:extLst>
                    <a:ext uri="{9D8B030D-6E8A-4147-A177-3AD203B41FA5}">
                      <a16:colId xmlns:a16="http://schemas.microsoft.com/office/drawing/2014/main" val="2966381751"/>
                    </a:ext>
                  </a:extLst>
                </a:gridCol>
              </a:tblGrid>
              <a:tr h="220980">
                <a:tc rowSpan="2">
                  <a:txBody>
                    <a:bodyPr/>
                    <a:lstStyle/>
                    <a:p>
                      <a:pPr algn="ctr" fontAlgn="ctr"/>
                      <a:r>
                        <a:rPr lang="es-AR" sz="1400" u="none" strike="noStrike">
                          <a:effectLst/>
                        </a:rPr>
                        <a:t>Aglomerado</a:t>
                      </a:r>
                      <a:endParaRPr lang="es-AR" sz="1400" b="1" i="0" u="none" strike="noStrike">
                        <a:solidFill>
                          <a:srgbClr val="000000"/>
                        </a:solidFill>
                        <a:effectLst/>
                        <a:latin typeface="Calibri" panose="020F0502020204030204" pitchFamily="34" charset="0"/>
                      </a:endParaRPr>
                    </a:p>
                  </a:txBody>
                  <a:tcPr marL="7620" marR="7620" marT="7620" marB="0" anchor="ctr"/>
                </a:tc>
                <a:tc rowSpan="2">
                  <a:txBody>
                    <a:bodyPr/>
                    <a:lstStyle/>
                    <a:p>
                      <a:pPr algn="ctr" fontAlgn="ctr"/>
                      <a:r>
                        <a:rPr lang="es-AR" sz="1400" u="none" strike="noStrike">
                          <a:effectLst/>
                        </a:rPr>
                        <a:t>Total</a:t>
                      </a:r>
                      <a:endParaRPr lang="es-AR" sz="1400" b="1" i="0" u="none" strike="noStrike">
                        <a:solidFill>
                          <a:srgbClr val="000000"/>
                        </a:solidFill>
                        <a:effectLst/>
                        <a:latin typeface="Calibri" panose="020F0502020204030204" pitchFamily="34" charset="0"/>
                      </a:endParaRPr>
                    </a:p>
                  </a:txBody>
                  <a:tcPr marL="7620" marR="7620" marT="7620" marB="0" anchor="ctr"/>
                </a:tc>
                <a:tc gridSpan="4">
                  <a:txBody>
                    <a:bodyPr/>
                    <a:lstStyle/>
                    <a:p>
                      <a:pPr algn="ctr" fontAlgn="b"/>
                      <a:r>
                        <a:rPr lang="es-AR" sz="1400" u="none" strike="noStrike">
                          <a:effectLst/>
                        </a:rPr>
                        <a:t>EPOC</a:t>
                      </a:r>
                      <a:endParaRPr lang="es-AR" sz="1400" b="1"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792449579"/>
                  </a:ext>
                </a:extLst>
              </a:tr>
              <a:tr h="220980">
                <a:tc vMerge="1">
                  <a:txBody>
                    <a:bodyPr/>
                    <a:lstStyle/>
                    <a:p>
                      <a:endParaRPr lang="es-AR"/>
                    </a:p>
                  </a:txBody>
                  <a:tcPr/>
                </a:tc>
                <a:tc vMerge="1">
                  <a:txBody>
                    <a:bodyPr/>
                    <a:lstStyle/>
                    <a:p>
                      <a:endParaRPr lang="es-AR"/>
                    </a:p>
                  </a:txBody>
                  <a:tcPr/>
                </a:tc>
                <a:tc>
                  <a:txBody>
                    <a:bodyPr/>
                    <a:lstStyle/>
                    <a:p>
                      <a:pPr algn="ctr" fontAlgn="b"/>
                      <a:r>
                        <a:rPr lang="es-AR" sz="1400" u="none" strike="noStrike">
                          <a:effectLst/>
                        </a:rPr>
                        <a:t>No.</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máximo</a:t>
                      </a:r>
                      <a:endParaRPr lang="es-AR"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AR" sz="1400" u="none" strike="noStrike">
                          <a:effectLst/>
                        </a:rPr>
                        <a:t>mínimo</a:t>
                      </a:r>
                      <a:endParaRPr lang="es-AR"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92335803"/>
                  </a:ext>
                </a:extLst>
              </a:tr>
              <a:tr h="220980">
                <a:tc>
                  <a:txBody>
                    <a:bodyPr/>
                    <a:lstStyle/>
                    <a:p>
                      <a:pPr algn="l" fontAlgn="b"/>
                      <a:r>
                        <a:rPr lang="es-AR" sz="1400" u="none" strike="noStrike">
                          <a:effectLst/>
                        </a:rPr>
                        <a:t>La Plata</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694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89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12,8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15,3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10,3</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39024905"/>
                  </a:ext>
                </a:extLst>
              </a:tr>
              <a:tr h="220980">
                <a:tc>
                  <a:txBody>
                    <a:bodyPr/>
                    <a:lstStyle/>
                    <a:p>
                      <a:pPr algn="l" fontAlgn="b"/>
                      <a:r>
                        <a:rPr lang="es-AR" sz="1400" u="none" strike="noStrike">
                          <a:effectLst/>
                        </a:rPr>
                        <a:t>Rosario</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466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68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17,8</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11,4</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90807029"/>
                  </a:ext>
                </a:extLst>
              </a:tr>
              <a:tr h="220980">
                <a:tc>
                  <a:txBody>
                    <a:bodyPr/>
                    <a:lstStyle/>
                    <a:p>
                      <a:pPr algn="l" fontAlgn="b"/>
                      <a:r>
                        <a:rPr lang="es-AR" sz="1400" u="none" strike="noStrike">
                          <a:effectLst/>
                        </a:rPr>
                        <a:t>G. Buenos Aires</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691</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115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16,6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19,4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13,9</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9223347"/>
                  </a:ext>
                </a:extLst>
              </a:tr>
              <a:tr h="220980">
                <a:tc>
                  <a:txBody>
                    <a:bodyPr/>
                    <a:lstStyle/>
                    <a:p>
                      <a:pPr algn="l" fontAlgn="b"/>
                      <a:r>
                        <a:rPr lang="es-AR" sz="1400" u="none" strike="noStrike">
                          <a:effectLst/>
                        </a:rPr>
                        <a:t>Ciudad de Bs. Aires</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697</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12,0</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15791937"/>
                  </a:ext>
                </a:extLst>
              </a:tr>
              <a:tr h="220980">
                <a:tc>
                  <a:txBody>
                    <a:bodyPr/>
                    <a:lstStyle/>
                    <a:p>
                      <a:pPr algn="l" fontAlgn="b"/>
                      <a:r>
                        <a:rPr lang="es-AR" sz="1400" u="none" strike="noStrike">
                          <a:effectLst/>
                        </a:rPr>
                        <a:t>Córdoba</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499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86</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17,2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20,5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13,9</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69239454"/>
                  </a:ext>
                </a:extLst>
              </a:tr>
              <a:tr h="220980">
                <a:tc>
                  <a:txBody>
                    <a:bodyPr/>
                    <a:lstStyle/>
                    <a:p>
                      <a:pPr algn="l" fontAlgn="b"/>
                      <a:r>
                        <a:rPr lang="es-AR" sz="1400" u="none" strike="noStrike" dirty="0">
                          <a:effectLst/>
                        </a:rPr>
                        <a:t>Mendoza</a:t>
                      </a:r>
                      <a:endParaRPr lang="es-AR" sz="14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422</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44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10,4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13,3</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7,5</a:t>
                      </a:r>
                      <a:endParaRPr lang="es-AR"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47681608"/>
                  </a:ext>
                </a:extLst>
              </a:tr>
              <a:tr h="220980">
                <a:tc>
                  <a:txBody>
                    <a:bodyPr/>
                    <a:lstStyle/>
                    <a:p>
                      <a:pPr algn="l" fontAlgn="b"/>
                      <a:r>
                        <a:rPr lang="es-AR" sz="1400" u="none" strike="noStrike">
                          <a:effectLst/>
                        </a:rPr>
                        <a:t>Total</a:t>
                      </a:r>
                      <a:endParaRPr lang="es-AR"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s-AR" sz="1400" u="none" strike="noStrike">
                          <a:effectLst/>
                        </a:rPr>
                        <a:t>3469</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504</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14,5</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a:effectLst/>
                        </a:rPr>
                        <a:t>15,7</a:t>
                      </a:r>
                      <a:endParaRPr lang="es-AR"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s-AR" sz="1400" u="none" strike="noStrike" dirty="0">
                          <a:effectLst/>
                        </a:rPr>
                        <a:t>13,4</a:t>
                      </a:r>
                      <a:endParaRPr lang="es-AR"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51589541"/>
                  </a:ext>
                </a:extLst>
              </a:tr>
            </a:tbl>
          </a:graphicData>
        </a:graphic>
      </p:graphicFrame>
      <p:pic>
        <p:nvPicPr>
          <p:cNvPr id="4" name="Imagen 3"/>
          <p:cNvPicPr>
            <a:picLocks noChangeAspect="1"/>
          </p:cNvPicPr>
          <p:nvPr/>
        </p:nvPicPr>
        <p:blipFill>
          <a:blip r:embed="rId2"/>
          <a:stretch>
            <a:fillRect/>
          </a:stretch>
        </p:blipFill>
        <p:spPr>
          <a:xfrm>
            <a:off x="3618696" y="2812227"/>
            <a:ext cx="5417800" cy="3929142"/>
          </a:xfrm>
          <a:prstGeom prst="rect">
            <a:avLst/>
          </a:prstGeom>
        </p:spPr>
      </p:pic>
    </p:spTree>
    <p:extLst>
      <p:ext uri="{BB962C8B-B14F-4D97-AF65-F5344CB8AC3E}">
        <p14:creationId xmlns:p14="http://schemas.microsoft.com/office/powerpoint/2010/main" val="265902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64654" y="221672"/>
            <a:ext cx="3020655" cy="429491"/>
          </a:xfrm>
        </p:spPr>
        <p:txBody>
          <a:bodyPr>
            <a:normAutofit fontScale="90000"/>
          </a:bodyPr>
          <a:lstStyle/>
          <a:p>
            <a:r>
              <a:rPr lang="es-ES" sz="3600" b="1" dirty="0"/>
              <a:t>Subdiagnóstico</a:t>
            </a:r>
          </a:p>
        </p:txBody>
      </p:sp>
      <p:sp>
        <p:nvSpPr>
          <p:cNvPr id="4" name="3 CuadroTexto"/>
          <p:cNvSpPr txBox="1"/>
          <p:nvPr/>
        </p:nvSpPr>
        <p:spPr>
          <a:xfrm>
            <a:off x="755577" y="788430"/>
            <a:ext cx="7632848" cy="15696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3200" b="1" dirty="0"/>
              <a:t>Entre 77% y 59% de  los encuestados que resultaron compatibles con EPOC no sabían que lo tenían</a:t>
            </a:r>
          </a:p>
        </p:txBody>
      </p:sp>
      <p:graphicFrame>
        <p:nvGraphicFramePr>
          <p:cNvPr id="6" name="4 Tabla"/>
          <p:cNvGraphicFramePr>
            <a:graphicFrameLocks noGrp="1"/>
          </p:cNvGraphicFramePr>
          <p:nvPr>
            <p:extLst>
              <p:ext uri="{D42A27DB-BD31-4B8C-83A1-F6EECF244321}">
                <p14:modId xmlns:p14="http://schemas.microsoft.com/office/powerpoint/2010/main" val="1908727448"/>
              </p:ext>
            </p:extLst>
          </p:nvPr>
        </p:nvGraphicFramePr>
        <p:xfrm>
          <a:off x="755577" y="2757052"/>
          <a:ext cx="7704856" cy="2934982"/>
        </p:xfrm>
        <a:graphic>
          <a:graphicData uri="http://schemas.openxmlformats.org/drawingml/2006/table">
            <a:tbl>
              <a:tblPr firstRow="1" bandRow="1">
                <a:tableStyleId>{16D9F66E-5EB9-4882-86FB-DCBF35E3C3E4}</a:tableStyleId>
              </a:tblPr>
              <a:tblGrid>
                <a:gridCol w="1926214">
                  <a:extLst>
                    <a:ext uri="{9D8B030D-6E8A-4147-A177-3AD203B41FA5}">
                      <a16:colId xmlns:a16="http://schemas.microsoft.com/office/drawing/2014/main" val="20000"/>
                    </a:ext>
                  </a:extLst>
                </a:gridCol>
                <a:gridCol w="1926214">
                  <a:extLst>
                    <a:ext uri="{9D8B030D-6E8A-4147-A177-3AD203B41FA5}">
                      <a16:colId xmlns:a16="http://schemas.microsoft.com/office/drawing/2014/main" val="20001"/>
                    </a:ext>
                  </a:extLst>
                </a:gridCol>
                <a:gridCol w="1926214">
                  <a:extLst>
                    <a:ext uri="{9D8B030D-6E8A-4147-A177-3AD203B41FA5}">
                      <a16:colId xmlns:a16="http://schemas.microsoft.com/office/drawing/2014/main" val="20002"/>
                    </a:ext>
                  </a:extLst>
                </a:gridCol>
                <a:gridCol w="1926214">
                  <a:extLst>
                    <a:ext uri="{9D8B030D-6E8A-4147-A177-3AD203B41FA5}">
                      <a16:colId xmlns:a16="http://schemas.microsoft.com/office/drawing/2014/main" val="20003"/>
                    </a:ext>
                  </a:extLst>
                </a:gridCol>
              </a:tblGrid>
              <a:tr h="588022">
                <a:tc>
                  <a:txBody>
                    <a:bodyPr/>
                    <a:lstStyle/>
                    <a:p>
                      <a:pPr algn="ctr"/>
                      <a:r>
                        <a:rPr lang="es-AR" sz="1400" dirty="0">
                          <a:latin typeface="+mj-lt"/>
                        </a:rPr>
                        <a:t>Estudio</a:t>
                      </a:r>
                      <a:endParaRPr lang="es-AR" sz="1400" dirty="0">
                        <a:solidFill>
                          <a:srgbClr val="000000"/>
                        </a:solidFill>
                        <a:latin typeface="+mj-lt"/>
                      </a:endParaRPr>
                    </a:p>
                  </a:txBody>
                  <a:tcPr/>
                </a:tc>
                <a:tc>
                  <a:txBody>
                    <a:bodyPr/>
                    <a:lstStyle/>
                    <a:p>
                      <a:pPr algn="ctr"/>
                      <a:r>
                        <a:rPr lang="es-AR" sz="1600" dirty="0">
                          <a:latin typeface="+mj-lt"/>
                        </a:rPr>
                        <a:t>País o Región</a:t>
                      </a:r>
                      <a:endParaRPr lang="es-AR" sz="1600" dirty="0">
                        <a:solidFill>
                          <a:srgbClr val="000000"/>
                        </a:solidFill>
                        <a:latin typeface="+mj-lt"/>
                      </a:endParaRPr>
                    </a:p>
                  </a:txBody>
                  <a:tcPr/>
                </a:tc>
                <a:tc>
                  <a:txBody>
                    <a:bodyPr/>
                    <a:lstStyle/>
                    <a:p>
                      <a:pPr algn="ctr"/>
                      <a:r>
                        <a:rPr lang="es-AR" sz="1600" dirty="0">
                          <a:latin typeface="+mj-lt"/>
                        </a:rPr>
                        <a:t>No</a:t>
                      </a:r>
                      <a:r>
                        <a:rPr lang="es-AR" sz="1600" baseline="0" dirty="0">
                          <a:latin typeface="+mj-lt"/>
                        </a:rPr>
                        <a:t> diagnosticados</a:t>
                      </a:r>
                      <a:endParaRPr lang="es-AR" sz="1600" dirty="0">
                        <a:solidFill>
                          <a:srgbClr val="000000"/>
                        </a:solidFill>
                        <a:latin typeface="+mj-lt"/>
                      </a:endParaRPr>
                    </a:p>
                  </a:txBody>
                  <a:tcPr>
                    <a:solidFill>
                      <a:srgbClr val="FFFF00"/>
                    </a:solidFill>
                  </a:tcPr>
                </a:tc>
                <a:tc>
                  <a:txBody>
                    <a:bodyPr/>
                    <a:lstStyle/>
                    <a:p>
                      <a:pPr algn="ctr"/>
                      <a:r>
                        <a:rPr lang="es-AR" sz="1600" dirty="0">
                          <a:latin typeface="+mj-lt"/>
                        </a:rPr>
                        <a:t>No diagnosticados con FEV</a:t>
                      </a:r>
                      <a:r>
                        <a:rPr lang="es-AR" sz="1600" baseline="-25000" dirty="0">
                          <a:latin typeface="+mj-lt"/>
                        </a:rPr>
                        <a:t>1</a:t>
                      </a:r>
                      <a:r>
                        <a:rPr lang="es-AR" sz="1600" dirty="0">
                          <a:latin typeface="+mj-lt"/>
                        </a:rPr>
                        <a:t> &lt; 50 %</a:t>
                      </a:r>
                      <a:endParaRPr lang="es-AR" sz="1600" dirty="0">
                        <a:solidFill>
                          <a:srgbClr val="000000"/>
                        </a:solidFill>
                        <a:latin typeface="+mj-lt"/>
                      </a:endParaRPr>
                    </a:p>
                  </a:txBody>
                  <a:tcPr/>
                </a:tc>
                <a:extLst>
                  <a:ext uri="{0D108BD9-81ED-4DB2-BD59-A6C34878D82A}">
                    <a16:rowId xmlns:a16="http://schemas.microsoft.com/office/drawing/2014/main" val="10000"/>
                  </a:ext>
                </a:extLst>
              </a:tr>
              <a:tr h="335280">
                <a:tc>
                  <a:txBody>
                    <a:bodyPr/>
                    <a:lstStyle/>
                    <a:p>
                      <a:r>
                        <a:rPr lang="es-AR" sz="1400" b="1" dirty="0">
                          <a:latin typeface="+mj-lt"/>
                        </a:rPr>
                        <a:t>NHANES III</a:t>
                      </a:r>
                      <a:endParaRPr lang="es-AR" sz="1400" b="1" dirty="0">
                        <a:solidFill>
                          <a:srgbClr val="000000"/>
                        </a:solidFill>
                        <a:latin typeface="+mj-lt"/>
                      </a:endParaRPr>
                    </a:p>
                  </a:txBody>
                  <a:tcPr/>
                </a:tc>
                <a:tc>
                  <a:txBody>
                    <a:bodyPr/>
                    <a:lstStyle/>
                    <a:p>
                      <a:r>
                        <a:rPr lang="es-AR" sz="1600" dirty="0">
                          <a:latin typeface="+mj-lt"/>
                        </a:rPr>
                        <a:t>USA</a:t>
                      </a:r>
                      <a:endParaRPr lang="es-AR" sz="1600" b="1" dirty="0">
                        <a:solidFill>
                          <a:srgbClr val="000000"/>
                        </a:solidFill>
                        <a:latin typeface="+mj-lt"/>
                      </a:endParaRPr>
                    </a:p>
                  </a:txBody>
                  <a:tcPr/>
                </a:tc>
                <a:tc>
                  <a:txBody>
                    <a:bodyPr/>
                    <a:lstStyle/>
                    <a:p>
                      <a:pPr algn="ctr"/>
                      <a:r>
                        <a:rPr lang="es-AR" sz="1600" b="1" dirty="0">
                          <a:latin typeface="+mj-lt"/>
                        </a:rPr>
                        <a:t>66.3 %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44 %</a:t>
                      </a:r>
                      <a:endParaRPr lang="es-AR" sz="1600" b="1" dirty="0">
                        <a:solidFill>
                          <a:srgbClr val="000000"/>
                        </a:solidFill>
                        <a:latin typeface="+mj-lt"/>
                      </a:endParaRPr>
                    </a:p>
                  </a:txBody>
                  <a:tcPr/>
                </a:tc>
                <a:extLst>
                  <a:ext uri="{0D108BD9-81ED-4DB2-BD59-A6C34878D82A}">
                    <a16:rowId xmlns:a16="http://schemas.microsoft.com/office/drawing/2014/main" val="10001"/>
                  </a:ext>
                </a:extLst>
              </a:tr>
              <a:tr h="335280">
                <a:tc>
                  <a:txBody>
                    <a:bodyPr/>
                    <a:lstStyle/>
                    <a:p>
                      <a:r>
                        <a:rPr lang="es-AR" sz="1400" b="1" dirty="0">
                          <a:latin typeface="+mj-lt"/>
                        </a:rPr>
                        <a:t>IBERPOC</a:t>
                      </a:r>
                      <a:endParaRPr lang="es-AR" sz="1400" b="1" dirty="0">
                        <a:solidFill>
                          <a:srgbClr val="000000"/>
                        </a:solidFill>
                        <a:latin typeface="+mj-lt"/>
                      </a:endParaRPr>
                    </a:p>
                  </a:txBody>
                  <a:tcPr/>
                </a:tc>
                <a:tc>
                  <a:txBody>
                    <a:bodyPr/>
                    <a:lstStyle/>
                    <a:p>
                      <a:r>
                        <a:rPr lang="es-AR" sz="1600" dirty="0">
                          <a:latin typeface="+mj-lt"/>
                        </a:rPr>
                        <a:t>España</a:t>
                      </a:r>
                      <a:endParaRPr lang="es-AR" sz="1600" b="1" dirty="0">
                        <a:solidFill>
                          <a:srgbClr val="000000"/>
                        </a:solidFill>
                        <a:latin typeface="+mj-lt"/>
                      </a:endParaRPr>
                    </a:p>
                  </a:txBody>
                  <a:tcPr/>
                </a:tc>
                <a:tc>
                  <a:txBody>
                    <a:bodyPr/>
                    <a:lstStyle/>
                    <a:p>
                      <a:pPr algn="ctr"/>
                      <a:r>
                        <a:rPr lang="es-AR" sz="1600" b="1" dirty="0">
                          <a:latin typeface="+mj-lt"/>
                        </a:rPr>
                        <a:t>78.3 %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val="10002"/>
                  </a:ext>
                </a:extLst>
              </a:tr>
              <a:tr h="335280">
                <a:tc>
                  <a:txBody>
                    <a:bodyPr/>
                    <a:lstStyle/>
                    <a:p>
                      <a:r>
                        <a:rPr lang="es-AR" sz="1400" b="1" dirty="0">
                          <a:latin typeface="+mj-lt"/>
                        </a:rPr>
                        <a:t>HSE</a:t>
                      </a:r>
                      <a:endParaRPr lang="es-AR" sz="1400" b="1" dirty="0">
                        <a:solidFill>
                          <a:srgbClr val="000000"/>
                        </a:solidFill>
                        <a:latin typeface="+mj-lt"/>
                      </a:endParaRPr>
                    </a:p>
                  </a:txBody>
                  <a:tcPr/>
                </a:tc>
                <a:tc>
                  <a:txBody>
                    <a:bodyPr/>
                    <a:lstStyle/>
                    <a:p>
                      <a:r>
                        <a:rPr lang="es-AR" sz="1600" dirty="0">
                          <a:latin typeface="+mj-lt"/>
                        </a:rPr>
                        <a:t>UK</a:t>
                      </a:r>
                      <a:endParaRPr lang="es-AR" sz="1600" b="1" dirty="0">
                        <a:solidFill>
                          <a:srgbClr val="000000"/>
                        </a:solidFill>
                        <a:latin typeface="+mj-lt"/>
                      </a:endParaRPr>
                    </a:p>
                  </a:txBody>
                  <a:tcPr/>
                </a:tc>
                <a:tc>
                  <a:txBody>
                    <a:bodyPr/>
                    <a:lstStyle/>
                    <a:p>
                      <a:pPr algn="ctr"/>
                      <a:r>
                        <a:rPr lang="es-AR" sz="1600" b="1" dirty="0">
                          <a:latin typeface="+mj-lt"/>
                        </a:rPr>
                        <a:t>81.2 %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48 %</a:t>
                      </a:r>
                      <a:endParaRPr lang="es-AR" sz="1600" b="1" dirty="0">
                        <a:solidFill>
                          <a:srgbClr val="000000"/>
                        </a:solidFill>
                        <a:latin typeface="+mj-lt"/>
                      </a:endParaRPr>
                    </a:p>
                  </a:txBody>
                  <a:tcPr/>
                </a:tc>
                <a:extLst>
                  <a:ext uri="{0D108BD9-81ED-4DB2-BD59-A6C34878D82A}">
                    <a16:rowId xmlns:a16="http://schemas.microsoft.com/office/drawing/2014/main" val="10003"/>
                  </a:ext>
                </a:extLst>
              </a:tr>
              <a:tr h="335280">
                <a:tc>
                  <a:txBody>
                    <a:bodyPr/>
                    <a:lstStyle/>
                    <a:p>
                      <a:r>
                        <a:rPr lang="es-AR" sz="1400" b="1" dirty="0">
                          <a:latin typeface="+mj-lt"/>
                        </a:rPr>
                        <a:t>PLATINO</a:t>
                      </a:r>
                      <a:endParaRPr lang="es-AR" sz="1400" b="1" dirty="0">
                        <a:solidFill>
                          <a:srgbClr val="000000"/>
                        </a:solidFill>
                        <a:latin typeface="+mj-lt"/>
                      </a:endParaRPr>
                    </a:p>
                  </a:txBody>
                  <a:tcPr/>
                </a:tc>
                <a:tc>
                  <a:txBody>
                    <a:bodyPr/>
                    <a:lstStyle/>
                    <a:p>
                      <a:r>
                        <a:rPr lang="es-AR" sz="1600" dirty="0">
                          <a:latin typeface="+mj-lt"/>
                        </a:rPr>
                        <a:t>Latinoamérica</a:t>
                      </a:r>
                      <a:endParaRPr lang="es-AR" sz="1600" b="1" dirty="0">
                        <a:solidFill>
                          <a:srgbClr val="000000"/>
                        </a:solidFill>
                        <a:latin typeface="+mj-lt"/>
                      </a:endParaRPr>
                    </a:p>
                  </a:txBody>
                  <a:tcPr/>
                </a:tc>
                <a:tc>
                  <a:txBody>
                    <a:bodyPr/>
                    <a:lstStyle/>
                    <a:p>
                      <a:pPr algn="ctr"/>
                      <a:r>
                        <a:rPr lang="es-AR" sz="1600" b="1" dirty="0">
                          <a:latin typeface="+mj-lt"/>
                        </a:rPr>
                        <a:t>88.7 %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val="10004"/>
                  </a:ext>
                </a:extLst>
              </a:tr>
              <a:tr h="335280">
                <a:tc>
                  <a:txBody>
                    <a:bodyPr/>
                    <a:lstStyle/>
                    <a:p>
                      <a:r>
                        <a:rPr lang="es-AR" sz="1400" b="1" dirty="0" err="1">
                          <a:latin typeface="+mj-lt"/>
                        </a:rPr>
                        <a:t>Bednarek</a:t>
                      </a:r>
                      <a:endParaRPr lang="es-AR" sz="1400" b="1" dirty="0">
                        <a:solidFill>
                          <a:srgbClr val="000000"/>
                        </a:solidFill>
                        <a:latin typeface="+mj-lt"/>
                      </a:endParaRPr>
                    </a:p>
                  </a:txBody>
                  <a:tcPr/>
                </a:tc>
                <a:tc>
                  <a:txBody>
                    <a:bodyPr/>
                    <a:lstStyle/>
                    <a:p>
                      <a:r>
                        <a:rPr lang="es-AR" sz="1600" dirty="0">
                          <a:latin typeface="+mj-lt"/>
                        </a:rPr>
                        <a:t>Polonia</a:t>
                      </a:r>
                      <a:endParaRPr lang="es-AR" sz="1600" b="1" dirty="0">
                        <a:solidFill>
                          <a:srgbClr val="000000"/>
                        </a:solidFill>
                        <a:latin typeface="+mj-lt"/>
                      </a:endParaRPr>
                    </a:p>
                  </a:txBody>
                  <a:tcPr/>
                </a:tc>
                <a:tc>
                  <a:txBody>
                    <a:bodyPr/>
                    <a:lstStyle/>
                    <a:p>
                      <a:pPr algn="ctr"/>
                      <a:r>
                        <a:rPr lang="es-AR" sz="1600" b="1" dirty="0">
                          <a:latin typeface="+mj-lt"/>
                        </a:rPr>
                        <a:t>81.4 %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val="10005"/>
                  </a:ext>
                </a:extLst>
              </a:tr>
              <a:tr h="335280">
                <a:tc>
                  <a:txBody>
                    <a:bodyPr/>
                    <a:lstStyle/>
                    <a:p>
                      <a:r>
                        <a:rPr lang="es-AR" sz="1400" b="1" dirty="0">
                          <a:latin typeface="+mj-lt"/>
                        </a:rPr>
                        <a:t>PREPOCOL</a:t>
                      </a:r>
                      <a:endParaRPr lang="es-AR" sz="1400" b="1" dirty="0">
                        <a:solidFill>
                          <a:srgbClr val="000000"/>
                        </a:solidFill>
                        <a:latin typeface="+mj-lt"/>
                      </a:endParaRPr>
                    </a:p>
                  </a:txBody>
                  <a:tcPr/>
                </a:tc>
                <a:tc>
                  <a:txBody>
                    <a:bodyPr/>
                    <a:lstStyle/>
                    <a:p>
                      <a:r>
                        <a:rPr lang="es-AR" sz="1600" dirty="0">
                          <a:latin typeface="+mj-lt"/>
                        </a:rPr>
                        <a:t>Colombia</a:t>
                      </a:r>
                      <a:endParaRPr lang="es-AR" sz="1600" b="1" dirty="0">
                        <a:solidFill>
                          <a:srgbClr val="000000"/>
                        </a:solidFill>
                        <a:latin typeface="+mj-lt"/>
                      </a:endParaRPr>
                    </a:p>
                  </a:txBody>
                  <a:tcPr/>
                </a:tc>
                <a:tc>
                  <a:txBody>
                    <a:bodyPr/>
                    <a:lstStyle/>
                    <a:p>
                      <a:pPr algn="ctr"/>
                      <a:r>
                        <a:rPr lang="es-AR" sz="1600" b="1" dirty="0">
                          <a:latin typeface="+mj-lt"/>
                        </a:rPr>
                        <a:t>87.4 %</a:t>
                      </a:r>
                      <a:endParaRPr lang="es-AR" sz="1600" b="1" dirty="0">
                        <a:solidFill>
                          <a:srgbClr val="000000"/>
                        </a:solidFill>
                        <a:latin typeface="+mj-lt"/>
                      </a:endParaRPr>
                    </a:p>
                  </a:txBody>
                  <a:tcPr>
                    <a:solidFill>
                      <a:srgbClr val="FFFF00"/>
                    </a:solidFill>
                  </a:tcPr>
                </a:tc>
                <a:tc>
                  <a:txBody>
                    <a:bodyPr/>
                    <a:lstStyle/>
                    <a:p>
                      <a:pPr algn="ctr"/>
                      <a:endParaRPr lang="es-AR" sz="1600" b="1" dirty="0">
                        <a:solidFill>
                          <a:srgbClr val="000000"/>
                        </a:solidFill>
                        <a:latin typeface="+mj-lt"/>
                      </a:endParaRPr>
                    </a:p>
                  </a:txBody>
                  <a:tcPr/>
                </a:tc>
                <a:extLst>
                  <a:ext uri="{0D108BD9-81ED-4DB2-BD59-A6C34878D82A}">
                    <a16:rowId xmlns:a16="http://schemas.microsoft.com/office/drawing/2014/main" val="10006"/>
                  </a:ext>
                </a:extLst>
              </a:tr>
              <a:tr h="335280">
                <a:tc>
                  <a:txBody>
                    <a:bodyPr/>
                    <a:lstStyle/>
                    <a:p>
                      <a:r>
                        <a:rPr lang="es-AR" sz="1400" b="1" dirty="0">
                          <a:latin typeface="+mj-lt"/>
                        </a:rPr>
                        <a:t>Bergen  </a:t>
                      </a:r>
                      <a:endParaRPr lang="es-AR" sz="1400" b="1" dirty="0">
                        <a:solidFill>
                          <a:srgbClr val="000000"/>
                        </a:solidFill>
                        <a:latin typeface="+mj-lt"/>
                      </a:endParaRPr>
                    </a:p>
                  </a:txBody>
                  <a:tcPr/>
                </a:tc>
                <a:tc>
                  <a:txBody>
                    <a:bodyPr/>
                    <a:lstStyle/>
                    <a:p>
                      <a:r>
                        <a:rPr lang="es-AR" sz="1600" dirty="0">
                          <a:latin typeface="+mj-lt"/>
                        </a:rPr>
                        <a:t>Noruega</a:t>
                      </a:r>
                      <a:endParaRPr lang="es-AR" sz="1600" b="1" dirty="0">
                        <a:solidFill>
                          <a:srgbClr val="000000"/>
                        </a:solidFill>
                        <a:latin typeface="+mj-lt"/>
                      </a:endParaRPr>
                    </a:p>
                  </a:txBody>
                  <a:tcPr/>
                </a:tc>
                <a:tc>
                  <a:txBody>
                    <a:bodyPr/>
                    <a:lstStyle/>
                    <a:p>
                      <a:pPr algn="ctr"/>
                      <a:r>
                        <a:rPr lang="es-AR" sz="1600" b="1" dirty="0">
                          <a:latin typeface="+mj-lt"/>
                        </a:rPr>
                        <a:t>66. 0 %</a:t>
                      </a:r>
                      <a:endParaRPr lang="es-AR" sz="1600" b="1" dirty="0">
                        <a:solidFill>
                          <a:srgbClr val="000000"/>
                        </a:solidFill>
                        <a:latin typeface="+mj-lt"/>
                      </a:endParaRPr>
                    </a:p>
                  </a:txBody>
                  <a:tcPr>
                    <a:solidFill>
                      <a:srgbClr val="FFFF00"/>
                    </a:solidFill>
                  </a:tcPr>
                </a:tc>
                <a:tc>
                  <a:txBody>
                    <a:bodyPr/>
                    <a:lstStyle/>
                    <a:p>
                      <a:pPr algn="ctr"/>
                      <a:r>
                        <a:rPr lang="es-AR" sz="1600" b="1" dirty="0">
                          <a:latin typeface="+mj-lt"/>
                        </a:rPr>
                        <a:t>33 %</a:t>
                      </a:r>
                      <a:endParaRPr lang="es-AR" sz="1600" b="1" dirty="0">
                        <a:solidFill>
                          <a:srgbClr val="000000"/>
                        </a:solidFill>
                        <a:latin typeface="+mj-lt"/>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58249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185051" y="1966684"/>
            <a:ext cx="8773898" cy="2459350"/>
          </a:xfrm>
          <a:prstGeom prst="rect">
            <a:avLst/>
          </a:prstGeom>
          <a:gradFill flip="none" rotWithShape="1">
            <a:gsLst>
              <a:gs pos="33000">
                <a:schemeClr val="accent1">
                  <a:lumMod val="5000"/>
                  <a:lumOff val="95000"/>
                </a:schemeClr>
              </a:gs>
              <a:gs pos="58000">
                <a:schemeClr val="accent1">
                  <a:lumMod val="45000"/>
                  <a:lumOff val="55000"/>
                </a:schemeClr>
              </a:gs>
              <a:gs pos="63000">
                <a:schemeClr val="accent1">
                  <a:lumMod val="45000"/>
                  <a:lumOff val="55000"/>
                </a:schemeClr>
              </a:gs>
              <a:gs pos="95000">
                <a:schemeClr val="accent1">
                  <a:lumMod val="30000"/>
                  <a:lumOff val="7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62"/>
          </a:p>
        </p:txBody>
      </p:sp>
      <p:sp>
        <p:nvSpPr>
          <p:cNvPr id="9" name="1 Título"/>
          <p:cNvSpPr txBox="1">
            <a:spLocks/>
          </p:cNvSpPr>
          <p:nvPr/>
        </p:nvSpPr>
        <p:spPr>
          <a:xfrm>
            <a:off x="493204" y="263771"/>
            <a:ext cx="8229600" cy="730618"/>
          </a:xfrm>
          <a:prstGeom prst="rect">
            <a:avLst/>
          </a:prstGeom>
        </p:spPr>
        <p:txBody>
          <a:bodyPr vert="horz" lIns="84406" tIns="42203" rIns="84406" bIns="42203" rtlCol="0" anchor="ctr">
            <a:noAutofit/>
          </a:bodyPr>
          <a:lstStyle>
            <a:lvl1pPr algn="ctr" defTabSz="990570" rtl="0" eaLnBrk="1" latinLnBrk="0" hangingPunct="1">
              <a:spcBef>
                <a:spcPct val="0"/>
              </a:spcBef>
              <a:buNone/>
              <a:defRPr sz="4767" kern="1200">
                <a:solidFill>
                  <a:schemeClr val="tx1"/>
                </a:solidFill>
                <a:latin typeface="+mj-lt"/>
                <a:ea typeface="+mj-ea"/>
                <a:cs typeface="+mj-cs"/>
              </a:defRPr>
            </a:lvl1pPr>
          </a:lstStyle>
          <a:p>
            <a:r>
              <a:rPr lang="es-AR" sz="1846" b="1" dirty="0"/>
              <a:t>SITUACIÓN ACTUAL Y PERSPECTIVAS EN ENFERMEDADES RESPIRATORIAS CRÓNICAS: EPOC Y ASMA</a:t>
            </a:r>
          </a:p>
        </p:txBody>
      </p:sp>
      <p:grpSp>
        <p:nvGrpSpPr>
          <p:cNvPr id="12" name="Grupo 11"/>
          <p:cNvGrpSpPr/>
          <p:nvPr/>
        </p:nvGrpSpPr>
        <p:grpSpPr>
          <a:xfrm>
            <a:off x="405867" y="2099622"/>
            <a:ext cx="8404274" cy="2186379"/>
            <a:chOff x="439689" y="1988839"/>
            <a:chExt cx="9104630" cy="2368577"/>
          </a:xfrm>
          <a:solidFill>
            <a:schemeClr val="bg1"/>
          </a:solidFill>
        </p:grpSpPr>
        <p:grpSp>
          <p:nvGrpSpPr>
            <p:cNvPr id="11" name="Grupo 10"/>
            <p:cNvGrpSpPr/>
            <p:nvPr/>
          </p:nvGrpSpPr>
          <p:grpSpPr>
            <a:xfrm>
              <a:off x="439689" y="3645024"/>
              <a:ext cx="9104630" cy="712392"/>
              <a:chOff x="505627" y="5880100"/>
              <a:chExt cx="9104630" cy="712392"/>
            </a:xfrm>
            <a:grpFill/>
          </p:grpSpPr>
          <p:pic>
            <p:nvPicPr>
              <p:cNvPr id="4" name="3 Imagen"/>
              <p:cNvPicPr/>
              <p:nvPr/>
            </p:nvPicPr>
            <p:blipFill>
              <a:blip r:embed="rId2" cstate="print">
                <a:extLst>
                  <a:ext uri="{28A0092B-C50C-407E-A947-70E740481C1C}">
                    <a14:useLocalDpi xmlns:a14="http://schemas.microsoft.com/office/drawing/2010/main" val="0"/>
                  </a:ext>
                </a:extLst>
              </a:blip>
              <a:stretch>
                <a:fillRect/>
              </a:stretch>
            </p:blipFill>
            <p:spPr>
              <a:xfrm>
                <a:off x="2065800" y="6104760"/>
                <a:ext cx="1506538" cy="407935"/>
              </a:xfrm>
              <a:prstGeom prst="rect">
                <a:avLst/>
              </a:prstGeom>
              <a:grpFill/>
            </p:spPr>
          </p:pic>
          <p:pic>
            <p:nvPicPr>
              <p:cNvPr id="5" name="4 Imagen"/>
              <p:cNvPicPr/>
              <p:nvPr/>
            </p:nvPicPr>
            <p:blipFill rotWithShape="1">
              <a:blip r:embed="rId3" cstate="print">
                <a:extLst>
                  <a:ext uri="{28A0092B-C50C-407E-A947-70E740481C1C}">
                    <a14:useLocalDpi xmlns:a14="http://schemas.microsoft.com/office/drawing/2010/main" val="0"/>
                  </a:ext>
                </a:extLst>
              </a:blip>
              <a:srcRect t="13655"/>
              <a:stretch/>
            </p:blipFill>
            <p:spPr>
              <a:xfrm>
                <a:off x="6590303" y="5880100"/>
                <a:ext cx="3019954" cy="632595"/>
              </a:xfrm>
              <a:prstGeom prst="rect">
                <a:avLst/>
              </a:prstGeom>
              <a:grpFill/>
            </p:spPr>
          </p:pic>
          <p:pic>
            <p:nvPicPr>
              <p:cNvPr id="6" name="7 Imagen" descr="LOGOCONIletrasnegrasa.png"/>
              <p:cNvPicPr/>
              <p:nvPr/>
            </p:nvPicPr>
            <p:blipFill>
              <a:blip r:embed="rId4" cstate="print">
                <a:extLst>
                  <a:ext uri="{28A0092B-C50C-407E-A947-70E740481C1C}">
                    <a14:useLocalDpi xmlns:a14="http://schemas.microsoft.com/office/drawing/2010/main" val="0"/>
                  </a:ext>
                </a:extLst>
              </a:blip>
              <a:stretch>
                <a:fillRect/>
              </a:stretch>
            </p:blipFill>
            <p:spPr>
              <a:xfrm>
                <a:off x="6347812" y="5975432"/>
                <a:ext cx="484981" cy="484981"/>
              </a:xfrm>
              <a:prstGeom prst="rect">
                <a:avLst/>
              </a:prstGeom>
              <a:grpFill/>
            </p:spPr>
          </p:pic>
          <p:pic>
            <p:nvPicPr>
              <p:cNvPr id="7" name="6 Imagen" descr="http://www.alergia.org.ar/img/bg_head_middle.jpg"/>
              <p:cNvPicPr/>
              <p:nvPr/>
            </p:nvPicPr>
            <p:blipFill rotWithShape="1">
              <a:blip r:embed="rId5">
                <a:extLst>
                  <a:ext uri="{28A0092B-C50C-407E-A947-70E740481C1C}">
                    <a14:useLocalDpi xmlns:a14="http://schemas.microsoft.com/office/drawing/2010/main" val="0"/>
                  </a:ext>
                </a:extLst>
              </a:blip>
              <a:srcRect l="2547" t="19355" r="71307" b="24618"/>
              <a:stretch/>
            </p:blipFill>
            <p:spPr bwMode="auto">
              <a:xfrm>
                <a:off x="505627" y="6112327"/>
                <a:ext cx="1124744" cy="400368"/>
              </a:xfrm>
              <a:prstGeom prst="rect">
                <a:avLst/>
              </a:prstGeom>
              <a:grpFill/>
              <a:ln>
                <a:noFill/>
              </a:ln>
              <a:extLst>
                <a:ext uri="{53640926-AAD7-44D8-BBD7-CCE9431645EC}">
                  <a14:shadowObscured xmlns:a14="http://schemas.microsoft.com/office/drawing/2010/main"/>
                </a:ext>
              </a:extLst>
            </p:spPr>
          </p:pic>
          <p:pic>
            <p:nvPicPr>
              <p:cNvPr id="8" name="Picture 2" descr="logo_minisitio"/>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4005267" y="6024961"/>
                <a:ext cx="2321719" cy="567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0" name="1 Título"/>
            <p:cNvSpPr txBox="1">
              <a:spLocks/>
            </p:cNvSpPr>
            <p:nvPr/>
          </p:nvSpPr>
          <p:spPr>
            <a:xfrm>
              <a:off x="685800" y="1988839"/>
              <a:ext cx="8659688" cy="1611611"/>
            </a:xfrm>
            <a:prstGeom prst="rect">
              <a:avLst/>
            </a:prstGeom>
            <a:grpFill/>
          </p:spPr>
          <p:txBody>
            <a:bodyPr vert="horz" lIns="84406" tIns="42203" rIns="84406" bIns="42203" rtlCol="0" anchor="ctr">
              <a:normAutofit fontScale="97500"/>
            </a:bodyPr>
            <a:lstStyle>
              <a:lvl1pPr algn="ctr" defTabSz="990570" rtl="0" eaLnBrk="1" latinLnBrk="0" hangingPunct="1">
                <a:spcBef>
                  <a:spcPct val="0"/>
                </a:spcBef>
                <a:buNone/>
                <a:defRPr sz="4767" kern="1200">
                  <a:solidFill>
                    <a:schemeClr val="tx1"/>
                  </a:solidFill>
                  <a:latin typeface="+mj-lt"/>
                  <a:ea typeface="+mj-ea"/>
                  <a:cs typeface="+mj-cs"/>
                </a:defRPr>
              </a:lvl1pPr>
            </a:lstStyle>
            <a:p>
              <a:r>
                <a:rPr lang="es-AR" sz="3692" b="1" dirty="0"/>
                <a:t>Estudio sobre prevalencia de Asma</a:t>
              </a:r>
              <a:br>
                <a:rPr lang="es-AR" sz="3692" b="1" dirty="0"/>
              </a:br>
              <a:r>
                <a:rPr lang="es-AR" sz="3692" b="1" dirty="0"/>
                <a:t>en adultos de 20 a 44 años en Argentina</a:t>
              </a:r>
            </a:p>
          </p:txBody>
        </p:sp>
      </p:grpSp>
      <p:sp>
        <p:nvSpPr>
          <p:cNvPr id="14" name="Rectangle 3"/>
          <p:cNvSpPr>
            <a:spLocks noChangeArrowheads="1"/>
          </p:cNvSpPr>
          <p:nvPr/>
        </p:nvSpPr>
        <p:spPr bwMode="auto">
          <a:xfrm>
            <a:off x="493203" y="4849995"/>
            <a:ext cx="8202798" cy="1107818"/>
          </a:xfrm>
          <a:prstGeom prst="rect">
            <a:avLst/>
          </a:prstGeom>
          <a:noFill/>
          <a:ln w="9525">
            <a:noFill/>
            <a:miter lim="800000"/>
            <a:headEnd/>
            <a:tailEnd/>
          </a:ln>
          <a:effectLst/>
        </p:spPr>
        <p:txBody>
          <a:bodyPr vert="horz" wrap="square" lIns="84406" tIns="42203" rIns="84406" bIns="42203" numCol="1" anchor="ctr" anchorCtr="0" compatLnSpc="1">
            <a:prstTxWarp prst="textNoShape">
              <a:avLst/>
            </a:prstTxWarp>
            <a:spAutoFit/>
          </a:bodyPr>
          <a:lstStyle/>
          <a:p>
            <a:pPr defTabSz="844078" fontAlgn="base">
              <a:spcBef>
                <a:spcPct val="0"/>
              </a:spcBef>
              <a:spcAft>
                <a:spcPct val="0"/>
              </a:spcAft>
            </a:pPr>
            <a:r>
              <a:rPr lang="es-AR" sz="1662" b="1" dirty="0">
                <a:latin typeface="Arial" pitchFamily="34" charset="0"/>
                <a:ea typeface="Calibri" pitchFamily="34" charset="0"/>
                <a:cs typeface="Arial" pitchFamily="34" charset="0"/>
              </a:rPr>
              <a:t>OBJETIVO GENERAL: </a:t>
            </a:r>
            <a:r>
              <a:rPr lang="es-AR" sz="2215" dirty="0"/>
              <a:t> Determinar la prevalencia de Asma en población adulta joven (20 a 44 años) en Argentina y las características personales y de atención de estos casos.</a:t>
            </a:r>
            <a:endParaRPr lang="es-AR" sz="2585" dirty="0"/>
          </a:p>
        </p:txBody>
      </p:sp>
    </p:spTree>
    <p:extLst>
      <p:ext uri="{BB962C8B-B14F-4D97-AF65-F5344CB8AC3E}">
        <p14:creationId xmlns:p14="http://schemas.microsoft.com/office/powerpoint/2010/main" val="564772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327" y="1833199"/>
            <a:ext cx="5117123" cy="88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0330" y="3068515"/>
            <a:ext cx="5178669" cy="142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330" y="902679"/>
            <a:ext cx="5249008" cy="65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1 CuadroTexto"/>
          <p:cNvSpPr txBox="1">
            <a:spLocks noChangeArrowheads="1"/>
          </p:cNvSpPr>
          <p:nvPr/>
        </p:nvSpPr>
        <p:spPr bwMode="auto">
          <a:xfrm>
            <a:off x="849923" y="1562102"/>
            <a:ext cx="1072730"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1477">
                <a:latin typeface="Arial" panose="020B0604020202020204" pitchFamily="34" charset="0"/>
              </a:rPr>
              <a:t>6 a 7 años</a:t>
            </a:r>
          </a:p>
        </p:txBody>
      </p:sp>
      <p:sp>
        <p:nvSpPr>
          <p:cNvPr id="15366" name="6 CuadroTexto"/>
          <p:cNvSpPr txBox="1">
            <a:spLocks noChangeArrowheads="1"/>
          </p:cNvSpPr>
          <p:nvPr/>
        </p:nvSpPr>
        <p:spPr bwMode="auto">
          <a:xfrm>
            <a:off x="849923" y="2784231"/>
            <a:ext cx="1284326"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1477">
                <a:latin typeface="Arial" panose="020B0604020202020204" pitchFamily="34" charset="0"/>
              </a:rPr>
              <a:t>13 a 14 años</a:t>
            </a:r>
          </a:p>
        </p:txBody>
      </p:sp>
      <p:sp>
        <p:nvSpPr>
          <p:cNvPr id="15367" name="2 Rectángulo"/>
          <p:cNvSpPr>
            <a:spLocks noChangeArrowheads="1"/>
          </p:cNvSpPr>
          <p:nvPr/>
        </p:nvSpPr>
        <p:spPr bwMode="auto">
          <a:xfrm>
            <a:off x="448408" y="6084278"/>
            <a:ext cx="8176846" cy="47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AR" altLang="es-AR" sz="831" i="1">
                <a:latin typeface="Arial" panose="020B0604020202020204" pitchFamily="34" charset="0"/>
              </a:rPr>
              <a:t>M Innes Asher, Stephen Montefort, Bengt Björkstén, Christopher K W Lai, David P Strachan, Stephan K Weiland, Hywel Williams, and the ISAAC Phase Three Study Group*. </a:t>
            </a:r>
            <a:r>
              <a:rPr lang="en-US" altLang="es-AR" sz="831" b="1">
                <a:latin typeface="Arial" panose="020B0604020202020204" pitchFamily="34" charset="0"/>
              </a:rPr>
              <a:t>Worldwide time trends in the prevalence of symptoms of </a:t>
            </a:r>
            <a:r>
              <a:rPr lang="es-AR" altLang="es-AR" sz="831" b="1">
                <a:latin typeface="Arial" panose="020B0604020202020204" pitchFamily="34" charset="0"/>
              </a:rPr>
              <a:t>asthma, allergic rhinoconjunctivitis, and eczema in </a:t>
            </a:r>
            <a:r>
              <a:rPr lang="en-US" altLang="es-AR" sz="831" b="1">
                <a:latin typeface="Arial" panose="020B0604020202020204" pitchFamily="34" charset="0"/>
              </a:rPr>
              <a:t>childhood: ISAAC Phases One and Three repeat multicountry </a:t>
            </a:r>
            <a:r>
              <a:rPr lang="es-AR" altLang="es-AR" sz="831" b="1">
                <a:latin typeface="Arial" panose="020B0604020202020204" pitchFamily="34" charset="0"/>
              </a:rPr>
              <a:t>cross-sectional surveys. </a:t>
            </a:r>
            <a:r>
              <a:rPr lang="es-AR" altLang="es-AR" sz="831" b="1" i="1">
                <a:latin typeface="Arial" panose="020B0604020202020204" pitchFamily="34" charset="0"/>
              </a:rPr>
              <a:t>Lancet </a:t>
            </a:r>
            <a:r>
              <a:rPr lang="es-AR" altLang="es-AR" sz="831" b="1">
                <a:latin typeface="Arial" panose="020B0604020202020204" pitchFamily="34" charset="0"/>
              </a:rPr>
              <a:t>2006; 368: 733–43</a:t>
            </a:r>
            <a:endParaRPr lang="es-AR" altLang="es-AR" sz="831">
              <a:latin typeface="Arial" panose="020B0604020202020204" pitchFamily="34" charset="0"/>
            </a:endParaRPr>
          </a:p>
        </p:txBody>
      </p:sp>
      <p:sp>
        <p:nvSpPr>
          <p:cNvPr id="9" name="8 CuadroTexto"/>
          <p:cNvSpPr txBox="1"/>
          <p:nvPr/>
        </p:nvSpPr>
        <p:spPr>
          <a:xfrm>
            <a:off x="536332" y="391258"/>
            <a:ext cx="5830766" cy="433196"/>
          </a:xfrm>
          <a:prstGeom prst="rect">
            <a:avLst/>
          </a:prstGeom>
          <a:solidFill>
            <a:schemeClr val="accent1">
              <a:lumMod val="40000"/>
              <a:lumOff val="60000"/>
            </a:schemeClr>
          </a:solidFill>
        </p:spPr>
        <p:txBody>
          <a:bodyPr>
            <a:spAutoFit/>
          </a:bodyPr>
          <a:lstStyle/>
          <a:p>
            <a:pPr>
              <a:defRPr/>
            </a:pPr>
            <a:r>
              <a:rPr lang="es-AR" sz="2215" dirty="0">
                <a:latin typeface="Arial" charset="0"/>
                <a:cs typeface="Arial" charset="0"/>
              </a:rPr>
              <a:t>ESTUDIO ISAAC. FASE TRES</a:t>
            </a:r>
          </a:p>
        </p:txBody>
      </p:sp>
      <p:sp>
        <p:nvSpPr>
          <p:cNvPr id="10" name="9 CuadroTexto"/>
          <p:cNvSpPr txBox="1"/>
          <p:nvPr/>
        </p:nvSpPr>
        <p:spPr>
          <a:xfrm>
            <a:off x="983276" y="4758106"/>
            <a:ext cx="7111511" cy="944489"/>
          </a:xfrm>
          <a:prstGeom prst="rect">
            <a:avLst/>
          </a:prstGeom>
          <a:solidFill>
            <a:schemeClr val="accent1">
              <a:lumMod val="40000"/>
              <a:lumOff val="60000"/>
            </a:schemeClr>
          </a:solidFill>
        </p:spPr>
        <p:txBody>
          <a:bodyPr>
            <a:spAutoFit/>
          </a:bodyPr>
          <a:lstStyle/>
          <a:p>
            <a:pPr>
              <a:defRPr/>
            </a:pPr>
            <a:r>
              <a:rPr lang="es-AR" sz="1846" dirty="0">
                <a:latin typeface="Arial" charset="0"/>
                <a:cs typeface="Arial" charset="0"/>
              </a:rPr>
              <a:t>La prevalencia de síntomas de Asma en población de 13 y 14 años alcanzó 11,2% en la primera fase del estudio y 13,6 en la segunda fase (2004).</a:t>
            </a:r>
          </a:p>
        </p:txBody>
      </p:sp>
      <p:sp>
        <p:nvSpPr>
          <p:cNvPr id="11" name="10 Rectángulo"/>
          <p:cNvSpPr/>
          <p:nvPr/>
        </p:nvSpPr>
        <p:spPr>
          <a:xfrm>
            <a:off x="993532" y="3172560"/>
            <a:ext cx="5367704" cy="190500"/>
          </a:xfrm>
          <a:prstGeom prst="rect">
            <a:avLst/>
          </a:prstGeom>
          <a:solidFill>
            <a:srgbClr val="C00000">
              <a:alpha val="20000"/>
            </a:srgbClr>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sz="1662"/>
          </a:p>
        </p:txBody>
      </p:sp>
    </p:spTree>
    <p:extLst>
      <p:ext uri="{BB962C8B-B14F-4D97-AF65-F5344CB8AC3E}">
        <p14:creationId xmlns:p14="http://schemas.microsoft.com/office/powerpoint/2010/main" val="3182989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315024" y="304963"/>
            <a:ext cx="6580423" cy="433196"/>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215" b="1" dirty="0">
                <a:solidFill>
                  <a:prstClr val="black"/>
                </a:solidFill>
                <a:ea typeface="Calibri" pitchFamily="34" charset="0"/>
                <a:cs typeface="Arial" pitchFamily="34" charset="0"/>
              </a:rPr>
              <a:t>PREVALENCIA DE ASMA (20 a 44 años)</a:t>
            </a:r>
          </a:p>
        </p:txBody>
      </p:sp>
      <p:graphicFrame>
        <p:nvGraphicFramePr>
          <p:cNvPr id="4" name="3 Tabla"/>
          <p:cNvGraphicFramePr>
            <a:graphicFrameLocks noGrp="1"/>
          </p:cNvGraphicFramePr>
          <p:nvPr>
            <p:extLst/>
          </p:nvPr>
        </p:nvGraphicFramePr>
        <p:xfrm>
          <a:off x="716804" y="770244"/>
          <a:ext cx="7643925" cy="2323911"/>
        </p:xfrm>
        <a:graphic>
          <a:graphicData uri="http://schemas.openxmlformats.org/drawingml/2006/table">
            <a:tbl>
              <a:tblPr>
                <a:tableStyleId>{5C22544A-7EE6-4342-B048-85BDC9FD1C3A}</a:tableStyleId>
              </a:tblPr>
              <a:tblGrid>
                <a:gridCol w="3672761">
                  <a:extLst>
                    <a:ext uri="{9D8B030D-6E8A-4147-A177-3AD203B41FA5}">
                      <a16:colId xmlns:a16="http://schemas.microsoft.com/office/drawing/2014/main" val="20000"/>
                    </a:ext>
                  </a:extLst>
                </a:gridCol>
                <a:gridCol w="992791">
                  <a:extLst>
                    <a:ext uri="{9D8B030D-6E8A-4147-A177-3AD203B41FA5}">
                      <a16:colId xmlns:a16="http://schemas.microsoft.com/office/drawing/2014/main" val="20001"/>
                    </a:ext>
                  </a:extLst>
                </a:gridCol>
                <a:gridCol w="992791">
                  <a:extLst>
                    <a:ext uri="{9D8B030D-6E8A-4147-A177-3AD203B41FA5}">
                      <a16:colId xmlns:a16="http://schemas.microsoft.com/office/drawing/2014/main" val="20002"/>
                    </a:ext>
                  </a:extLst>
                </a:gridCol>
                <a:gridCol w="992791">
                  <a:extLst>
                    <a:ext uri="{9D8B030D-6E8A-4147-A177-3AD203B41FA5}">
                      <a16:colId xmlns:a16="http://schemas.microsoft.com/office/drawing/2014/main" val="20003"/>
                    </a:ext>
                  </a:extLst>
                </a:gridCol>
                <a:gridCol w="992791">
                  <a:extLst>
                    <a:ext uri="{9D8B030D-6E8A-4147-A177-3AD203B41FA5}">
                      <a16:colId xmlns:a16="http://schemas.microsoft.com/office/drawing/2014/main" val="20004"/>
                    </a:ext>
                  </a:extLst>
                </a:gridCol>
              </a:tblGrid>
              <a:tr h="341390">
                <a:tc rowSpan="2">
                  <a:txBody>
                    <a:bodyPr/>
                    <a:lstStyle/>
                    <a:p>
                      <a:pPr algn="ctr" fontAlgn="ctr"/>
                      <a:r>
                        <a:rPr lang="es-AR" sz="1300" u="none" strike="noStrike" dirty="0">
                          <a:effectLst/>
                        </a:rPr>
                        <a:t>DEFINICIONES</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rowSpan="2">
                  <a:txBody>
                    <a:bodyPr/>
                    <a:lstStyle/>
                    <a:p>
                      <a:pPr algn="ctr" fontAlgn="ctr"/>
                      <a:r>
                        <a:rPr lang="es-AR" sz="1300" u="none" strike="noStrike" dirty="0">
                          <a:effectLst/>
                        </a:rPr>
                        <a:t>No.</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rowSpan="2">
                  <a:txBody>
                    <a:bodyPr/>
                    <a:lstStyle/>
                    <a:p>
                      <a:pPr algn="ctr" fontAlgn="ctr"/>
                      <a:r>
                        <a:rPr lang="es-AR" sz="1300" u="none" strike="noStrike" dirty="0">
                          <a:effectLst/>
                        </a:rPr>
                        <a:t>%</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gridSpan="2">
                  <a:txBody>
                    <a:bodyPr/>
                    <a:lstStyle/>
                    <a:p>
                      <a:pPr algn="ctr" fontAlgn="ctr"/>
                      <a:r>
                        <a:rPr lang="es-AR" sz="1300" u="none" strike="noStrike" dirty="0">
                          <a:effectLst/>
                        </a:rPr>
                        <a:t>Intervalo de confianza</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hMerge="1">
                  <a:txBody>
                    <a:bodyPr/>
                    <a:lstStyle/>
                    <a:p>
                      <a:endParaRPr lang="es-AR"/>
                    </a:p>
                  </a:txBody>
                  <a:tcPr/>
                </a:tc>
                <a:extLst>
                  <a:ext uri="{0D108BD9-81ED-4DB2-BD59-A6C34878D82A}">
                    <a16:rowId xmlns:a16="http://schemas.microsoft.com/office/drawing/2014/main" val="10000"/>
                  </a:ext>
                </a:extLst>
              </a:tr>
              <a:tr h="206912">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ctr"/>
                      <a:r>
                        <a:rPr lang="es-AR" sz="1300" u="none" strike="noStrike" dirty="0">
                          <a:effectLst/>
                        </a:rPr>
                        <a:t>Máximo</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ctr"/>
                      <a:r>
                        <a:rPr lang="es-AR" sz="1300" b="0" i="0" u="none" strike="noStrike" dirty="0">
                          <a:solidFill>
                            <a:schemeClr val="dk1"/>
                          </a:solidFill>
                          <a:effectLst/>
                          <a:latin typeface="+mn-lt"/>
                        </a:rPr>
                        <a:t>Mínimo</a:t>
                      </a:r>
                      <a:endParaRPr lang="es-AR" sz="1300" b="1"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1"/>
                  </a:ext>
                </a:extLst>
              </a:tr>
              <a:tr h="786032">
                <a:tc>
                  <a:txBody>
                    <a:bodyPr/>
                    <a:lstStyle/>
                    <a:p>
                      <a:pPr algn="l" fontAlgn="ctr"/>
                      <a:r>
                        <a:rPr lang="es-AR" sz="1700" u="none" strike="noStrike" dirty="0">
                          <a:effectLst/>
                        </a:rPr>
                        <a:t>¿Ha tenido algún ataque de asma en los últimos 12 meses? o ¿Toma actualmente alguna medicación para el asma? </a:t>
                      </a:r>
                      <a:endParaRPr lang="es-AR" sz="17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r" fontAlgn="ctr"/>
                      <a:r>
                        <a:rPr lang="es-AR" sz="3000" u="none" strike="noStrike" dirty="0">
                          <a:effectLst/>
                        </a:rPr>
                        <a:t>91</a:t>
                      </a:r>
                      <a:endParaRPr lang="es-AR" sz="30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r" defTabSz="914400" rtl="0" eaLnBrk="1" fontAlgn="ctr" latinLnBrk="0" hangingPunct="1"/>
                      <a:r>
                        <a:rPr lang="es-AR" sz="3000" u="none" strike="noStrike" kern="1200" dirty="0">
                          <a:solidFill>
                            <a:schemeClr val="dk1"/>
                          </a:solidFill>
                          <a:effectLst/>
                          <a:latin typeface="+mn-lt"/>
                          <a:ea typeface="+mn-ea"/>
                          <a:cs typeface="+mn-cs"/>
                        </a:rPr>
                        <a:t>5,98</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r" defTabSz="914400" rtl="0" eaLnBrk="1" fontAlgn="ctr" latinLnBrk="0" hangingPunct="1"/>
                      <a:r>
                        <a:rPr lang="es-AR" sz="3000" u="none" strike="noStrike" kern="1200" dirty="0">
                          <a:solidFill>
                            <a:schemeClr val="dk1"/>
                          </a:solidFill>
                          <a:effectLst/>
                          <a:latin typeface="+mn-lt"/>
                          <a:ea typeface="+mn-ea"/>
                          <a:cs typeface="+mn-cs"/>
                        </a:rPr>
                        <a:t>7,17</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r" defTabSz="914400" rtl="0" eaLnBrk="1" fontAlgn="ctr" latinLnBrk="0" hangingPunct="1"/>
                      <a:r>
                        <a:rPr lang="es-AR" sz="3000" u="none" strike="noStrike" kern="1200" dirty="0">
                          <a:solidFill>
                            <a:schemeClr val="dk1"/>
                          </a:solidFill>
                          <a:effectLst/>
                          <a:latin typeface="+mn-lt"/>
                          <a:ea typeface="+mn-ea"/>
                          <a:cs typeface="+mn-cs"/>
                        </a:rPr>
                        <a:t>4,79</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2"/>
                  </a:ext>
                </a:extLst>
              </a:tr>
              <a:tr h="488680">
                <a:tc>
                  <a:txBody>
                    <a:bodyPr/>
                    <a:lstStyle/>
                    <a:p>
                      <a:pPr algn="l" fontAlgn="ctr"/>
                      <a:r>
                        <a:rPr lang="es-AR" sz="1100" u="none" strike="noStrike" dirty="0">
                          <a:effectLst/>
                        </a:rPr>
                        <a:t>Presencia de sibilancia en los últimos 12 meses</a:t>
                      </a:r>
                      <a:endParaRPr lang="es-AR" sz="11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s-AR" sz="1800" u="none" strike="noStrike" dirty="0">
                          <a:effectLst/>
                        </a:rPr>
                        <a:t>212</a:t>
                      </a:r>
                      <a:endParaRPr lang="es-AR" sz="18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13,94</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15,68</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12,20</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00897">
                <a:tc>
                  <a:txBody>
                    <a:bodyPr/>
                    <a:lstStyle/>
                    <a:p>
                      <a:pPr algn="l" fontAlgn="ctr"/>
                      <a:r>
                        <a:rPr lang="es-AR" sz="1100" u="none" strike="noStrike" dirty="0">
                          <a:effectLst/>
                        </a:rPr>
                        <a:t>¿Tiene o ha tenido alguna vez asma? Y ¿Ha sido confirmado por un médico?</a:t>
                      </a:r>
                      <a:endParaRPr lang="es-AR" sz="11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s-AR" sz="1800" u="none" strike="noStrike" dirty="0">
                          <a:effectLst/>
                        </a:rPr>
                        <a:t>145</a:t>
                      </a:r>
                      <a:endParaRPr lang="es-AR" sz="1800" b="0" i="0" u="none" strike="noStrike" dirty="0">
                        <a:solidFill>
                          <a:srgbClr val="000000"/>
                        </a:solidFill>
                        <a:effectLst/>
                        <a:latin typeface="Calibri"/>
                      </a:endParaRP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9,53</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11,01</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r>
                        <a:rPr lang="es-AR" sz="1800" u="none" strike="noStrike" kern="1200" dirty="0">
                          <a:solidFill>
                            <a:schemeClr val="dk1"/>
                          </a:solidFill>
                          <a:effectLst/>
                          <a:latin typeface="+mn-lt"/>
                          <a:ea typeface="+mn-ea"/>
                          <a:cs typeface="+mn-cs"/>
                        </a:rPr>
                        <a:t>8,06</a:t>
                      </a:r>
                    </a:p>
                  </a:txBody>
                  <a:tcPr marL="8792" marR="8792" marT="879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5" name="4 CuadroTexto"/>
          <p:cNvSpPr txBox="1"/>
          <p:nvPr/>
        </p:nvSpPr>
        <p:spPr>
          <a:xfrm>
            <a:off x="783273" y="3628408"/>
            <a:ext cx="3124039" cy="2080954"/>
          </a:xfrm>
          <a:prstGeom prst="rect">
            <a:avLst/>
          </a:prstGeom>
          <a:solidFill>
            <a:schemeClr val="accent6">
              <a:lumMod val="40000"/>
              <a:lumOff val="60000"/>
            </a:schemeClr>
          </a:solidFill>
        </p:spPr>
        <p:txBody>
          <a:bodyPr wrap="square" rtlCol="0">
            <a:spAutoFit/>
          </a:bodyPr>
          <a:lstStyle/>
          <a:p>
            <a:pPr algn="ctr"/>
            <a:r>
              <a:rPr lang="es-AR" sz="1846" b="1" dirty="0"/>
              <a:t>Prevalencia de asma en Argentina en población de 20 a 44 años</a:t>
            </a:r>
          </a:p>
          <a:p>
            <a:pPr algn="ctr"/>
            <a:endParaRPr lang="es-AR" sz="2215" b="1" dirty="0"/>
          </a:p>
          <a:p>
            <a:pPr algn="ctr"/>
            <a:r>
              <a:rPr lang="es-AR" sz="2215" b="1" dirty="0"/>
              <a:t> </a:t>
            </a:r>
            <a:r>
              <a:rPr lang="es-AR" sz="2585" b="1" dirty="0"/>
              <a:t>5,98%</a:t>
            </a:r>
          </a:p>
          <a:p>
            <a:pPr algn="ctr"/>
            <a:r>
              <a:rPr lang="es-AR" sz="2585" b="1" dirty="0"/>
              <a:t>(4,79 – 7,17%)</a:t>
            </a:r>
          </a:p>
        </p:txBody>
      </p:sp>
      <p:pic>
        <p:nvPicPr>
          <p:cNvPr id="6" name="Imagen 5"/>
          <p:cNvPicPr>
            <a:picLocks noChangeAspect="1"/>
          </p:cNvPicPr>
          <p:nvPr/>
        </p:nvPicPr>
        <p:blipFill>
          <a:blip r:embed="rId3"/>
          <a:stretch>
            <a:fillRect/>
          </a:stretch>
        </p:blipFill>
        <p:spPr>
          <a:xfrm>
            <a:off x="3973781" y="3121933"/>
            <a:ext cx="4721919" cy="3431106"/>
          </a:xfrm>
          <a:prstGeom prst="rect">
            <a:avLst/>
          </a:prstGeom>
        </p:spPr>
      </p:pic>
    </p:spTree>
    <p:extLst>
      <p:ext uri="{BB962C8B-B14F-4D97-AF65-F5344CB8AC3E}">
        <p14:creationId xmlns:p14="http://schemas.microsoft.com/office/powerpoint/2010/main" val="3860854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3795400971"/>
              </p:ext>
            </p:extLst>
          </p:nvPr>
        </p:nvGraphicFramePr>
        <p:xfrm>
          <a:off x="574431" y="1102588"/>
          <a:ext cx="8052174" cy="5227874"/>
        </p:xfrm>
        <a:graphic>
          <a:graphicData uri="http://schemas.openxmlformats.org/drawingml/2006/chart">
            <c:chart xmlns:c="http://schemas.openxmlformats.org/drawingml/2006/chart" xmlns:r="http://schemas.openxmlformats.org/officeDocument/2006/relationships" r:id="rId2"/>
          </a:graphicData>
        </a:graphic>
      </p:graphicFrame>
      <p:sp>
        <p:nvSpPr>
          <p:cNvPr id="3" name="2 CuadroTexto"/>
          <p:cNvSpPr txBox="1"/>
          <p:nvPr/>
        </p:nvSpPr>
        <p:spPr>
          <a:xfrm>
            <a:off x="1315024" y="371430"/>
            <a:ext cx="6580423" cy="490134"/>
          </a:xfrm>
          <a:prstGeom prst="rect">
            <a:avLst/>
          </a:prstGeom>
          <a:solidFill>
            <a:schemeClr val="bg1">
              <a:lumMod val="75000"/>
            </a:schemeClr>
          </a:solidFill>
        </p:spPr>
        <p:txBody>
          <a:bodyPr wrap="square" rtlCol="0">
            <a:spAutoFit/>
          </a:bodyPr>
          <a:lstStyle/>
          <a:p>
            <a:pPr algn="ctr" fontAlgn="base">
              <a:spcBef>
                <a:spcPct val="0"/>
              </a:spcBef>
              <a:spcAft>
                <a:spcPct val="0"/>
              </a:spcAft>
            </a:pPr>
            <a:r>
              <a:rPr lang="es-AR" sz="2585" b="1" dirty="0">
                <a:solidFill>
                  <a:prstClr val="black"/>
                </a:solidFill>
                <a:ea typeface="Calibri" pitchFamily="34" charset="0"/>
                <a:cs typeface="Arial" pitchFamily="34" charset="0"/>
              </a:rPr>
              <a:t>PREVALENCIA DE ASMA</a:t>
            </a:r>
          </a:p>
        </p:txBody>
      </p:sp>
      <p:sp>
        <p:nvSpPr>
          <p:cNvPr id="4" name="3 CuadroTexto"/>
          <p:cNvSpPr txBox="1"/>
          <p:nvPr/>
        </p:nvSpPr>
        <p:spPr>
          <a:xfrm>
            <a:off x="3877034" y="2211161"/>
            <a:ext cx="4453418" cy="688843"/>
          </a:xfrm>
          <a:prstGeom prst="rect">
            <a:avLst/>
          </a:prstGeom>
          <a:solidFill>
            <a:schemeClr val="accent2">
              <a:lumMod val="40000"/>
              <a:lumOff val="60000"/>
            </a:schemeClr>
          </a:solidFill>
        </p:spPr>
        <p:txBody>
          <a:bodyPr wrap="square" rtlCol="0">
            <a:spAutoFit/>
          </a:bodyPr>
          <a:lstStyle/>
          <a:p>
            <a:r>
              <a:rPr lang="es-AR" sz="1292" dirty="0"/>
              <a:t>La prevalencia de asma, como fue definida, se encuentra en el promedio de los valores de la ECRHS (5,3%), similar a la encontrada en </a:t>
            </a:r>
            <a:r>
              <a:rPr lang="es-AR" sz="1292" b="1" i="1" dirty="0"/>
              <a:t>Huelva (ESP), </a:t>
            </a:r>
            <a:r>
              <a:rPr lang="es-AR" sz="1292" b="1" i="1" dirty="0" err="1"/>
              <a:t>Coimbra</a:t>
            </a:r>
            <a:r>
              <a:rPr lang="es-AR" sz="1292" b="1" i="1" dirty="0"/>
              <a:t> (POR) o </a:t>
            </a:r>
            <a:r>
              <a:rPr lang="es-AR" sz="1292" b="1" i="1" dirty="0" err="1"/>
              <a:t>Bordeaux</a:t>
            </a:r>
            <a:r>
              <a:rPr lang="es-AR" sz="1292" b="1" i="1" dirty="0"/>
              <a:t> (FRA)</a:t>
            </a:r>
          </a:p>
        </p:txBody>
      </p:sp>
      <p:sp>
        <p:nvSpPr>
          <p:cNvPr id="5" name="4 CuadroTexto"/>
          <p:cNvSpPr txBox="1"/>
          <p:nvPr/>
        </p:nvSpPr>
        <p:spPr>
          <a:xfrm>
            <a:off x="4837876" y="6155299"/>
            <a:ext cx="3921666" cy="404726"/>
          </a:xfrm>
          <a:prstGeom prst="rect">
            <a:avLst/>
          </a:prstGeom>
          <a:noFill/>
        </p:spPr>
        <p:txBody>
          <a:bodyPr wrap="square" rtlCol="0">
            <a:spAutoFit/>
          </a:bodyPr>
          <a:lstStyle/>
          <a:p>
            <a:r>
              <a:rPr lang="es-AR" sz="1015" b="1" dirty="0"/>
              <a:t>Fuente:</a:t>
            </a:r>
            <a:r>
              <a:rPr lang="es-AR" sz="1015" dirty="0"/>
              <a:t> Departamento Programas de Salud – Instituto Nacional de Enfermedades Respiratorias “Emilio </a:t>
            </a:r>
            <a:r>
              <a:rPr lang="es-AR" sz="1015" dirty="0" err="1"/>
              <a:t>Coni</a:t>
            </a:r>
            <a:r>
              <a:rPr lang="es-AR" sz="1015" dirty="0"/>
              <a:t>” – Global Atlas of </a:t>
            </a:r>
            <a:r>
              <a:rPr lang="es-AR" sz="1015" dirty="0" err="1"/>
              <a:t>Asthma</a:t>
            </a:r>
            <a:r>
              <a:rPr lang="es-AR" sz="1015" dirty="0"/>
              <a:t>.</a:t>
            </a:r>
          </a:p>
        </p:txBody>
      </p:sp>
    </p:spTree>
    <p:extLst>
      <p:ext uri="{BB962C8B-B14F-4D97-AF65-F5344CB8AC3E}">
        <p14:creationId xmlns:p14="http://schemas.microsoft.com/office/powerpoint/2010/main" val="460203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72" y="168272"/>
            <a:ext cx="7886700" cy="614853"/>
          </a:xfrm>
        </p:spPr>
        <p:txBody>
          <a:bodyPr>
            <a:normAutofit/>
          </a:bodyPr>
          <a:lstStyle/>
          <a:p>
            <a:pPr algn="ctr"/>
            <a:r>
              <a:rPr lang="es-AR" sz="3600" dirty="0"/>
              <a:t>CONTENIDO</a:t>
            </a:r>
          </a:p>
        </p:txBody>
      </p:sp>
      <p:sp>
        <p:nvSpPr>
          <p:cNvPr id="3" name="Marcador de contenido 2"/>
          <p:cNvSpPr>
            <a:spLocks noGrp="1"/>
          </p:cNvSpPr>
          <p:nvPr>
            <p:ph idx="1"/>
          </p:nvPr>
        </p:nvSpPr>
        <p:spPr>
          <a:xfrm>
            <a:off x="708550" y="1313895"/>
            <a:ext cx="7886700" cy="4169096"/>
          </a:xfrm>
        </p:spPr>
        <p:txBody>
          <a:bodyPr>
            <a:noAutofit/>
          </a:bodyPr>
          <a:lstStyle/>
          <a:p>
            <a:r>
              <a:rPr lang="es-AR" sz="2400" dirty="0">
                <a:solidFill>
                  <a:schemeClr val="bg1">
                    <a:lumMod val="75000"/>
                  </a:schemeClr>
                </a:solidFill>
              </a:rPr>
              <a:t>La carga y el impacto de las enfermedades respiratorias a nivel mundial</a:t>
            </a:r>
          </a:p>
          <a:p>
            <a:r>
              <a:rPr lang="es-AR" sz="2400" dirty="0">
                <a:solidFill>
                  <a:schemeClr val="bg1">
                    <a:lumMod val="75000"/>
                  </a:schemeClr>
                </a:solidFill>
              </a:rPr>
              <a:t>Las enfermedades respiratorias en Argentina. La magnitud global del problema</a:t>
            </a:r>
          </a:p>
          <a:p>
            <a:r>
              <a:rPr lang="es-AR" sz="2400" dirty="0">
                <a:solidFill>
                  <a:schemeClr val="bg1">
                    <a:lumMod val="75000"/>
                  </a:schemeClr>
                </a:solidFill>
              </a:rPr>
              <a:t>Mortalidad por EPOC y Asma: distribución y tendencia.</a:t>
            </a:r>
          </a:p>
          <a:p>
            <a:r>
              <a:rPr lang="es-AR" sz="2400" dirty="0">
                <a:solidFill>
                  <a:schemeClr val="bg1">
                    <a:lumMod val="75000"/>
                  </a:schemeClr>
                </a:solidFill>
              </a:rPr>
              <a:t>Morbilidad por EPOC y Asma en Argentina</a:t>
            </a:r>
          </a:p>
          <a:p>
            <a:r>
              <a:rPr lang="es-AR" sz="2400" dirty="0"/>
              <a:t>Conclusiones y perspectivas del problema</a:t>
            </a:r>
          </a:p>
        </p:txBody>
      </p:sp>
      <p:pic>
        <p:nvPicPr>
          <p:cNvPr id="6" name="Imagen 11" descr="ENCABEZADO-01">
            <a:extLst>
              <a:ext uri="{FF2B5EF4-FFF2-40B4-BE49-F238E27FC236}">
                <a16:creationId xmlns:a16="http://schemas.microsoft.com/office/drawing/2014/main" id="{0C7E6A8C-2E34-4C02-A5BF-AD32A04A50A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2084606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3804418518"/>
              </p:ext>
            </p:extLst>
          </p:nvPr>
        </p:nvGraphicFramePr>
        <p:xfrm>
          <a:off x="446305" y="2551525"/>
          <a:ext cx="3403107" cy="2708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p:cNvGraphicFramePr/>
          <p:nvPr>
            <p:extLst>
              <p:ext uri="{D42A27DB-BD31-4B8C-83A1-F6EECF244321}">
                <p14:modId xmlns:p14="http://schemas.microsoft.com/office/powerpoint/2010/main" val="3857093231"/>
              </p:ext>
            </p:extLst>
          </p:nvPr>
        </p:nvGraphicFramePr>
        <p:xfrm>
          <a:off x="5096723" y="2555964"/>
          <a:ext cx="3559946" cy="27089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CuadroTexto 3"/>
          <p:cNvSpPr txBox="1"/>
          <p:nvPr/>
        </p:nvSpPr>
        <p:spPr>
          <a:xfrm>
            <a:off x="1153559" y="1721463"/>
            <a:ext cx="1988598" cy="646331"/>
          </a:xfrm>
          <a:prstGeom prst="rect">
            <a:avLst/>
          </a:prstGeom>
          <a:solidFill>
            <a:schemeClr val="accent4">
              <a:lumMod val="20000"/>
              <a:lumOff val="80000"/>
            </a:schemeClr>
          </a:solidFill>
        </p:spPr>
        <p:txBody>
          <a:bodyPr wrap="square" rtlCol="0">
            <a:spAutoFit/>
          </a:bodyPr>
          <a:lstStyle/>
          <a:p>
            <a:pPr algn="ctr"/>
            <a:r>
              <a:rPr lang="es-AR" dirty="0"/>
              <a:t>Asma en menores de 20 años</a:t>
            </a:r>
          </a:p>
        </p:txBody>
      </p:sp>
      <p:sp>
        <p:nvSpPr>
          <p:cNvPr id="5" name="CuadroTexto 4"/>
          <p:cNvSpPr txBox="1"/>
          <p:nvPr/>
        </p:nvSpPr>
        <p:spPr>
          <a:xfrm>
            <a:off x="5882398" y="1721463"/>
            <a:ext cx="1988598" cy="646331"/>
          </a:xfrm>
          <a:prstGeom prst="rect">
            <a:avLst/>
          </a:prstGeom>
          <a:solidFill>
            <a:schemeClr val="accent4">
              <a:lumMod val="20000"/>
              <a:lumOff val="80000"/>
            </a:schemeClr>
          </a:solidFill>
        </p:spPr>
        <p:txBody>
          <a:bodyPr wrap="square" rtlCol="0">
            <a:spAutoFit/>
          </a:bodyPr>
          <a:lstStyle/>
          <a:p>
            <a:pPr algn="ctr"/>
            <a:r>
              <a:rPr lang="es-AR" dirty="0"/>
              <a:t>Asma en mayores de 20 años</a:t>
            </a:r>
          </a:p>
        </p:txBody>
      </p:sp>
      <p:sp>
        <p:nvSpPr>
          <p:cNvPr id="6" name="CuadroTexto 5"/>
          <p:cNvSpPr txBox="1"/>
          <p:nvPr/>
        </p:nvSpPr>
        <p:spPr>
          <a:xfrm>
            <a:off x="307758" y="233026"/>
            <a:ext cx="8836241" cy="830997"/>
          </a:xfrm>
          <a:prstGeom prst="rect">
            <a:avLst/>
          </a:prstGeom>
          <a:noFill/>
        </p:spPr>
        <p:txBody>
          <a:bodyPr wrap="square" rtlCol="0">
            <a:spAutoFit/>
          </a:bodyPr>
          <a:lstStyle/>
          <a:p>
            <a:pPr algn="ctr"/>
            <a:r>
              <a:rPr lang="es-AR" sz="2400" dirty="0"/>
              <a:t>LA IMPORTANCIA DE LAS ENFERMEDADES RESPIRATORIAS</a:t>
            </a:r>
          </a:p>
          <a:p>
            <a:pPr algn="ctr"/>
            <a:r>
              <a:rPr lang="es-AR" sz="2400" dirty="0"/>
              <a:t>Enfoque del Foro Internacional de Sociedades Respiratorias (FIRS)</a:t>
            </a:r>
          </a:p>
        </p:txBody>
      </p:sp>
    </p:spTree>
    <p:extLst>
      <p:ext uri="{BB962C8B-B14F-4D97-AF65-F5344CB8AC3E}">
        <p14:creationId xmlns:p14="http://schemas.microsoft.com/office/powerpoint/2010/main" val="2151199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2105075288"/>
              </p:ext>
            </p:extLst>
          </p:nvPr>
        </p:nvGraphicFramePr>
        <p:xfrm>
          <a:off x="91449" y="1106504"/>
          <a:ext cx="3403107" cy="2708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p:cNvGraphicFramePr/>
          <p:nvPr>
            <p:extLst>
              <p:ext uri="{D42A27DB-BD31-4B8C-83A1-F6EECF244321}">
                <p14:modId xmlns:p14="http://schemas.microsoft.com/office/powerpoint/2010/main" val="134612338"/>
              </p:ext>
            </p:extLst>
          </p:nvPr>
        </p:nvGraphicFramePr>
        <p:xfrm>
          <a:off x="5394282" y="1302644"/>
          <a:ext cx="3559946" cy="27089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CuadroTexto 3"/>
          <p:cNvSpPr txBox="1"/>
          <p:nvPr/>
        </p:nvSpPr>
        <p:spPr>
          <a:xfrm>
            <a:off x="798703" y="694692"/>
            <a:ext cx="1988598" cy="369332"/>
          </a:xfrm>
          <a:prstGeom prst="rect">
            <a:avLst/>
          </a:prstGeom>
          <a:solidFill>
            <a:schemeClr val="accent4">
              <a:lumMod val="20000"/>
              <a:lumOff val="80000"/>
            </a:schemeClr>
          </a:solidFill>
        </p:spPr>
        <p:txBody>
          <a:bodyPr wrap="square" rtlCol="0">
            <a:spAutoFit/>
          </a:bodyPr>
          <a:lstStyle/>
          <a:p>
            <a:pPr algn="ctr"/>
            <a:r>
              <a:rPr lang="es-AR" dirty="0"/>
              <a:t>EPOC</a:t>
            </a:r>
          </a:p>
        </p:txBody>
      </p:sp>
      <p:sp>
        <p:nvSpPr>
          <p:cNvPr id="5" name="CuadroTexto 4"/>
          <p:cNvSpPr txBox="1"/>
          <p:nvPr/>
        </p:nvSpPr>
        <p:spPr>
          <a:xfrm>
            <a:off x="6166639" y="656314"/>
            <a:ext cx="1988598" cy="646331"/>
          </a:xfrm>
          <a:prstGeom prst="rect">
            <a:avLst/>
          </a:prstGeom>
          <a:solidFill>
            <a:schemeClr val="accent4">
              <a:lumMod val="20000"/>
              <a:lumOff val="80000"/>
            </a:schemeClr>
          </a:solidFill>
        </p:spPr>
        <p:txBody>
          <a:bodyPr wrap="square" rtlCol="0">
            <a:spAutoFit/>
          </a:bodyPr>
          <a:lstStyle/>
          <a:p>
            <a:pPr algn="ctr"/>
            <a:r>
              <a:rPr lang="es-AR" dirty="0"/>
              <a:t>Infecciones Respiratorias Bajas</a:t>
            </a:r>
          </a:p>
        </p:txBody>
      </p:sp>
      <p:sp>
        <p:nvSpPr>
          <p:cNvPr id="6" name="CuadroTexto 5"/>
          <p:cNvSpPr txBox="1"/>
          <p:nvPr/>
        </p:nvSpPr>
        <p:spPr>
          <a:xfrm>
            <a:off x="844917" y="104864"/>
            <a:ext cx="7430610" cy="461665"/>
          </a:xfrm>
          <a:prstGeom prst="rect">
            <a:avLst/>
          </a:prstGeom>
          <a:noFill/>
        </p:spPr>
        <p:txBody>
          <a:bodyPr wrap="square" rtlCol="0">
            <a:spAutoFit/>
          </a:bodyPr>
          <a:lstStyle/>
          <a:p>
            <a:r>
              <a:rPr lang="es-AR" sz="2400" dirty="0"/>
              <a:t>LA IMPORTANCIA DE LAS ENFERMEDADES RESPIRATORIAS</a:t>
            </a:r>
          </a:p>
        </p:txBody>
      </p:sp>
      <p:graphicFrame>
        <p:nvGraphicFramePr>
          <p:cNvPr id="7" name="Diagrama 6"/>
          <p:cNvGraphicFramePr/>
          <p:nvPr>
            <p:extLst>
              <p:ext uri="{D42A27DB-BD31-4B8C-83A1-F6EECF244321}">
                <p14:modId xmlns:p14="http://schemas.microsoft.com/office/powerpoint/2010/main" val="2590281997"/>
              </p:ext>
            </p:extLst>
          </p:nvPr>
        </p:nvGraphicFramePr>
        <p:xfrm>
          <a:off x="2858670" y="3937333"/>
          <a:ext cx="3403107" cy="270892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 name="CuadroTexto 7"/>
          <p:cNvSpPr txBox="1"/>
          <p:nvPr/>
        </p:nvSpPr>
        <p:spPr>
          <a:xfrm>
            <a:off x="3565924" y="3299877"/>
            <a:ext cx="1988598" cy="369332"/>
          </a:xfrm>
          <a:prstGeom prst="rect">
            <a:avLst/>
          </a:prstGeom>
          <a:solidFill>
            <a:schemeClr val="accent4">
              <a:lumMod val="20000"/>
              <a:lumOff val="80000"/>
            </a:schemeClr>
          </a:solidFill>
        </p:spPr>
        <p:txBody>
          <a:bodyPr wrap="square" rtlCol="0">
            <a:spAutoFit/>
          </a:bodyPr>
          <a:lstStyle/>
          <a:p>
            <a:pPr algn="ctr"/>
            <a:r>
              <a:rPr lang="es-AR" dirty="0"/>
              <a:t>Tuberculosis</a:t>
            </a:r>
          </a:p>
        </p:txBody>
      </p:sp>
    </p:spTree>
    <p:extLst>
      <p:ext uri="{BB962C8B-B14F-4D97-AF65-F5344CB8AC3E}">
        <p14:creationId xmlns:p14="http://schemas.microsoft.com/office/powerpoint/2010/main" val="2963465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215320" y="114519"/>
            <a:ext cx="6646892" cy="887935"/>
          </a:xfrm>
          <a:prstGeom prst="rect">
            <a:avLst/>
          </a:prstGeom>
          <a:noFill/>
        </p:spPr>
        <p:txBody>
          <a:bodyPr wrap="square" rtlCol="0">
            <a:spAutoFit/>
          </a:bodyPr>
          <a:lstStyle/>
          <a:p>
            <a:pPr algn="ctr"/>
            <a:r>
              <a:rPr lang="es-AR" sz="2585" b="1" dirty="0"/>
              <a:t>Enfermedades Respiratorias</a:t>
            </a:r>
          </a:p>
          <a:p>
            <a:pPr algn="ctr"/>
            <a:r>
              <a:rPr lang="es-AR" sz="2585" b="1" dirty="0"/>
              <a:t>Conclusiones</a:t>
            </a:r>
            <a:endParaRPr lang="es-AR" sz="2585" b="1" baseline="30000" dirty="0"/>
          </a:p>
        </p:txBody>
      </p:sp>
      <p:sp>
        <p:nvSpPr>
          <p:cNvPr id="3" name="2 CuadroTexto"/>
          <p:cNvSpPr txBox="1"/>
          <p:nvPr/>
        </p:nvSpPr>
        <p:spPr>
          <a:xfrm>
            <a:off x="450927" y="1140999"/>
            <a:ext cx="8175678" cy="5262979"/>
          </a:xfrm>
          <a:prstGeom prst="rect">
            <a:avLst/>
          </a:prstGeom>
          <a:noFill/>
        </p:spPr>
        <p:txBody>
          <a:bodyPr wrap="square" rtlCol="0">
            <a:spAutoFit/>
          </a:bodyPr>
          <a:lstStyle/>
          <a:p>
            <a:pPr algn="ctr"/>
            <a:r>
              <a:rPr lang="es-AR" sz="2400" b="1" dirty="0"/>
              <a:t>LAS ENFERMEDADES RESPIRATORIAS SON UN PROBLEMA DE SALUD PUBLICA:</a:t>
            </a:r>
            <a:endParaRPr lang="es-AR" sz="2400" dirty="0"/>
          </a:p>
          <a:p>
            <a:pPr marL="720972" lvl="1" indent="-263775">
              <a:buFont typeface="Arial" pitchFamily="34" charset="0"/>
              <a:buChar char="•"/>
            </a:pPr>
            <a:r>
              <a:rPr lang="es-AR" sz="2400" dirty="0"/>
              <a:t>Producen una gran cantidad de muertes y un gran número de internaciones en todas las edades.</a:t>
            </a:r>
          </a:p>
          <a:p>
            <a:pPr marL="720972" lvl="1" indent="-263775">
              <a:buFont typeface="Arial" pitchFamily="34" charset="0"/>
              <a:buChar char="•"/>
            </a:pPr>
            <a:endParaRPr lang="es-AR" sz="2400" dirty="0"/>
          </a:p>
          <a:p>
            <a:pPr marL="720972" lvl="1" indent="-263775">
              <a:buFont typeface="Arial" pitchFamily="34" charset="0"/>
              <a:buChar char="•"/>
            </a:pPr>
            <a:r>
              <a:rPr lang="es-AR" sz="2400" dirty="0"/>
              <a:t>Enferman millones de personas cada año y deterioran la calidad de vida.</a:t>
            </a:r>
          </a:p>
          <a:p>
            <a:pPr marL="720972" lvl="1" indent="-263775">
              <a:buFont typeface="Arial" pitchFamily="34" charset="0"/>
              <a:buChar char="•"/>
            </a:pPr>
            <a:endParaRPr lang="es-AR" sz="2400" dirty="0"/>
          </a:p>
          <a:p>
            <a:pPr marL="720972" lvl="1" indent="-263775">
              <a:buFont typeface="Arial" pitchFamily="34" charset="0"/>
              <a:buChar char="•"/>
            </a:pPr>
            <a:r>
              <a:rPr lang="es-AR" sz="2400" dirty="0"/>
              <a:t>Las enfermedades respiratorias crónicas en una amplia magnitud no son curables y condicionan la vida de las personas que las padecen,</a:t>
            </a:r>
          </a:p>
          <a:p>
            <a:pPr marL="720972" lvl="1" indent="-263775">
              <a:buFont typeface="Arial" pitchFamily="34" charset="0"/>
              <a:buChar char="•"/>
            </a:pPr>
            <a:endParaRPr lang="es-AR" sz="2400" dirty="0"/>
          </a:p>
          <a:p>
            <a:pPr marL="720972" lvl="1" indent="-263775">
              <a:buFont typeface="Arial" pitchFamily="34" charset="0"/>
              <a:buChar char="•"/>
            </a:pPr>
            <a:r>
              <a:rPr lang="es-AR" sz="2400" dirty="0"/>
              <a:t>El problema no parece reducirse, e incluso en algunos de sus componentes tiende a agravarse.</a:t>
            </a:r>
          </a:p>
        </p:txBody>
      </p:sp>
    </p:spTree>
    <p:extLst>
      <p:ext uri="{BB962C8B-B14F-4D97-AF65-F5344CB8AC3E}">
        <p14:creationId xmlns:p14="http://schemas.microsoft.com/office/powerpoint/2010/main" val="3648967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215320" y="108025"/>
            <a:ext cx="6646892" cy="887935"/>
          </a:xfrm>
          <a:prstGeom prst="rect">
            <a:avLst/>
          </a:prstGeom>
          <a:noFill/>
        </p:spPr>
        <p:txBody>
          <a:bodyPr wrap="square" rtlCol="0">
            <a:spAutoFit/>
          </a:bodyPr>
          <a:lstStyle/>
          <a:p>
            <a:pPr algn="ctr"/>
            <a:r>
              <a:rPr lang="es-AR" sz="2585" b="1" dirty="0"/>
              <a:t>Enfermedades Respiratorias</a:t>
            </a:r>
          </a:p>
          <a:p>
            <a:pPr algn="ctr"/>
            <a:r>
              <a:rPr lang="es-AR" sz="2585" b="1" dirty="0"/>
              <a:t>Conclusiones</a:t>
            </a:r>
            <a:endParaRPr lang="es-AR" sz="2585" b="1" baseline="30000" dirty="0"/>
          </a:p>
        </p:txBody>
      </p:sp>
      <p:sp>
        <p:nvSpPr>
          <p:cNvPr id="3" name="2 CuadroTexto"/>
          <p:cNvSpPr txBox="1"/>
          <p:nvPr/>
        </p:nvSpPr>
        <p:spPr>
          <a:xfrm>
            <a:off x="450927" y="1071867"/>
            <a:ext cx="8175678" cy="4524315"/>
          </a:xfrm>
          <a:prstGeom prst="rect">
            <a:avLst/>
          </a:prstGeom>
          <a:noFill/>
        </p:spPr>
        <p:txBody>
          <a:bodyPr wrap="square" rtlCol="0">
            <a:spAutoFit/>
          </a:bodyPr>
          <a:lstStyle/>
          <a:p>
            <a:pPr algn="ctr"/>
            <a:r>
              <a:rPr lang="es-AR" sz="2400" b="1" dirty="0"/>
              <a:t>EXISTEN ACCIONES DE PREVENCIÓN EN LOS DIFERENTES NIVELES DE PREVENCIÓN PARA MUCHAS DE LAS ENFERMEDADES RESPIRATORIAS</a:t>
            </a:r>
          </a:p>
          <a:p>
            <a:pPr marL="263775" indent="-263775">
              <a:buFont typeface="Arial" pitchFamily="34" charset="0"/>
              <a:buChar char="•"/>
            </a:pPr>
            <a:endParaRPr lang="es-AR" sz="2400" dirty="0"/>
          </a:p>
          <a:p>
            <a:pPr marL="720972" lvl="1" indent="-263775">
              <a:buFont typeface="Arial" pitchFamily="34" charset="0"/>
              <a:buChar char="•"/>
            </a:pPr>
            <a:r>
              <a:rPr lang="es-AR" sz="2400" dirty="0"/>
              <a:t>La vacunación contra Neumococo, H. </a:t>
            </a:r>
            <a:r>
              <a:rPr lang="es-AR" sz="2400" dirty="0" err="1"/>
              <a:t>Influenzae</a:t>
            </a:r>
            <a:r>
              <a:rPr lang="es-AR" sz="2400" dirty="0"/>
              <a:t>, Gripe y otras vacunas.</a:t>
            </a:r>
          </a:p>
          <a:p>
            <a:pPr marL="720972" lvl="1" indent="-263775">
              <a:buFont typeface="Arial" pitchFamily="34" charset="0"/>
              <a:buChar char="•"/>
            </a:pPr>
            <a:endParaRPr lang="es-AR" sz="2400" dirty="0"/>
          </a:p>
          <a:p>
            <a:pPr marL="720972" lvl="1" indent="-263775">
              <a:buFont typeface="Arial" pitchFamily="34" charset="0"/>
              <a:buChar char="•"/>
            </a:pPr>
            <a:r>
              <a:rPr lang="es-AR" sz="2400" dirty="0"/>
              <a:t>La reducción del hábito de fumar mediante acciones de cesación tabáquica y políticas activas contra el tabaco.</a:t>
            </a:r>
          </a:p>
          <a:p>
            <a:pPr marL="720972" lvl="1" indent="-263775">
              <a:buFont typeface="Arial" pitchFamily="34" charset="0"/>
              <a:buChar char="•"/>
            </a:pPr>
            <a:endParaRPr lang="es-AR" sz="2400" b="1" u="sng" dirty="0"/>
          </a:p>
          <a:p>
            <a:pPr marL="720972" lvl="1" indent="-263775">
              <a:buFont typeface="Arial" pitchFamily="34" charset="0"/>
              <a:buChar char="•"/>
            </a:pPr>
            <a:r>
              <a:rPr lang="es-AR" sz="2400" dirty="0"/>
              <a:t>El aumento del acceso al diagnóstico precoz y al tratamiento adecuado.</a:t>
            </a:r>
          </a:p>
        </p:txBody>
      </p:sp>
    </p:spTree>
    <p:extLst>
      <p:ext uri="{BB962C8B-B14F-4D97-AF65-F5344CB8AC3E}">
        <p14:creationId xmlns:p14="http://schemas.microsoft.com/office/powerpoint/2010/main" val="4211012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215320" y="108025"/>
            <a:ext cx="6646892" cy="887935"/>
          </a:xfrm>
          <a:prstGeom prst="rect">
            <a:avLst/>
          </a:prstGeom>
          <a:noFill/>
        </p:spPr>
        <p:txBody>
          <a:bodyPr wrap="square" rtlCol="0">
            <a:spAutoFit/>
          </a:bodyPr>
          <a:lstStyle/>
          <a:p>
            <a:pPr algn="ctr"/>
            <a:r>
              <a:rPr lang="es-AR" sz="2585" b="1" dirty="0"/>
              <a:t>Enfermedades Respiratorias</a:t>
            </a:r>
          </a:p>
          <a:p>
            <a:pPr algn="ctr"/>
            <a:r>
              <a:rPr lang="es-AR" sz="2585" b="1" dirty="0"/>
              <a:t>Conclusiones</a:t>
            </a:r>
            <a:endParaRPr lang="es-AR" sz="2585" b="1" baseline="30000" dirty="0"/>
          </a:p>
        </p:txBody>
      </p:sp>
      <p:sp>
        <p:nvSpPr>
          <p:cNvPr id="3" name="2 CuadroTexto"/>
          <p:cNvSpPr txBox="1"/>
          <p:nvPr/>
        </p:nvSpPr>
        <p:spPr>
          <a:xfrm>
            <a:off x="450927" y="1071867"/>
            <a:ext cx="8175678" cy="5262979"/>
          </a:xfrm>
          <a:prstGeom prst="rect">
            <a:avLst/>
          </a:prstGeom>
          <a:noFill/>
        </p:spPr>
        <p:txBody>
          <a:bodyPr wrap="square" rtlCol="0">
            <a:spAutoFit/>
          </a:bodyPr>
          <a:lstStyle/>
          <a:p>
            <a:pPr algn="ctr"/>
            <a:r>
              <a:rPr lang="es-AR" sz="2400" b="1" dirty="0"/>
              <a:t>ES NECESARIO MEJORAR EL CONOCIMIENTO DEL PROBLEMA DE LAS ENFERMEDADES RESPIRATORIAS EN LA POBLACIÓN:</a:t>
            </a:r>
          </a:p>
          <a:p>
            <a:pPr marL="342898" indent="-342898">
              <a:buFont typeface="Arial" panose="020B0604020202020204" pitchFamily="34" charset="0"/>
              <a:buChar char="•"/>
            </a:pPr>
            <a:endParaRPr lang="es-AR" sz="2400" dirty="0"/>
          </a:p>
          <a:p>
            <a:pPr marL="342898" indent="-342898">
              <a:buFont typeface="Arial" panose="020B0604020202020204" pitchFamily="34" charset="0"/>
              <a:buChar char="•"/>
            </a:pPr>
            <a:r>
              <a:rPr lang="es-AR" sz="2400" dirty="0"/>
              <a:t>Carga de enfermedad y determinantes de su ocurrencia y gravedad.</a:t>
            </a:r>
          </a:p>
          <a:p>
            <a:pPr marL="342898" indent="-342898">
              <a:buFont typeface="Arial" panose="020B0604020202020204" pitchFamily="34" charset="0"/>
              <a:buChar char="•"/>
            </a:pPr>
            <a:endParaRPr lang="es-AR" sz="2400" dirty="0"/>
          </a:p>
          <a:p>
            <a:pPr marL="263775" indent="-263775">
              <a:buFont typeface="Arial" pitchFamily="34" charset="0"/>
              <a:buChar char="•"/>
            </a:pPr>
            <a:r>
              <a:rPr lang="es-AR" sz="2400" dirty="0"/>
              <a:t>Evolución del problema e impacto de las intervenciones de diagnóstico y tratamiento.</a:t>
            </a:r>
          </a:p>
          <a:p>
            <a:pPr marL="263775" indent="-263775">
              <a:buFont typeface="Arial" pitchFamily="34" charset="0"/>
              <a:buChar char="•"/>
            </a:pPr>
            <a:endParaRPr lang="es-AR" sz="2400" dirty="0"/>
          </a:p>
          <a:p>
            <a:pPr marL="263775" indent="-263775">
              <a:buFont typeface="Arial" pitchFamily="34" charset="0"/>
              <a:buChar char="•"/>
            </a:pPr>
            <a:r>
              <a:rPr lang="es-AR" sz="2400" dirty="0"/>
              <a:t>Mejoramiento del acceso y la calidad de las intervenciones de prevención, diagnóstico precoz y tratamiento.</a:t>
            </a:r>
          </a:p>
          <a:p>
            <a:pPr marL="263775" indent="-263775">
              <a:buFont typeface="Arial" pitchFamily="34" charset="0"/>
              <a:buChar char="•"/>
            </a:pPr>
            <a:endParaRPr lang="es-AR" sz="2400" dirty="0"/>
          </a:p>
          <a:p>
            <a:pPr marL="263775" indent="-263775">
              <a:buFont typeface="Arial" pitchFamily="34" charset="0"/>
              <a:buChar char="•"/>
            </a:pPr>
            <a:r>
              <a:rPr lang="es-AR" sz="2400" dirty="0"/>
              <a:t>Adherencia al tratamiento y a la adopción de conductas y hábitos de vida saludables.</a:t>
            </a:r>
            <a:endParaRPr lang="es-AR" sz="2400" b="1" u="sng" dirty="0"/>
          </a:p>
        </p:txBody>
      </p:sp>
    </p:spTree>
    <p:extLst>
      <p:ext uri="{BB962C8B-B14F-4D97-AF65-F5344CB8AC3E}">
        <p14:creationId xmlns:p14="http://schemas.microsoft.com/office/powerpoint/2010/main" val="4078476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93618" y="2466110"/>
            <a:ext cx="7772400" cy="1194121"/>
          </a:xfrm>
        </p:spPr>
        <p:txBody>
          <a:bodyPr>
            <a:noAutofit/>
          </a:bodyPr>
          <a:lstStyle/>
          <a:p>
            <a:r>
              <a:rPr lang="es-AR" sz="4000" b="1" dirty="0"/>
              <a:t>Situación epidemiológica de la mortalidad por EPOC y Asma</a:t>
            </a:r>
          </a:p>
        </p:txBody>
      </p:sp>
      <p:pic>
        <p:nvPicPr>
          <p:cNvPr id="8" name="Imagen 11" descr="ENCABEZADO-01">
            <a:extLst>
              <a:ext uri="{FF2B5EF4-FFF2-40B4-BE49-F238E27FC236}">
                <a16:creationId xmlns:a16="http://schemas.microsoft.com/office/drawing/2014/main" id="{4252E162-853F-4C8A-A987-828F565C94C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0230" y="6037614"/>
            <a:ext cx="6099175" cy="677545"/>
          </a:xfrm>
          <a:prstGeom prst="rect">
            <a:avLst/>
          </a:prstGeom>
          <a:noFill/>
          <a:ln>
            <a:noFill/>
          </a:ln>
        </p:spPr>
      </p:pic>
    </p:spTree>
    <p:extLst>
      <p:ext uri="{BB962C8B-B14F-4D97-AF65-F5344CB8AC3E}">
        <p14:creationId xmlns:p14="http://schemas.microsoft.com/office/powerpoint/2010/main" val="367672116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2682</TotalTime>
  <Words>1763</Words>
  <Application>Microsoft Office PowerPoint</Application>
  <PresentationFormat>On-screen Show (4:3)</PresentationFormat>
  <Paragraphs>268</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Times New Roman</vt:lpstr>
      <vt:lpstr>Tema de Office</vt:lpstr>
      <vt:lpstr>Situación epidemiológica de la mortalidad por EPOC y Asma</vt:lpstr>
      <vt:lpstr>CONTENIDO</vt:lpstr>
      <vt:lpstr>CONTENIDO</vt:lpstr>
      <vt:lpstr>PowerPoint Presentation</vt:lpstr>
      <vt:lpstr>PowerPoint Presentation</vt:lpstr>
      <vt:lpstr>PowerPoint Presentation</vt:lpstr>
      <vt:lpstr>PowerPoint Presentation</vt:lpstr>
      <vt:lpstr>CONTENIDO</vt:lpstr>
      <vt:lpstr>PowerPoint Presentation</vt:lpstr>
      <vt:lpstr>PowerPoint Presentation</vt:lpstr>
      <vt:lpstr>PowerPoint Presentation</vt:lpstr>
      <vt:lpstr>PowerPoint Presentation</vt:lpstr>
      <vt:lpstr>CONTENIDO</vt:lpstr>
      <vt:lpstr>PowerPoint Presentation</vt:lpstr>
      <vt:lpstr>PowerPoint Presentation</vt:lpstr>
      <vt:lpstr>PowerPoint Presentation</vt:lpstr>
      <vt:lpstr>PowerPoint Presentation</vt:lpstr>
      <vt:lpstr>PowerPoint Presentation</vt:lpstr>
      <vt:lpstr>CONTENIDO</vt:lpstr>
      <vt:lpstr>PowerPoint Presentation</vt:lpstr>
      <vt:lpstr>PowerPoint Presentation</vt:lpstr>
      <vt:lpstr> Prevalencia de EPOC en Latinoamérica </vt:lpstr>
      <vt:lpstr>PowerPoint Presentation</vt:lpstr>
      <vt:lpstr>Subdiagnóstico</vt:lpstr>
      <vt:lpstr>PowerPoint Presentation</vt:lpstr>
      <vt:lpstr>PowerPoint Presentation</vt:lpstr>
      <vt:lpstr>PowerPoint Presentation</vt:lpstr>
      <vt:lpstr>PowerPoint Presentation</vt:lpstr>
      <vt:lpstr>CONTENIDO</vt:lpstr>
      <vt:lpstr>PowerPoint Presentation</vt:lpstr>
      <vt:lpstr>PowerPoint Presentation</vt:lpstr>
      <vt:lpstr>PowerPoint Presentation</vt:lpstr>
      <vt:lpstr>PowerPoint Presentation</vt:lpstr>
      <vt:lpstr>PowerPoint Presentation</vt:lpstr>
      <vt:lpstr>Situación epidemiológica de la mortalidad por EPOC y Asma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arias</dc:creator>
  <cp:lastModifiedBy>Juan Carlos Bossio</cp:lastModifiedBy>
  <cp:revision>78</cp:revision>
  <dcterms:created xsi:type="dcterms:W3CDTF">2016-06-27T22:26:26Z</dcterms:created>
  <dcterms:modified xsi:type="dcterms:W3CDTF">2017-11-30T10:27:14Z</dcterms:modified>
</cp:coreProperties>
</file>